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63" r:id="rId5"/>
    <p:sldId id="264" r:id="rId6"/>
    <p:sldId id="265" r:id="rId7"/>
    <p:sldId id="261" r:id="rId8"/>
    <p:sldId id="266" r:id="rId9"/>
    <p:sldId id="277" r:id="rId10"/>
    <p:sldId id="269" r:id="rId11"/>
    <p:sldId id="267" r:id="rId12"/>
    <p:sldId id="268" r:id="rId13"/>
    <p:sldId id="270" r:id="rId14"/>
    <p:sldId id="275" r:id="rId15"/>
    <p:sldId id="273" r:id="rId16"/>
    <p:sldId id="271" r:id="rId17"/>
    <p:sldId id="272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596"/>
    <a:srgbClr val="F373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 varScale="1">
        <p:scale>
          <a:sx n="92" d="100"/>
          <a:sy n="92" d="100"/>
        </p:scale>
        <p:origin x="96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4300"/>
            <a:ext cx="9144000" cy="1470025"/>
          </a:xfrm>
        </p:spPr>
        <p:txBody>
          <a:bodyPr/>
          <a:lstStyle>
            <a:lvl1pPr>
              <a:defRPr>
                <a:solidFill>
                  <a:srgbClr val="005596"/>
                </a:solidFill>
                <a:latin typeface="Futura Hv BT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1200" y="1714500"/>
            <a:ext cx="7721600" cy="3657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5596"/>
                </a:solidFill>
                <a:latin typeface="Futura Bk B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57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62135-5C17-481F-8B2D-66423F5E86F8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51D57-CCBC-46C9-8155-657A57FF48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40518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050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62135-5C17-481F-8B2D-66423F5E86F8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51D57-CCBC-46C9-8155-657A57FF48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1600200"/>
            <a:ext cx="3009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1600200"/>
            <a:ext cx="30099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62135-5C17-481F-8B2D-66423F5E86F8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51D57-CCBC-46C9-8155-657A57FF48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082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768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62135-5C17-481F-8B2D-66423F5E86F8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51D57-CCBC-46C9-8155-657A57FF48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62135-5C17-481F-8B2D-66423F5E86F8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51D57-CCBC-46C9-8155-657A57FF48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62135-5C17-481F-8B2D-66423F5E86F8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51D57-CCBC-46C9-8155-657A57FF48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5943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38226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62135-5C17-481F-8B2D-66423F5E86F8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51D57-CCBC-46C9-8155-657A57FF48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187826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754564"/>
            <a:ext cx="5486400" cy="579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62135-5C17-481F-8B2D-66423F5E86F8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51D57-CCBC-46C9-8155-657A57FF48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3657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62135-5C17-481F-8B2D-66423F5E86F8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51D57-CCBC-46C9-8155-657A57FF488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bottom swoosh (blue-orange) v2.png"/>
          <p:cNvPicPr>
            <a:picLocks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0" y="5230368"/>
            <a:ext cx="9144000" cy="1627632"/>
          </a:xfrm>
          <a:prstGeom prst="rect">
            <a:avLst/>
          </a:prstGeom>
        </p:spPr>
      </p:pic>
      <p:pic>
        <p:nvPicPr>
          <p:cNvPr id="8" name="Picture 7" descr="SUNY Orange - MAIN on blue (COLOR).pn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228600" y="5486400"/>
            <a:ext cx="3332575" cy="1143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5596"/>
          </a:solidFill>
          <a:latin typeface="Futura Hv B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5596"/>
          </a:solidFill>
          <a:latin typeface="Futura Bk BT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5596"/>
          </a:solidFill>
          <a:latin typeface="Futura Bk BT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5596"/>
          </a:solidFill>
          <a:latin typeface="Futura Bk BT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5596"/>
          </a:solidFill>
          <a:latin typeface="Futura Bk BT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5596"/>
          </a:solidFill>
          <a:latin typeface="Futura Bk BT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hyperlink" Target="http://www.sunyorange.edu/" TargetMode="Externa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4373562"/>
          </a:xfrm>
        </p:spPr>
        <p:txBody>
          <a:bodyPr>
            <a:normAutofit fontScale="90000"/>
          </a:bodyPr>
          <a:lstStyle/>
          <a:p>
            <a:r>
              <a:rPr lang="en-US" sz="5300" dirty="0" smtClean="0"/>
              <a:t/>
            </a:r>
            <a:br>
              <a:rPr lang="en-US" sz="5300" dirty="0" smtClean="0"/>
            </a:br>
            <a:r>
              <a:rPr lang="en-US" sz="5300" dirty="0"/>
              <a:t/>
            </a:r>
            <a:br>
              <a:rPr lang="en-US" sz="5300" dirty="0"/>
            </a:br>
            <a:r>
              <a:rPr lang="en-US" sz="5300" dirty="0" smtClean="0"/>
              <a:t>Housing Task Force</a:t>
            </a:r>
            <a:br>
              <a:rPr lang="en-US" sz="53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Report to the Board of Trustees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May 23, 2018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772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792162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Housing at Rockland 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1"/>
            <a:ext cx="8305800" cy="4114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Initial discussions began in 2006; with renewed interest from 2013 forward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Plan is for a 300 bed facility to include 3 classrooms and a fitness center; Security Office will be relocated here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Estimate cost to build $31 million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Goal is to recruit international students (including HS students from NYC) and athletes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Anticipate 85% occupancy and 25% Summer occupancy to cover costs</a:t>
            </a:r>
          </a:p>
        </p:txBody>
      </p:sp>
    </p:spTree>
    <p:extLst>
      <p:ext uri="{BB962C8B-B14F-4D97-AF65-F5344CB8AC3E}">
        <p14:creationId xmlns:p14="http://schemas.microsoft.com/office/powerpoint/2010/main" val="937535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71596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JMZ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4267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Residence Halls were included in the 2015 Facilities Master Plan</a:t>
            </a:r>
          </a:p>
          <a:p>
            <a:r>
              <a:rPr lang="en-US" dirty="0" smtClean="0"/>
              <a:t>Housing means a 24/7 campus operation</a:t>
            </a:r>
          </a:p>
          <a:p>
            <a:r>
              <a:rPr lang="en-US" dirty="0" smtClean="0"/>
              <a:t>Typical timeline from project definition to final construction = 30 months</a:t>
            </a:r>
          </a:p>
          <a:p>
            <a:r>
              <a:rPr lang="en-US" dirty="0" smtClean="0"/>
              <a:t>Housing is expensive to maintain</a:t>
            </a:r>
          </a:p>
        </p:txBody>
      </p:sp>
    </p:spTree>
    <p:extLst>
      <p:ext uri="{BB962C8B-B14F-4D97-AF65-F5344CB8AC3E}">
        <p14:creationId xmlns:p14="http://schemas.microsoft.com/office/powerpoint/2010/main" val="880147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48736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dirty="0" err="1" smtClean="0"/>
              <a:t>Dutchess</a:t>
            </a:r>
            <a:r>
              <a:rPr lang="en-US" dirty="0" smtClean="0"/>
              <a:t> Community College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382000" cy="4267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400" dirty="0" smtClean="0"/>
              <a:t>Conklin Hall opened in 2012</a:t>
            </a:r>
          </a:p>
          <a:p>
            <a:pPr marL="0" indent="0">
              <a:buNone/>
            </a:pPr>
            <a:endParaRPr lang="en-US" sz="3400" dirty="0" smtClean="0"/>
          </a:p>
          <a:p>
            <a:r>
              <a:rPr lang="en-US" sz="3400" dirty="0" smtClean="0"/>
              <a:t>Capacity 476; suite style</a:t>
            </a:r>
          </a:p>
          <a:p>
            <a:r>
              <a:rPr lang="en-US" sz="3400" dirty="0" smtClean="0"/>
              <a:t>20% in county vs. 80% out-of-county students</a:t>
            </a:r>
          </a:p>
          <a:p>
            <a:r>
              <a:rPr lang="en-US" sz="3400" dirty="0" smtClean="0"/>
              <a:t>Unanticipated costs: 24/7 security; additional student services staff (12 RAs; 2 Residence Hall Coordinators; County bus transportation)</a:t>
            </a:r>
          </a:p>
          <a:p>
            <a:r>
              <a:rPr lang="en-US" sz="3400" dirty="0" smtClean="0"/>
              <a:t>Cleaning/room maintenance precludes Summer usage</a:t>
            </a:r>
          </a:p>
          <a:p>
            <a:r>
              <a:rPr lang="en-US" sz="3400" dirty="0" smtClean="0"/>
              <a:t>Resentment from staff/faculty re: diverted funds</a:t>
            </a:r>
          </a:p>
          <a:p>
            <a:r>
              <a:rPr lang="en-US" sz="3400" dirty="0" smtClean="0"/>
              <a:t>After initial enrollment uptick, pressure has been to fill dorm rooms</a:t>
            </a:r>
          </a:p>
          <a:p>
            <a:r>
              <a:rPr lang="en-US" sz="3400" dirty="0" smtClean="0"/>
              <a:t>Strained relations with county emergency services</a:t>
            </a:r>
          </a:p>
          <a:p>
            <a:endParaRPr lang="en-US" sz="3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22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228600"/>
            <a:ext cx="8305800" cy="9906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Hudson Valley Community College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458200" cy="449580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College promotes multiple housing options to students</a:t>
            </a:r>
          </a:p>
          <a:p>
            <a:r>
              <a:rPr lang="en-US" dirty="0" smtClean="0"/>
              <a:t>College Suites is privately run but adjacent to the campus</a:t>
            </a:r>
          </a:p>
          <a:p>
            <a:r>
              <a:rPr lang="en-US" dirty="0" smtClean="0"/>
              <a:t>The </a:t>
            </a:r>
            <a:r>
              <a:rPr lang="en-US" dirty="0"/>
              <a:t>college does not become party to </a:t>
            </a:r>
            <a:r>
              <a:rPr lang="en-US" dirty="0" smtClean="0"/>
              <a:t>landlord /</a:t>
            </a:r>
            <a:r>
              <a:rPr lang="en-US" dirty="0"/>
              <a:t>tenant matters or </a:t>
            </a:r>
            <a:r>
              <a:rPr lang="en-US" dirty="0" smtClean="0"/>
              <a:t>disputes</a:t>
            </a:r>
          </a:p>
          <a:p>
            <a:r>
              <a:rPr lang="en-US" dirty="0" smtClean="0"/>
              <a:t>Building is new and designated for college students only; suite style with full kitchen; many amenities; common study/lounge spaces; events programming and security provided</a:t>
            </a:r>
          </a:p>
          <a:p>
            <a:r>
              <a:rPr lang="en-US" dirty="0" smtClean="0"/>
              <a:t>College did not extend hours/facilities’</a:t>
            </a:r>
          </a:p>
          <a:p>
            <a:r>
              <a:rPr lang="en-US" dirty="0" smtClean="0"/>
              <a:t>Hudson Valley enrollment approx. 11,000; students commute from surrounding counties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4711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4572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Schenectady </a:t>
            </a:r>
            <a:r>
              <a:rPr lang="en-US" dirty="0"/>
              <a:t>Community </a:t>
            </a:r>
            <a:r>
              <a:rPr lang="en-US" dirty="0" smtClean="0"/>
              <a:t>College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4419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Close proximity to campus</a:t>
            </a:r>
          </a:p>
          <a:p>
            <a:r>
              <a:rPr lang="en-US" dirty="0" smtClean="0"/>
              <a:t>Promoted as a housing option on college’s website</a:t>
            </a:r>
          </a:p>
          <a:p>
            <a:r>
              <a:rPr lang="en-US" dirty="0" smtClean="0"/>
              <a:t>12 month occupancy; renters may be non-students</a:t>
            </a:r>
          </a:p>
          <a:p>
            <a:r>
              <a:rPr lang="en-US" dirty="0" smtClean="0"/>
              <a:t>Amenities include music and flight simulation practice rooms</a:t>
            </a:r>
          </a:p>
          <a:p>
            <a:r>
              <a:rPr lang="en-US" dirty="0" smtClean="0"/>
              <a:t>College provides building security &amp; maintenance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0401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220200" cy="1447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College Owned/Operated </a:t>
            </a:r>
            <a:br>
              <a:rPr lang="en-US" dirty="0" smtClean="0"/>
            </a:br>
            <a:r>
              <a:rPr lang="en-US" dirty="0" smtClean="0"/>
              <a:t>vs. </a:t>
            </a:r>
            <a:br>
              <a:rPr lang="en-US" dirty="0" smtClean="0"/>
            </a:br>
            <a:r>
              <a:rPr lang="en-US" dirty="0" smtClean="0"/>
              <a:t>Privately Owned/Operated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438400"/>
            <a:ext cx="8229600" cy="3657599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College</a:t>
            </a:r>
            <a:r>
              <a:rPr lang="en-US" dirty="0" smtClean="0"/>
              <a:t>: College bears all of the costs and all of the responsibility (</a:t>
            </a:r>
            <a:r>
              <a:rPr lang="en-US" dirty="0" err="1" smtClean="0"/>
              <a:t>Dutchess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Private</a:t>
            </a:r>
            <a:r>
              <a:rPr lang="en-US" dirty="0" smtClean="0"/>
              <a:t>: College bears none of the costs and none of the responsibility (HVCC)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7340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Pros &amp; Cons of Housing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53220"/>
            <a:ext cx="8382000" cy="430458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u="sng" dirty="0" smtClean="0"/>
              <a:t>Pros</a:t>
            </a:r>
          </a:p>
          <a:p>
            <a:r>
              <a:rPr lang="en-US" dirty="0"/>
              <a:t>on trend with other community colleges</a:t>
            </a:r>
          </a:p>
          <a:p>
            <a:r>
              <a:rPr lang="en-US" dirty="0" smtClean="0"/>
              <a:t>initial increase in enrollment</a:t>
            </a:r>
          </a:p>
          <a:p>
            <a:r>
              <a:rPr lang="en-US" dirty="0" smtClean="0"/>
              <a:t>provides a competitive advantage in recruitment</a:t>
            </a:r>
          </a:p>
          <a:p>
            <a:r>
              <a:rPr lang="en-US" dirty="0" smtClean="0"/>
              <a:t>offers students a true college living experience</a:t>
            </a:r>
          </a:p>
          <a:p>
            <a:r>
              <a:rPr lang="en-US" dirty="0" smtClean="0"/>
              <a:t>promotes degree completion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6464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05800" cy="8382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dirty="0"/>
              <a:t>Pros &amp; Cons of Housing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915400" cy="4648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b="1" u="sng" dirty="0" smtClean="0"/>
              <a:t>Cons</a:t>
            </a:r>
          </a:p>
          <a:p>
            <a:r>
              <a:rPr lang="en-US" sz="2800" dirty="0" smtClean="0"/>
              <a:t>changes culture/character of campus</a:t>
            </a:r>
          </a:p>
          <a:p>
            <a:r>
              <a:rPr lang="en-US" sz="2800" dirty="0" smtClean="0"/>
              <a:t>assumes increased costs for ancillary services/ staffing/security </a:t>
            </a:r>
          </a:p>
          <a:p>
            <a:r>
              <a:rPr lang="en-US" sz="2800" dirty="0" smtClean="0"/>
              <a:t>students expect amenities</a:t>
            </a:r>
          </a:p>
          <a:p>
            <a:r>
              <a:rPr lang="en-US" sz="2800" dirty="0" smtClean="0"/>
              <a:t>occupancy rate reliant on year-round usage</a:t>
            </a:r>
          </a:p>
          <a:p>
            <a:r>
              <a:rPr lang="en-US" sz="2800" dirty="0" smtClean="0"/>
              <a:t>College assumes liability &amp; financial risk</a:t>
            </a:r>
          </a:p>
          <a:p>
            <a:r>
              <a:rPr lang="en-US" sz="2800" dirty="0" smtClean="0"/>
              <a:t>requires a commitment of energy and resources </a:t>
            </a:r>
          </a:p>
          <a:p>
            <a:r>
              <a:rPr lang="en-US" sz="2800" dirty="0" smtClean="0"/>
              <a:t>County not wedded to student housing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771314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Recommendation to the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It is the consensus of the Task Force that the future of Orange County Community College is not dependent on residence halls.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021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57200" y="1371600"/>
            <a:ext cx="7975600" cy="4000500"/>
          </a:xfrm>
        </p:spPr>
        <p:txBody>
          <a:bodyPr/>
          <a:lstStyle/>
          <a:p>
            <a:pPr algn="l"/>
            <a:r>
              <a:rPr lang="en-US" dirty="0" smtClean="0"/>
              <a:t> </a:t>
            </a:r>
          </a:p>
          <a:p>
            <a:r>
              <a:rPr lang="en-US" sz="3600" i="1" dirty="0" smtClean="0"/>
              <a:t>Over the next two years examine the feasibility of housing for SUNY Orange.</a:t>
            </a:r>
          </a:p>
          <a:p>
            <a:r>
              <a:rPr lang="en-US" sz="3600" i="1" dirty="0" smtClean="0"/>
              <a:t>Make a recommendation to the Board of Trustees by May 2018.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Task Force Charge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Force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1"/>
            <a:ext cx="8382000" cy="4114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Joan Wolfe, Chair</a:t>
            </a:r>
          </a:p>
          <a:p>
            <a:pPr marL="0" indent="0">
              <a:buNone/>
            </a:pPr>
            <a:r>
              <a:rPr lang="en-US" sz="2000" dirty="0" smtClean="0"/>
              <a:t>Paul </a:t>
            </a:r>
            <a:r>
              <a:rPr lang="en-US" sz="2000" dirty="0" err="1"/>
              <a:t>Basinski</a:t>
            </a:r>
            <a:r>
              <a:rPr lang="en-US" sz="2000" dirty="0"/>
              <a:t>, Governance President</a:t>
            </a:r>
          </a:p>
          <a:p>
            <a:pPr marL="0" indent="0">
              <a:buNone/>
            </a:pPr>
            <a:r>
              <a:rPr lang="en-US" sz="2000" dirty="0" smtClean="0"/>
              <a:t>Gerianne </a:t>
            </a:r>
            <a:r>
              <a:rPr lang="en-US" sz="2000" dirty="0"/>
              <a:t>Brusati, VP Student Services</a:t>
            </a:r>
          </a:p>
          <a:p>
            <a:pPr marL="0" indent="0">
              <a:buNone/>
            </a:pPr>
            <a:r>
              <a:rPr lang="en-US" sz="2000" dirty="0" smtClean="0"/>
              <a:t>Tom </a:t>
            </a:r>
            <a:r>
              <a:rPr lang="en-US" sz="2000" dirty="0"/>
              <a:t>Hunter, Board </a:t>
            </a:r>
            <a:r>
              <a:rPr lang="en-US" sz="2000" dirty="0" smtClean="0"/>
              <a:t>member</a:t>
            </a:r>
          </a:p>
          <a:p>
            <a:pPr marL="0" indent="0">
              <a:buNone/>
            </a:pPr>
            <a:r>
              <a:rPr lang="en-US" sz="2000" dirty="0"/>
              <a:t>Nick </a:t>
            </a:r>
            <a:r>
              <a:rPr lang="en-US" sz="2000" dirty="0" err="1"/>
              <a:t>Illobre</a:t>
            </a:r>
            <a:r>
              <a:rPr lang="en-US" sz="2000" dirty="0"/>
              <a:t>, Foundation Board member</a:t>
            </a:r>
          </a:p>
          <a:p>
            <a:pPr marL="0" indent="0">
              <a:buNone/>
            </a:pPr>
            <a:r>
              <a:rPr lang="en-US" sz="2000" dirty="0" smtClean="0"/>
              <a:t>Renita Johnson, student</a:t>
            </a:r>
          </a:p>
          <a:p>
            <a:pPr marL="0" indent="0">
              <a:buNone/>
            </a:pPr>
            <a:r>
              <a:rPr lang="en-US" sz="2000" dirty="0"/>
              <a:t>Sister Peggy Murphy, Board </a:t>
            </a:r>
            <a:r>
              <a:rPr lang="en-US" sz="2000" dirty="0" smtClean="0"/>
              <a:t>member</a:t>
            </a:r>
          </a:p>
          <a:p>
            <a:pPr marL="0" indent="0">
              <a:buNone/>
            </a:pPr>
            <a:r>
              <a:rPr lang="en-US" sz="2000" dirty="0"/>
              <a:t>Paul </a:t>
            </a:r>
            <a:r>
              <a:rPr lang="en-US" sz="2000" dirty="0" err="1"/>
              <a:t>Ruszkiewicz</a:t>
            </a:r>
            <a:r>
              <a:rPr lang="en-US" sz="2000" dirty="0"/>
              <a:t>, Orange County Legislator</a:t>
            </a:r>
          </a:p>
          <a:p>
            <a:pPr marL="0" indent="0">
              <a:buNone/>
            </a:pPr>
            <a:r>
              <a:rPr lang="en-US" sz="2000" dirty="0" smtClean="0"/>
              <a:t>Fred Watson, Board member</a:t>
            </a:r>
          </a:p>
          <a:p>
            <a:pPr marL="0" indent="0">
              <a:buNone/>
            </a:pPr>
            <a:r>
              <a:rPr lang="en-US" sz="2000" dirty="0" err="1" smtClean="0"/>
              <a:t>Derrik</a:t>
            </a:r>
            <a:r>
              <a:rPr lang="en-US" sz="2000" dirty="0" smtClean="0"/>
              <a:t> </a:t>
            </a:r>
            <a:r>
              <a:rPr lang="en-US" sz="2000" dirty="0" err="1" smtClean="0"/>
              <a:t>Wynkoop</a:t>
            </a:r>
            <a:r>
              <a:rPr lang="en-US" sz="2000" dirty="0" smtClean="0"/>
              <a:t>, Foundation </a:t>
            </a:r>
            <a:r>
              <a:rPr lang="en-US" sz="2000" smtClean="0"/>
              <a:t>Board Chair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Kristine Young, President</a:t>
            </a:r>
          </a:p>
        </p:txBody>
      </p:sp>
    </p:spTree>
    <p:extLst>
      <p:ext uri="{BB962C8B-B14F-4D97-AF65-F5344CB8AC3E}">
        <p14:creationId xmlns:p14="http://schemas.microsoft.com/office/powerpoint/2010/main" val="3319749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Task Force Data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799"/>
            <a:ext cx="8763000" cy="4191001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SUNY </a:t>
            </a:r>
            <a:r>
              <a:rPr lang="en-US" sz="2800" dirty="0"/>
              <a:t>Community College Housing </a:t>
            </a:r>
            <a:r>
              <a:rPr lang="en-US" sz="2800" dirty="0" smtClean="0"/>
              <a:t>Data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i="1" dirty="0" err="1" smtClean="0"/>
              <a:t>Brailsford</a:t>
            </a:r>
            <a:r>
              <a:rPr lang="en-US" sz="2800" i="1" dirty="0" smtClean="0"/>
              <a:t> </a:t>
            </a:r>
            <a:r>
              <a:rPr lang="en-US" sz="2800" i="1" dirty="0"/>
              <a:t>&amp; </a:t>
            </a:r>
            <a:r>
              <a:rPr lang="en-US" sz="2800" i="1" dirty="0" err="1"/>
              <a:t>Dunlavey</a:t>
            </a:r>
            <a:r>
              <a:rPr lang="en-US" sz="2800" i="1" dirty="0"/>
              <a:t> </a:t>
            </a:r>
            <a:r>
              <a:rPr lang="en-US" sz="2800" dirty="0"/>
              <a:t>Housing Feasibility </a:t>
            </a:r>
            <a:r>
              <a:rPr lang="en-US" sz="2800" dirty="0" smtClean="0"/>
              <a:t>Study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SUNY Orange Facilities </a:t>
            </a:r>
            <a:r>
              <a:rPr lang="en-US" sz="2800" dirty="0"/>
              <a:t>Master </a:t>
            </a:r>
            <a:r>
              <a:rPr lang="en-US" sz="2800" dirty="0" smtClean="0"/>
              <a:t>Plan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Review County H.S. Graduation Projections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443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Force Guest Experts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/>
              <a:t>Susan Deer, </a:t>
            </a:r>
            <a:r>
              <a:rPr lang="en-US" i="1" dirty="0"/>
              <a:t>Provost and Executive VP, Rockland </a:t>
            </a:r>
            <a:r>
              <a:rPr lang="en-US" i="1" dirty="0" smtClean="0"/>
              <a:t>CC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/>
              <a:t>Tenee</a:t>
            </a:r>
            <a:r>
              <a:rPr lang="en-US" dirty="0"/>
              <a:t> </a:t>
            </a:r>
            <a:r>
              <a:rPr lang="en-US" dirty="0" err="1"/>
              <a:t>Casaccio</a:t>
            </a:r>
            <a:r>
              <a:rPr lang="en-US" dirty="0"/>
              <a:t>, </a:t>
            </a:r>
            <a:r>
              <a:rPr lang="en-US" i="1" dirty="0" smtClean="0"/>
              <a:t>President, JMZ </a:t>
            </a:r>
            <a:r>
              <a:rPr lang="en-US" i="1" dirty="0"/>
              <a:t>Architects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027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/>
              <a:t>Task Force Site Visits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7639"/>
            <a:ext cx="8305800" cy="3840162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Dutchess</a:t>
            </a:r>
            <a:r>
              <a:rPr lang="en-US" dirty="0" smtClean="0"/>
              <a:t> Community College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Hudson </a:t>
            </a:r>
            <a:r>
              <a:rPr lang="en-US" dirty="0"/>
              <a:t>Valley </a:t>
            </a:r>
            <a:r>
              <a:rPr lang="en-US" dirty="0" smtClean="0"/>
              <a:t>Community College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Schenectady Community College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Touro</a:t>
            </a:r>
            <a:r>
              <a:rPr lang="en-US" dirty="0" smtClean="0"/>
              <a:t> College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913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SUNY Community College Housing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305800" cy="4038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19 community colleges currently offer on-campus housing run by their Campus Foundations/Dormitory Corporations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3 community colleges offer housing that is privately owned but for college students only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SUNY Rockland is currently finalizing its housing plan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00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2013 </a:t>
            </a:r>
            <a:r>
              <a:rPr lang="en-US" dirty="0" err="1" smtClean="0"/>
              <a:t>Brailsford</a:t>
            </a:r>
            <a:r>
              <a:rPr lang="en-US" dirty="0" smtClean="0"/>
              <a:t> &amp; </a:t>
            </a:r>
            <a:r>
              <a:rPr lang="en-US" dirty="0" err="1" smtClean="0"/>
              <a:t>Dunlavey</a:t>
            </a:r>
            <a:r>
              <a:rPr lang="en-US" dirty="0" smtClean="0"/>
              <a:t> Housing Market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Funded by the Foundation</a:t>
            </a:r>
          </a:p>
          <a:p>
            <a:r>
              <a:rPr lang="en-US" dirty="0" smtClean="0"/>
              <a:t>Findings: losing students to campuses with housing; housing could stabilize enrollment; traditional aged students most likely to opt for housing; students are in favor of a housing option; off-campus housing </a:t>
            </a:r>
            <a:r>
              <a:rPr lang="en-US" dirty="0" err="1" smtClean="0"/>
              <a:t>avg</a:t>
            </a:r>
            <a:r>
              <a:rPr lang="en-US" dirty="0" smtClean="0"/>
              <a:t> $748 so college rates would be comparable; estimate 300-400 beds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167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25274" y="6167169"/>
            <a:ext cx="1566022" cy="228054"/>
          </a:xfrm>
          <a:prstGeom prst="rect">
            <a:avLst/>
          </a:prstGeom>
        </p:spPr>
        <p:txBody>
          <a:bodyPr vert="horz" wrap="square" lIns="0" tIns="10646" rIns="0" bIns="0" rtlCol="0">
            <a:spAutoFit/>
          </a:bodyPr>
          <a:lstStyle/>
          <a:p>
            <a:pPr marL="11206">
              <a:spcBef>
                <a:spcPts val="84"/>
              </a:spcBef>
            </a:pPr>
            <a:r>
              <a:rPr sz="1412" spc="-13" dirty="0">
                <a:solidFill>
                  <a:srgbClr val="FFFFFF"/>
                </a:solidFill>
                <a:latin typeface="Gill Sans MT"/>
                <a:cs typeface="Gill Sans MT"/>
                <a:hlinkClick r:id="rId2"/>
              </a:rPr>
              <a:t>www.sunyorange.edu</a:t>
            </a:r>
            <a:endParaRPr sz="1412">
              <a:latin typeface="Gill Sans MT"/>
              <a:cs typeface="Gill Sans M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2400" y="1629995"/>
            <a:ext cx="8297813" cy="49994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" name="object 4"/>
          <p:cNvSpPr/>
          <p:nvPr/>
        </p:nvSpPr>
        <p:spPr>
          <a:xfrm>
            <a:off x="537871" y="403412"/>
            <a:ext cx="8027905" cy="914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85800" y="294279"/>
            <a:ext cx="8001000" cy="688989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11766" rIns="0" bIns="0" rtlCol="0" anchor="ctr">
            <a:spAutoFit/>
          </a:bodyPr>
          <a:lstStyle/>
          <a:p>
            <a:pPr marL="11206">
              <a:spcBef>
                <a:spcPts val="93"/>
              </a:spcBef>
            </a:pPr>
            <a:r>
              <a:rPr lang="en-US" spc="-141" dirty="0" smtClean="0"/>
              <a:t>Projected High School Graduates </a:t>
            </a:r>
            <a:endParaRPr spc="-141" dirty="0"/>
          </a:p>
        </p:txBody>
      </p:sp>
      <p:sp>
        <p:nvSpPr>
          <p:cNvPr id="7" name="object 7"/>
          <p:cNvSpPr/>
          <p:nvPr/>
        </p:nvSpPr>
        <p:spPr>
          <a:xfrm>
            <a:off x="1309733" y="4580079"/>
            <a:ext cx="7095004" cy="0"/>
          </a:xfrm>
          <a:custGeom>
            <a:avLst/>
            <a:gdLst/>
            <a:ahLst/>
            <a:cxnLst/>
            <a:rect l="l" t="t" r="r" b="b"/>
            <a:pathLst>
              <a:path w="8041005">
                <a:moveTo>
                  <a:pt x="0" y="0"/>
                </a:moveTo>
                <a:lnTo>
                  <a:pt x="8040636" y="0"/>
                </a:lnTo>
              </a:path>
            </a:pathLst>
          </a:custGeom>
          <a:ln w="9144">
            <a:solidFill>
              <a:srgbClr val="D9DBDC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8" name="object 8"/>
          <p:cNvSpPr/>
          <p:nvPr/>
        </p:nvSpPr>
        <p:spPr>
          <a:xfrm>
            <a:off x="1309733" y="3862006"/>
            <a:ext cx="7095004" cy="0"/>
          </a:xfrm>
          <a:custGeom>
            <a:avLst/>
            <a:gdLst/>
            <a:ahLst/>
            <a:cxnLst/>
            <a:rect l="l" t="t" r="r" b="b"/>
            <a:pathLst>
              <a:path w="8041005">
                <a:moveTo>
                  <a:pt x="0" y="0"/>
                </a:moveTo>
                <a:lnTo>
                  <a:pt x="8040636" y="0"/>
                </a:lnTo>
              </a:path>
            </a:pathLst>
          </a:custGeom>
          <a:ln w="9144">
            <a:solidFill>
              <a:srgbClr val="D9DBDC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9" name="object 9"/>
          <p:cNvSpPr/>
          <p:nvPr/>
        </p:nvSpPr>
        <p:spPr>
          <a:xfrm>
            <a:off x="1309733" y="3145278"/>
            <a:ext cx="7095004" cy="0"/>
          </a:xfrm>
          <a:custGeom>
            <a:avLst/>
            <a:gdLst/>
            <a:ahLst/>
            <a:cxnLst/>
            <a:rect l="l" t="t" r="r" b="b"/>
            <a:pathLst>
              <a:path w="8041005">
                <a:moveTo>
                  <a:pt x="0" y="0"/>
                </a:moveTo>
                <a:lnTo>
                  <a:pt x="8040636" y="0"/>
                </a:lnTo>
              </a:path>
            </a:pathLst>
          </a:custGeom>
          <a:ln w="9144">
            <a:solidFill>
              <a:srgbClr val="D9DBDC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0" name="object 10"/>
          <p:cNvSpPr/>
          <p:nvPr/>
        </p:nvSpPr>
        <p:spPr>
          <a:xfrm>
            <a:off x="1309733" y="2427205"/>
            <a:ext cx="7095004" cy="0"/>
          </a:xfrm>
          <a:custGeom>
            <a:avLst/>
            <a:gdLst/>
            <a:ahLst/>
            <a:cxnLst/>
            <a:rect l="l" t="t" r="r" b="b"/>
            <a:pathLst>
              <a:path w="8041005">
                <a:moveTo>
                  <a:pt x="0" y="0"/>
                </a:moveTo>
                <a:lnTo>
                  <a:pt x="8040636" y="0"/>
                </a:lnTo>
              </a:path>
            </a:pathLst>
          </a:custGeom>
          <a:ln w="9144">
            <a:solidFill>
              <a:srgbClr val="D9DBDC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1" name="object 11"/>
          <p:cNvSpPr/>
          <p:nvPr/>
        </p:nvSpPr>
        <p:spPr>
          <a:xfrm>
            <a:off x="1309733" y="1710476"/>
            <a:ext cx="7095004" cy="0"/>
          </a:xfrm>
          <a:custGeom>
            <a:avLst/>
            <a:gdLst/>
            <a:ahLst/>
            <a:cxnLst/>
            <a:rect l="l" t="t" r="r" b="b"/>
            <a:pathLst>
              <a:path w="8041005">
                <a:moveTo>
                  <a:pt x="0" y="0"/>
                </a:moveTo>
                <a:lnTo>
                  <a:pt x="8040636" y="0"/>
                </a:lnTo>
              </a:path>
            </a:pathLst>
          </a:custGeom>
          <a:ln w="9144">
            <a:solidFill>
              <a:srgbClr val="D9DBDC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2" name="object 12"/>
          <p:cNvSpPr/>
          <p:nvPr/>
        </p:nvSpPr>
        <p:spPr>
          <a:xfrm>
            <a:off x="1816686" y="1710477"/>
            <a:ext cx="0" cy="3586443"/>
          </a:xfrm>
          <a:custGeom>
            <a:avLst/>
            <a:gdLst/>
            <a:ahLst/>
            <a:cxnLst/>
            <a:rect l="l" t="t" r="r" b="b"/>
            <a:pathLst>
              <a:path h="4064635">
                <a:moveTo>
                  <a:pt x="0" y="0"/>
                </a:moveTo>
                <a:lnTo>
                  <a:pt x="0" y="4064520"/>
                </a:lnTo>
              </a:path>
            </a:pathLst>
          </a:custGeom>
          <a:ln w="9144">
            <a:solidFill>
              <a:srgbClr val="D9DBDC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3" name="object 13"/>
          <p:cNvSpPr/>
          <p:nvPr/>
        </p:nvSpPr>
        <p:spPr>
          <a:xfrm>
            <a:off x="2323640" y="1710477"/>
            <a:ext cx="0" cy="3586443"/>
          </a:xfrm>
          <a:custGeom>
            <a:avLst/>
            <a:gdLst/>
            <a:ahLst/>
            <a:cxnLst/>
            <a:rect l="l" t="t" r="r" b="b"/>
            <a:pathLst>
              <a:path h="4064635">
                <a:moveTo>
                  <a:pt x="0" y="0"/>
                </a:moveTo>
                <a:lnTo>
                  <a:pt x="0" y="4064520"/>
                </a:lnTo>
              </a:path>
            </a:pathLst>
          </a:custGeom>
          <a:ln w="9144">
            <a:solidFill>
              <a:srgbClr val="D9DBDC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4" name="object 14"/>
          <p:cNvSpPr/>
          <p:nvPr/>
        </p:nvSpPr>
        <p:spPr>
          <a:xfrm>
            <a:off x="2830594" y="1710477"/>
            <a:ext cx="0" cy="3586443"/>
          </a:xfrm>
          <a:custGeom>
            <a:avLst/>
            <a:gdLst/>
            <a:ahLst/>
            <a:cxnLst/>
            <a:rect l="l" t="t" r="r" b="b"/>
            <a:pathLst>
              <a:path h="4064635">
                <a:moveTo>
                  <a:pt x="0" y="0"/>
                </a:moveTo>
                <a:lnTo>
                  <a:pt x="0" y="4064520"/>
                </a:lnTo>
              </a:path>
            </a:pathLst>
          </a:custGeom>
          <a:ln w="9144">
            <a:solidFill>
              <a:srgbClr val="D9DBDC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5" name="object 15"/>
          <p:cNvSpPr/>
          <p:nvPr/>
        </p:nvSpPr>
        <p:spPr>
          <a:xfrm>
            <a:off x="3336204" y="1710477"/>
            <a:ext cx="0" cy="3586443"/>
          </a:xfrm>
          <a:custGeom>
            <a:avLst/>
            <a:gdLst/>
            <a:ahLst/>
            <a:cxnLst/>
            <a:rect l="l" t="t" r="r" b="b"/>
            <a:pathLst>
              <a:path h="4064635">
                <a:moveTo>
                  <a:pt x="0" y="0"/>
                </a:moveTo>
                <a:lnTo>
                  <a:pt x="0" y="4064520"/>
                </a:lnTo>
              </a:path>
            </a:pathLst>
          </a:custGeom>
          <a:ln w="9144">
            <a:solidFill>
              <a:srgbClr val="D9DBDC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6" name="object 16"/>
          <p:cNvSpPr/>
          <p:nvPr/>
        </p:nvSpPr>
        <p:spPr>
          <a:xfrm>
            <a:off x="3843158" y="1710477"/>
            <a:ext cx="0" cy="3586443"/>
          </a:xfrm>
          <a:custGeom>
            <a:avLst/>
            <a:gdLst/>
            <a:ahLst/>
            <a:cxnLst/>
            <a:rect l="l" t="t" r="r" b="b"/>
            <a:pathLst>
              <a:path h="4064635">
                <a:moveTo>
                  <a:pt x="0" y="0"/>
                </a:moveTo>
                <a:lnTo>
                  <a:pt x="0" y="4064520"/>
                </a:lnTo>
              </a:path>
            </a:pathLst>
          </a:custGeom>
          <a:ln w="9144">
            <a:solidFill>
              <a:srgbClr val="D9DBDC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7" name="object 17"/>
          <p:cNvSpPr/>
          <p:nvPr/>
        </p:nvSpPr>
        <p:spPr>
          <a:xfrm>
            <a:off x="4350112" y="1710477"/>
            <a:ext cx="0" cy="3586443"/>
          </a:xfrm>
          <a:custGeom>
            <a:avLst/>
            <a:gdLst/>
            <a:ahLst/>
            <a:cxnLst/>
            <a:rect l="l" t="t" r="r" b="b"/>
            <a:pathLst>
              <a:path h="4064635">
                <a:moveTo>
                  <a:pt x="0" y="0"/>
                </a:moveTo>
                <a:lnTo>
                  <a:pt x="0" y="4064520"/>
                </a:lnTo>
              </a:path>
            </a:pathLst>
          </a:custGeom>
          <a:ln w="9144">
            <a:solidFill>
              <a:srgbClr val="D9DBDC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8" name="object 18"/>
          <p:cNvSpPr/>
          <p:nvPr/>
        </p:nvSpPr>
        <p:spPr>
          <a:xfrm>
            <a:off x="4857066" y="1710477"/>
            <a:ext cx="0" cy="3586443"/>
          </a:xfrm>
          <a:custGeom>
            <a:avLst/>
            <a:gdLst/>
            <a:ahLst/>
            <a:cxnLst/>
            <a:rect l="l" t="t" r="r" b="b"/>
            <a:pathLst>
              <a:path h="4064635">
                <a:moveTo>
                  <a:pt x="0" y="0"/>
                </a:moveTo>
                <a:lnTo>
                  <a:pt x="0" y="4064520"/>
                </a:lnTo>
              </a:path>
            </a:pathLst>
          </a:custGeom>
          <a:ln w="9144">
            <a:solidFill>
              <a:srgbClr val="D9DBDC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9" name="object 19"/>
          <p:cNvSpPr/>
          <p:nvPr/>
        </p:nvSpPr>
        <p:spPr>
          <a:xfrm>
            <a:off x="5364020" y="1710477"/>
            <a:ext cx="0" cy="3586443"/>
          </a:xfrm>
          <a:custGeom>
            <a:avLst/>
            <a:gdLst/>
            <a:ahLst/>
            <a:cxnLst/>
            <a:rect l="l" t="t" r="r" b="b"/>
            <a:pathLst>
              <a:path h="4064635">
                <a:moveTo>
                  <a:pt x="0" y="0"/>
                </a:moveTo>
                <a:lnTo>
                  <a:pt x="0" y="4064520"/>
                </a:lnTo>
              </a:path>
            </a:pathLst>
          </a:custGeom>
          <a:ln w="9144">
            <a:solidFill>
              <a:srgbClr val="D9DBDC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0" name="object 20"/>
          <p:cNvSpPr/>
          <p:nvPr/>
        </p:nvSpPr>
        <p:spPr>
          <a:xfrm>
            <a:off x="5870974" y="1710477"/>
            <a:ext cx="0" cy="3586443"/>
          </a:xfrm>
          <a:custGeom>
            <a:avLst/>
            <a:gdLst/>
            <a:ahLst/>
            <a:cxnLst/>
            <a:rect l="l" t="t" r="r" b="b"/>
            <a:pathLst>
              <a:path h="4064635">
                <a:moveTo>
                  <a:pt x="0" y="0"/>
                </a:moveTo>
                <a:lnTo>
                  <a:pt x="0" y="4064520"/>
                </a:lnTo>
              </a:path>
            </a:pathLst>
          </a:custGeom>
          <a:ln w="9144">
            <a:solidFill>
              <a:srgbClr val="D9DBDC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1" name="object 21"/>
          <p:cNvSpPr/>
          <p:nvPr/>
        </p:nvSpPr>
        <p:spPr>
          <a:xfrm>
            <a:off x="6376584" y="1710477"/>
            <a:ext cx="0" cy="3586443"/>
          </a:xfrm>
          <a:custGeom>
            <a:avLst/>
            <a:gdLst/>
            <a:ahLst/>
            <a:cxnLst/>
            <a:rect l="l" t="t" r="r" b="b"/>
            <a:pathLst>
              <a:path h="4064635">
                <a:moveTo>
                  <a:pt x="0" y="0"/>
                </a:moveTo>
                <a:lnTo>
                  <a:pt x="0" y="4064520"/>
                </a:lnTo>
              </a:path>
            </a:pathLst>
          </a:custGeom>
          <a:ln w="9144">
            <a:solidFill>
              <a:srgbClr val="D9DBDC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2" name="object 22"/>
          <p:cNvSpPr/>
          <p:nvPr/>
        </p:nvSpPr>
        <p:spPr>
          <a:xfrm>
            <a:off x="6883538" y="1710477"/>
            <a:ext cx="0" cy="3586443"/>
          </a:xfrm>
          <a:custGeom>
            <a:avLst/>
            <a:gdLst/>
            <a:ahLst/>
            <a:cxnLst/>
            <a:rect l="l" t="t" r="r" b="b"/>
            <a:pathLst>
              <a:path h="4064635">
                <a:moveTo>
                  <a:pt x="0" y="0"/>
                </a:moveTo>
                <a:lnTo>
                  <a:pt x="0" y="4064520"/>
                </a:lnTo>
              </a:path>
            </a:pathLst>
          </a:custGeom>
          <a:ln w="9144">
            <a:solidFill>
              <a:srgbClr val="D9DBDC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3" name="object 23"/>
          <p:cNvSpPr/>
          <p:nvPr/>
        </p:nvSpPr>
        <p:spPr>
          <a:xfrm>
            <a:off x="7390492" y="1710477"/>
            <a:ext cx="0" cy="3586443"/>
          </a:xfrm>
          <a:custGeom>
            <a:avLst/>
            <a:gdLst/>
            <a:ahLst/>
            <a:cxnLst/>
            <a:rect l="l" t="t" r="r" b="b"/>
            <a:pathLst>
              <a:path h="4064635">
                <a:moveTo>
                  <a:pt x="0" y="0"/>
                </a:moveTo>
                <a:lnTo>
                  <a:pt x="0" y="4064520"/>
                </a:lnTo>
              </a:path>
            </a:pathLst>
          </a:custGeom>
          <a:ln w="9144">
            <a:solidFill>
              <a:srgbClr val="D9DBDC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4" name="object 24"/>
          <p:cNvSpPr/>
          <p:nvPr/>
        </p:nvSpPr>
        <p:spPr>
          <a:xfrm>
            <a:off x="7897445" y="1710477"/>
            <a:ext cx="0" cy="3586443"/>
          </a:xfrm>
          <a:custGeom>
            <a:avLst/>
            <a:gdLst/>
            <a:ahLst/>
            <a:cxnLst/>
            <a:rect l="l" t="t" r="r" b="b"/>
            <a:pathLst>
              <a:path h="4064635">
                <a:moveTo>
                  <a:pt x="0" y="0"/>
                </a:moveTo>
                <a:lnTo>
                  <a:pt x="0" y="4064520"/>
                </a:lnTo>
              </a:path>
            </a:pathLst>
          </a:custGeom>
          <a:ln w="9144">
            <a:solidFill>
              <a:srgbClr val="D9DBDC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5" name="object 25"/>
          <p:cNvSpPr/>
          <p:nvPr/>
        </p:nvSpPr>
        <p:spPr>
          <a:xfrm>
            <a:off x="8404400" y="1710477"/>
            <a:ext cx="0" cy="3586443"/>
          </a:xfrm>
          <a:custGeom>
            <a:avLst/>
            <a:gdLst/>
            <a:ahLst/>
            <a:cxnLst/>
            <a:rect l="l" t="t" r="r" b="b"/>
            <a:pathLst>
              <a:path h="4064635">
                <a:moveTo>
                  <a:pt x="0" y="0"/>
                </a:moveTo>
                <a:lnTo>
                  <a:pt x="0" y="4064520"/>
                </a:lnTo>
              </a:path>
            </a:pathLst>
          </a:custGeom>
          <a:ln w="9144">
            <a:solidFill>
              <a:srgbClr val="D9DBDC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6" name="object 26"/>
          <p:cNvSpPr/>
          <p:nvPr/>
        </p:nvSpPr>
        <p:spPr>
          <a:xfrm>
            <a:off x="1309732" y="1710465"/>
            <a:ext cx="0" cy="3586443"/>
          </a:xfrm>
          <a:custGeom>
            <a:avLst/>
            <a:gdLst/>
            <a:ahLst/>
            <a:cxnLst/>
            <a:rect l="l" t="t" r="r" b="b"/>
            <a:pathLst>
              <a:path h="4064635">
                <a:moveTo>
                  <a:pt x="0" y="4064520"/>
                </a:moveTo>
                <a:lnTo>
                  <a:pt x="0" y="0"/>
                </a:lnTo>
              </a:path>
            </a:pathLst>
          </a:custGeom>
          <a:ln w="914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7" name="object 27"/>
          <p:cNvSpPr/>
          <p:nvPr/>
        </p:nvSpPr>
        <p:spPr>
          <a:xfrm>
            <a:off x="1309733" y="5296807"/>
            <a:ext cx="7095004" cy="0"/>
          </a:xfrm>
          <a:custGeom>
            <a:avLst/>
            <a:gdLst/>
            <a:ahLst/>
            <a:cxnLst/>
            <a:rect l="l" t="t" r="r" b="b"/>
            <a:pathLst>
              <a:path w="8041005">
                <a:moveTo>
                  <a:pt x="0" y="0"/>
                </a:moveTo>
                <a:lnTo>
                  <a:pt x="8040636" y="0"/>
                </a:lnTo>
              </a:path>
            </a:pathLst>
          </a:custGeom>
          <a:ln w="914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8" name="object 28"/>
          <p:cNvSpPr/>
          <p:nvPr/>
        </p:nvSpPr>
        <p:spPr>
          <a:xfrm>
            <a:off x="1563209" y="2074209"/>
            <a:ext cx="6587938" cy="2927537"/>
          </a:xfrm>
          <a:custGeom>
            <a:avLst/>
            <a:gdLst/>
            <a:ahLst/>
            <a:cxnLst/>
            <a:rect l="l" t="t" r="r" b="b"/>
            <a:pathLst>
              <a:path w="7466330" h="3317875">
                <a:moveTo>
                  <a:pt x="0" y="0"/>
                </a:moveTo>
                <a:lnTo>
                  <a:pt x="574548" y="3047"/>
                </a:lnTo>
                <a:lnTo>
                  <a:pt x="1149096" y="905256"/>
                </a:lnTo>
                <a:lnTo>
                  <a:pt x="1723644" y="870203"/>
                </a:lnTo>
                <a:lnTo>
                  <a:pt x="2296668" y="1377695"/>
                </a:lnTo>
                <a:lnTo>
                  <a:pt x="2871216" y="1267967"/>
                </a:lnTo>
                <a:lnTo>
                  <a:pt x="3445776" y="1191767"/>
                </a:lnTo>
                <a:lnTo>
                  <a:pt x="4020324" y="1559052"/>
                </a:lnTo>
                <a:lnTo>
                  <a:pt x="4594872" y="2078735"/>
                </a:lnTo>
                <a:lnTo>
                  <a:pt x="5167896" y="1769363"/>
                </a:lnTo>
                <a:lnTo>
                  <a:pt x="5742444" y="2171699"/>
                </a:lnTo>
                <a:lnTo>
                  <a:pt x="6316992" y="2502407"/>
                </a:lnTo>
                <a:lnTo>
                  <a:pt x="6891540" y="2731007"/>
                </a:lnTo>
                <a:lnTo>
                  <a:pt x="7466088" y="3317747"/>
                </a:lnTo>
              </a:path>
            </a:pathLst>
          </a:custGeom>
          <a:ln w="28956">
            <a:solidFill>
              <a:srgbClr val="2E76B6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9" name="object 29"/>
          <p:cNvSpPr/>
          <p:nvPr/>
        </p:nvSpPr>
        <p:spPr>
          <a:xfrm>
            <a:off x="1563209" y="2074209"/>
            <a:ext cx="6587938" cy="0"/>
          </a:xfrm>
          <a:custGeom>
            <a:avLst/>
            <a:gdLst/>
            <a:ahLst/>
            <a:cxnLst/>
            <a:rect l="l" t="t" r="r" b="b"/>
            <a:pathLst>
              <a:path w="7466330">
                <a:moveTo>
                  <a:pt x="0" y="0"/>
                </a:moveTo>
                <a:lnTo>
                  <a:pt x="7466088" y="0"/>
                </a:lnTo>
              </a:path>
            </a:pathLst>
          </a:custGeom>
          <a:ln w="28956">
            <a:solidFill>
              <a:srgbClr val="BF2026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0" name="object 30"/>
          <p:cNvSpPr/>
          <p:nvPr/>
        </p:nvSpPr>
        <p:spPr>
          <a:xfrm>
            <a:off x="1391760" y="1999589"/>
            <a:ext cx="342899" cy="14925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1" name="object 31"/>
          <p:cNvSpPr/>
          <p:nvPr/>
        </p:nvSpPr>
        <p:spPr>
          <a:xfrm>
            <a:off x="1391759" y="1999578"/>
            <a:ext cx="342900" cy="149599"/>
          </a:xfrm>
          <a:custGeom>
            <a:avLst/>
            <a:gdLst/>
            <a:ahLst/>
            <a:cxnLst/>
            <a:rect l="l" t="t" r="r" b="b"/>
            <a:pathLst>
              <a:path w="388619" h="169544">
                <a:moveTo>
                  <a:pt x="0" y="169163"/>
                </a:moveTo>
                <a:lnTo>
                  <a:pt x="0" y="0"/>
                </a:lnTo>
                <a:lnTo>
                  <a:pt x="388619" y="0"/>
                </a:lnTo>
                <a:lnTo>
                  <a:pt x="388619" y="169163"/>
                </a:lnTo>
                <a:lnTo>
                  <a:pt x="0" y="169163"/>
                </a:lnTo>
                <a:close/>
              </a:path>
            </a:pathLst>
          </a:custGeom>
          <a:ln w="9143">
            <a:solidFill>
              <a:srgbClr val="2E76B6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2" name="object 32"/>
          <p:cNvSpPr txBox="1"/>
          <p:nvPr/>
        </p:nvSpPr>
        <p:spPr>
          <a:xfrm>
            <a:off x="1442228" y="1998451"/>
            <a:ext cx="270622" cy="13352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4,623</a:t>
            </a:r>
            <a:endParaRPr sz="794">
              <a:latin typeface="Gill Sans MT"/>
              <a:cs typeface="Gill Sans MT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898714" y="2002278"/>
            <a:ext cx="342899" cy="14925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4" name="object 34"/>
          <p:cNvSpPr/>
          <p:nvPr/>
        </p:nvSpPr>
        <p:spPr>
          <a:xfrm>
            <a:off x="1898713" y="2002266"/>
            <a:ext cx="342900" cy="149599"/>
          </a:xfrm>
          <a:custGeom>
            <a:avLst/>
            <a:gdLst/>
            <a:ahLst/>
            <a:cxnLst/>
            <a:rect l="l" t="t" r="r" b="b"/>
            <a:pathLst>
              <a:path w="388619" h="169544">
                <a:moveTo>
                  <a:pt x="0" y="169163"/>
                </a:moveTo>
                <a:lnTo>
                  <a:pt x="0" y="0"/>
                </a:lnTo>
                <a:lnTo>
                  <a:pt x="388619" y="0"/>
                </a:lnTo>
                <a:lnTo>
                  <a:pt x="388619" y="169163"/>
                </a:lnTo>
                <a:lnTo>
                  <a:pt x="0" y="169163"/>
                </a:lnTo>
                <a:close/>
              </a:path>
            </a:pathLst>
          </a:custGeom>
          <a:ln w="9143">
            <a:solidFill>
              <a:srgbClr val="2E76B6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5" name="object 35"/>
          <p:cNvSpPr txBox="1"/>
          <p:nvPr/>
        </p:nvSpPr>
        <p:spPr>
          <a:xfrm>
            <a:off x="1948947" y="2001129"/>
            <a:ext cx="270622" cy="13352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4,622</a:t>
            </a:r>
            <a:endParaRPr sz="794">
              <a:latin typeface="Gill Sans MT"/>
              <a:cs typeface="Gill Sans MT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405668" y="2798344"/>
            <a:ext cx="342899" cy="14925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7" name="object 37"/>
          <p:cNvSpPr txBox="1"/>
          <p:nvPr/>
        </p:nvSpPr>
        <p:spPr>
          <a:xfrm>
            <a:off x="2405667" y="2798333"/>
            <a:ext cx="342900" cy="131831"/>
          </a:xfrm>
          <a:prstGeom prst="rect">
            <a:avLst/>
          </a:prstGeom>
          <a:ln w="9144">
            <a:solidFill>
              <a:srgbClr val="2E76B6"/>
            </a:solidFill>
          </a:ln>
        </p:spPr>
        <p:txBody>
          <a:bodyPr vert="horz" wrap="square" lIns="0" tIns="9525" rIns="0" bIns="0" rtlCol="0">
            <a:spAutoFit/>
          </a:bodyPr>
          <a:lstStyle/>
          <a:p>
            <a:pPr marL="61075">
              <a:spcBef>
                <a:spcPts val="75"/>
              </a:spcBef>
            </a:pP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4,345</a:t>
            </a:r>
            <a:endParaRPr sz="794">
              <a:latin typeface="Gill Sans MT"/>
              <a:cs typeface="Gill Sans MT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912622" y="2767416"/>
            <a:ext cx="341554" cy="14925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9" name="object 39"/>
          <p:cNvSpPr txBox="1"/>
          <p:nvPr/>
        </p:nvSpPr>
        <p:spPr>
          <a:xfrm>
            <a:off x="2912622" y="2767405"/>
            <a:ext cx="341779" cy="131831"/>
          </a:xfrm>
          <a:prstGeom prst="rect">
            <a:avLst/>
          </a:prstGeom>
          <a:ln w="9144">
            <a:solidFill>
              <a:srgbClr val="2E76B6"/>
            </a:solidFill>
          </a:ln>
        </p:spPr>
        <p:txBody>
          <a:bodyPr vert="horz" wrap="square" lIns="0" tIns="9525" rIns="0" bIns="0" rtlCol="0">
            <a:spAutoFit/>
          </a:bodyPr>
          <a:lstStyle/>
          <a:p>
            <a:pPr marL="60515">
              <a:spcBef>
                <a:spcPts val="75"/>
              </a:spcBef>
            </a:pP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4,355</a:t>
            </a:r>
            <a:endParaRPr sz="794">
              <a:latin typeface="Gill Sans MT"/>
              <a:cs typeface="Gill Sans MT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3419587" y="3215203"/>
            <a:ext cx="341544" cy="14926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1" name="object 41"/>
          <p:cNvSpPr txBox="1"/>
          <p:nvPr/>
        </p:nvSpPr>
        <p:spPr>
          <a:xfrm>
            <a:off x="3419576" y="3215203"/>
            <a:ext cx="341779" cy="132396"/>
          </a:xfrm>
          <a:prstGeom prst="rect">
            <a:avLst/>
          </a:prstGeom>
          <a:ln w="9144">
            <a:solidFill>
              <a:srgbClr val="2E76B6"/>
            </a:solidFill>
          </a:ln>
        </p:spPr>
        <p:txBody>
          <a:bodyPr vert="horz" wrap="square" lIns="0" tIns="10085" rIns="0" bIns="0" rtlCol="0">
            <a:spAutoFit/>
          </a:bodyPr>
          <a:lstStyle/>
          <a:p>
            <a:pPr marL="60515">
              <a:spcBef>
                <a:spcPts val="79"/>
              </a:spcBef>
            </a:pP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4,199</a:t>
            </a:r>
            <a:endParaRPr sz="794">
              <a:latin typeface="Gill Sans MT"/>
              <a:cs typeface="Gill Sans MT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925196" y="3118384"/>
            <a:ext cx="342889" cy="14926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3" name="object 43"/>
          <p:cNvSpPr/>
          <p:nvPr/>
        </p:nvSpPr>
        <p:spPr>
          <a:xfrm>
            <a:off x="3925185" y="3118384"/>
            <a:ext cx="342900" cy="149599"/>
          </a:xfrm>
          <a:custGeom>
            <a:avLst/>
            <a:gdLst/>
            <a:ahLst/>
            <a:cxnLst/>
            <a:rect l="l" t="t" r="r" b="b"/>
            <a:pathLst>
              <a:path w="388620" h="169545">
                <a:moveTo>
                  <a:pt x="0" y="169163"/>
                </a:moveTo>
                <a:lnTo>
                  <a:pt x="0" y="0"/>
                </a:lnTo>
                <a:lnTo>
                  <a:pt x="388620" y="0"/>
                </a:lnTo>
                <a:lnTo>
                  <a:pt x="388620" y="169163"/>
                </a:lnTo>
                <a:lnTo>
                  <a:pt x="0" y="169163"/>
                </a:lnTo>
                <a:close/>
              </a:path>
            </a:pathLst>
          </a:custGeom>
          <a:ln w="9144">
            <a:solidFill>
              <a:srgbClr val="2E76B6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4" name="object 44"/>
          <p:cNvSpPr txBox="1"/>
          <p:nvPr/>
        </p:nvSpPr>
        <p:spPr>
          <a:xfrm>
            <a:off x="3975815" y="3117091"/>
            <a:ext cx="270622" cy="13352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4,233</a:t>
            </a:r>
            <a:endParaRPr sz="794">
              <a:latin typeface="Gill Sans MT"/>
              <a:cs typeface="Gill Sans MT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432151" y="3051149"/>
            <a:ext cx="342889" cy="14926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6" name="object 46"/>
          <p:cNvSpPr/>
          <p:nvPr/>
        </p:nvSpPr>
        <p:spPr>
          <a:xfrm>
            <a:off x="4432139" y="3051148"/>
            <a:ext cx="342900" cy="149599"/>
          </a:xfrm>
          <a:custGeom>
            <a:avLst/>
            <a:gdLst/>
            <a:ahLst/>
            <a:cxnLst/>
            <a:rect l="l" t="t" r="r" b="b"/>
            <a:pathLst>
              <a:path w="388620" h="169545">
                <a:moveTo>
                  <a:pt x="0" y="169163"/>
                </a:moveTo>
                <a:lnTo>
                  <a:pt x="0" y="0"/>
                </a:lnTo>
                <a:lnTo>
                  <a:pt x="388620" y="0"/>
                </a:lnTo>
                <a:lnTo>
                  <a:pt x="388620" y="169163"/>
                </a:lnTo>
                <a:lnTo>
                  <a:pt x="0" y="169163"/>
                </a:lnTo>
                <a:close/>
              </a:path>
            </a:pathLst>
          </a:custGeom>
          <a:ln w="9144">
            <a:solidFill>
              <a:srgbClr val="2E76B6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7" name="object 47"/>
          <p:cNvSpPr txBox="1"/>
          <p:nvPr/>
        </p:nvSpPr>
        <p:spPr>
          <a:xfrm>
            <a:off x="4482534" y="3049653"/>
            <a:ext cx="270622" cy="13352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4,257</a:t>
            </a:r>
            <a:endParaRPr sz="794">
              <a:latin typeface="Gill Sans MT"/>
              <a:cs typeface="Gill Sans MT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4939104" y="3375223"/>
            <a:ext cx="342889" cy="14926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9" name="object 49"/>
          <p:cNvSpPr txBox="1"/>
          <p:nvPr/>
        </p:nvSpPr>
        <p:spPr>
          <a:xfrm>
            <a:off x="4939093" y="3375223"/>
            <a:ext cx="342900" cy="132396"/>
          </a:xfrm>
          <a:prstGeom prst="rect">
            <a:avLst/>
          </a:prstGeom>
          <a:ln w="9144">
            <a:solidFill>
              <a:srgbClr val="2E76B6"/>
            </a:solidFill>
          </a:ln>
        </p:spPr>
        <p:txBody>
          <a:bodyPr vert="horz" wrap="square" lIns="0" tIns="10085" rIns="0" bIns="0" rtlCol="0">
            <a:spAutoFit/>
          </a:bodyPr>
          <a:lstStyle/>
          <a:p>
            <a:pPr marL="61075">
              <a:spcBef>
                <a:spcPts val="79"/>
              </a:spcBef>
            </a:pP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4,144</a:t>
            </a:r>
            <a:endParaRPr sz="794">
              <a:latin typeface="Gill Sans MT"/>
              <a:cs typeface="Gill Sans MT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5446059" y="3833768"/>
            <a:ext cx="341544" cy="14926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51" name="object 51"/>
          <p:cNvSpPr/>
          <p:nvPr/>
        </p:nvSpPr>
        <p:spPr>
          <a:xfrm>
            <a:off x="5446048" y="3833767"/>
            <a:ext cx="341779" cy="149599"/>
          </a:xfrm>
          <a:custGeom>
            <a:avLst/>
            <a:gdLst/>
            <a:ahLst/>
            <a:cxnLst/>
            <a:rect l="l" t="t" r="r" b="b"/>
            <a:pathLst>
              <a:path w="387350" h="169545">
                <a:moveTo>
                  <a:pt x="0" y="169163"/>
                </a:moveTo>
                <a:lnTo>
                  <a:pt x="0" y="0"/>
                </a:lnTo>
                <a:lnTo>
                  <a:pt x="387096" y="0"/>
                </a:lnTo>
                <a:lnTo>
                  <a:pt x="387096" y="169163"/>
                </a:lnTo>
                <a:lnTo>
                  <a:pt x="0" y="169163"/>
                </a:lnTo>
                <a:close/>
              </a:path>
            </a:pathLst>
          </a:custGeom>
          <a:ln w="9144">
            <a:solidFill>
              <a:srgbClr val="2E76B6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52" name="object 52"/>
          <p:cNvSpPr txBox="1"/>
          <p:nvPr/>
        </p:nvSpPr>
        <p:spPr>
          <a:xfrm>
            <a:off x="5495963" y="3831635"/>
            <a:ext cx="270622" cy="13352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3,984</a:t>
            </a:r>
            <a:endParaRPr sz="794">
              <a:latin typeface="Gill Sans MT"/>
              <a:cs typeface="Gill Sans MT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5953012" y="3560792"/>
            <a:ext cx="341544" cy="14926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54" name="object 54"/>
          <p:cNvSpPr txBox="1"/>
          <p:nvPr/>
        </p:nvSpPr>
        <p:spPr>
          <a:xfrm>
            <a:off x="5953002" y="3560792"/>
            <a:ext cx="341779" cy="131831"/>
          </a:xfrm>
          <a:prstGeom prst="rect">
            <a:avLst/>
          </a:prstGeom>
          <a:ln w="9144">
            <a:solidFill>
              <a:srgbClr val="2E76B6"/>
            </a:solidFill>
          </a:ln>
        </p:spPr>
        <p:txBody>
          <a:bodyPr vert="horz" wrap="square" lIns="0" tIns="9525" rIns="0" bIns="0" rtlCol="0">
            <a:spAutoFit/>
          </a:bodyPr>
          <a:lstStyle/>
          <a:p>
            <a:pPr marL="60515">
              <a:spcBef>
                <a:spcPts val="75"/>
              </a:spcBef>
            </a:pP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4,079</a:t>
            </a:r>
            <a:endParaRPr sz="794">
              <a:latin typeface="Gill Sans MT"/>
              <a:cs typeface="Gill Sans MT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6458633" y="3915795"/>
            <a:ext cx="342877" cy="14926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56" name="object 56"/>
          <p:cNvSpPr txBox="1"/>
          <p:nvPr/>
        </p:nvSpPr>
        <p:spPr>
          <a:xfrm>
            <a:off x="6458611" y="3915795"/>
            <a:ext cx="342900" cy="130699"/>
          </a:xfrm>
          <a:prstGeom prst="rect">
            <a:avLst/>
          </a:prstGeom>
          <a:ln w="9144">
            <a:solidFill>
              <a:srgbClr val="2E76B6"/>
            </a:solidFill>
          </a:ln>
        </p:spPr>
        <p:txBody>
          <a:bodyPr vert="horz" wrap="square" lIns="0" tIns="8404" rIns="0" bIns="0" rtlCol="0">
            <a:spAutoFit/>
          </a:bodyPr>
          <a:lstStyle/>
          <a:p>
            <a:pPr marL="61636">
              <a:spcBef>
                <a:spcPts val="66"/>
              </a:spcBef>
            </a:pP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3,956</a:t>
            </a:r>
            <a:endParaRPr sz="794">
              <a:latin typeface="Gill Sans MT"/>
              <a:cs typeface="Gill Sans MT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6965587" y="4207596"/>
            <a:ext cx="342888" cy="14926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58" name="object 58"/>
          <p:cNvSpPr txBox="1"/>
          <p:nvPr/>
        </p:nvSpPr>
        <p:spPr>
          <a:xfrm>
            <a:off x="6965576" y="4207595"/>
            <a:ext cx="342900" cy="131265"/>
          </a:xfrm>
          <a:prstGeom prst="rect">
            <a:avLst/>
          </a:prstGeom>
          <a:ln w="9144">
            <a:solidFill>
              <a:srgbClr val="2E76B6"/>
            </a:solidFill>
          </a:ln>
        </p:spPr>
        <p:txBody>
          <a:bodyPr vert="horz" wrap="square" lIns="0" tIns="8965" rIns="0" bIns="0" rtlCol="0">
            <a:spAutoFit/>
          </a:bodyPr>
          <a:lstStyle/>
          <a:p>
            <a:pPr marL="61636">
              <a:spcBef>
                <a:spcPts val="71"/>
              </a:spcBef>
            </a:pP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3,854</a:t>
            </a:r>
            <a:endParaRPr sz="794">
              <a:latin typeface="Gill Sans MT"/>
              <a:cs typeface="Gill Sans MT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7472541" y="4409302"/>
            <a:ext cx="342889" cy="14926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60" name="object 60"/>
          <p:cNvSpPr/>
          <p:nvPr/>
        </p:nvSpPr>
        <p:spPr>
          <a:xfrm>
            <a:off x="7472531" y="4409301"/>
            <a:ext cx="342900" cy="149599"/>
          </a:xfrm>
          <a:custGeom>
            <a:avLst/>
            <a:gdLst/>
            <a:ahLst/>
            <a:cxnLst/>
            <a:rect l="l" t="t" r="r" b="b"/>
            <a:pathLst>
              <a:path w="388620" h="169545">
                <a:moveTo>
                  <a:pt x="0" y="169163"/>
                </a:moveTo>
                <a:lnTo>
                  <a:pt x="0" y="0"/>
                </a:lnTo>
                <a:lnTo>
                  <a:pt x="388620" y="0"/>
                </a:lnTo>
                <a:lnTo>
                  <a:pt x="388620" y="169163"/>
                </a:lnTo>
                <a:lnTo>
                  <a:pt x="0" y="169163"/>
                </a:lnTo>
                <a:close/>
              </a:path>
            </a:pathLst>
          </a:custGeom>
          <a:ln w="9144">
            <a:solidFill>
              <a:srgbClr val="2E76B6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61" name="object 61"/>
          <p:cNvSpPr txBox="1"/>
          <p:nvPr/>
        </p:nvSpPr>
        <p:spPr>
          <a:xfrm>
            <a:off x="7522830" y="4407496"/>
            <a:ext cx="270622" cy="13352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3,783</a:t>
            </a:r>
            <a:endParaRPr sz="794">
              <a:latin typeface="Gill Sans MT"/>
              <a:cs typeface="Gill Sans MT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7979496" y="4927014"/>
            <a:ext cx="342889" cy="149261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63" name="object 63"/>
          <p:cNvSpPr txBox="1"/>
          <p:nvPr/>
        </p:nvSpPr>
        <p:spPr>
          <a:xfrm>
            <a:off x="7979485" y="4927013"/>
            <a:ext cx="342900" cy="131265"/>
          </a:xfrm>
          <a:prstGeom prst="rect">
            <a:avLst/>
          </a:prstGeom>
          <a:ln w="9144">
            <a:solidFill>
              <a:srgbClr val="2E76B6"/>
            </a:solidFill>
          </a:ln>
        </p:spPr>
        <p:txBody>
          <a:bodyPr vert="horz" wrap="square" lIns="0" tIns="8965" rIns="0" bIns="0" rtlCol="0">
            <a:spAutoFit/>
          </a:bodyPr>
          <a:lstStyle/>
          <a:p>
            <a:pPr marL="61075">
              <a:spcBef>
                <a:spcPts val="71"/>
              </a:spcBef>
            </a:pP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3,603</a:t>
            </a:r>
            <a:endParaRPr sz="794">
              <a:latin typeface="Gill Sans MT"/>
              <a:cs typeface="Gill Sans MT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4407946" y="1987486"/>
            <a:ext cx="391298" cy="17480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65" name="object 65"/>
          <p:cNvSpPr/>
          <p:nvPr/>
        </p:nvSpPr>
        <p:spPr>
          <a:xfrm>
            <a:off x="4407935" y="1987475"/>
            <a:ext cx="391646" cy="174812"/>
          </a:xfrm>
          <a:custGeom>
            <a:avLst/>
            <a:gdLst/>
            <a:ahLst/>
            <a:cxnLst/>
            <a:rect l="l" t="t" r="r" b="b"/>
            <a:pathLst>
              <a:path w="443864" h="198119">
                <a:moveTo>
                  <a:pt x="0" y="198119"/>
                </a:moveTo>
                <a:lnTo>
                  <a:pt x="0" y="0"/>
                </a:lnTo>
                <a:lnTo>
                  <a:pt x="443484" y="0"/>
                </a:lnTo>
                <a:lnTo>
                  <a:pt x="443484" y="198119"/>
                </a:lnTo>
                <a:lnTo>
                  <a:pt x="0" y="198119"/>
                </a:lnTo>
                <a:close/>
              </a:path>
            </a:pathLst>
          </a:custGeom>
          <a:ln w="9144">
            <a:solidFill>
              <a:srgbClr val="BF2026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66" name="object 66"/>
          <p:cNvSpPr txBox="1"/>
          <p:nvPr/>
        </p:nvSpPr>
        <p:spPr>
          <a:xfrm>
            <a:off x="4461019" y="1982794"/>
            <a:ext cx="318807" cy="160715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971" b="1" i="1" dirty="0">
                <a:solidFill>
                  <a:srgbClr val="231F20"/>
                </a:solidFill>
                <a:latin typeface="Gill Sans MT"/>
                <a:cs typeface="Gill Sans MT"/>
              </a:rPr>
              <a:t>4,623</a:t>
            </a:r>
            <a:endParaRPr sz="971">
              <a:latin typeface="Gill Sans MT"/>
              <a:cs typeface="Gill Sans MT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931340" y="5216830"/>
            <a:ext cx="271743" cy="13352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3</a:t>
            </a:r>
            <a:r>
              <a:rPr sz="794" b="1" dirty="0">
                <a:solidFill>
                  <a:srgbClr val="231F20"/>
                </a:solidFill>
                <a:latin typeface="Gill Sans MT"/>
                <a:cs typeface="Gill Sans MT"/>
              </a:rPr>
              <a:t>,</a:t>
            </a: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500</a:t>
            </a:r>
            <a:endParaRPr sz="794">
              <a:latin typeface="Gill Sans MT"/>
              <a:cs typeface="Gill Sans MT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931340" y="4499463"/>
            <a:ext cx="271743" cy="13352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3</a:t>
            </a:r>
            <a:r>
              <a:rPr sz="794" b="1" dirty="0">
                <a:solidFill>
                  <a:srgbClr val="231F20"/>
                </a:solidFill>
                <a:latin typeface="Gill Sans MT"/>
                <a:cs typeface="Gill Sans MT"/>
              </a:rPr>
              <a:t>,</a:t>
            </a: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750</a:t>
            </a:r>
            <a:endParaRPr sz="794">
              <a:latin typeface="Gill Sans MT"/>
              <a:cs typeface="Gill Sans MT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931340" y="3782096"/>
            <a:ext cx="271743" cy="13352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4</a:t>
            </a:r>
            <a:r>
              <a:rPr sz="794" b="1" dirty="0">
                <a:solidFill>
                  <a:srgbClr val="231F20"/>
                </a:solidFill>
                <a:latin typeface="Gill Sans MT"/>
                <a:cs typeface="Gill Sans MT"/>
              </a:rPr>
              <a:t>,</a:t>
            </a: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000</a:t>
            </a:r>
            <a:endParaRPr sz="794">
              <a:latin typeface="Gill Sans MT"/>
              <a:cs typeface="Gill Sans MT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931340" y="3064729"/>
            <a:ext cx="271743" cy="13352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4</a:t>
            </a:r>
            <a:r>
              <a:rPr sz="794" b="1" dirty="0">
                <a:solidFill>
                  <a:srgbClr val="231F20"/>
                </a:solidFill>
                <a:latin typeface="Gill Sans MT"/>
                <a:cs typeface="Gill Sans MT"/>
              </a:rPr>
              <a:t>,</a:t>
            </a: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250</a:t>
            </a:r>
            <a:endParaRPr sz="794">
              <a:latin typeface="Gill Sans MT"/>
              <a:cs typeface="Gill Sans MT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931340" y="2347362"/>
            <a:ext cx="271743" cy="13352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4</a:t>
            </a:r>
            <a:r>
              <a:rPr sz="794" b="1" dirty="0">
                <a:solidFill>
                  <a:srgbClr val="231F20"/>
                </a:solidFill>
                <a:latin typeface="Gill Sans MT"/>
                <a:cs typeface="Gill Sans MT"/>
              </a:rPr>
              <a:t>,</a:t>
            </a: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500</a:t>
            </a:r>
            <a:endParaRPr sz="794">
              <a:latin typeface="Gill Sans MT"/>
              <a:cs typeface="Gill Sans MT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931340" y="1629995"/>
            <a:ext cx="271743" cy="13352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4</a:t>
            </a:r>
            <a:r>
              <a:rPr sz="794" b="1" dirty="0">
                <a:solidFill>
                  <a:srgbClr val="231F20"/>
                </a:solidFill>
                <a:latin typeface="Gill Sans MT"/>
                <a:cs typeface="Gill Sans MT"/>
              </a:rPr>
              <a:t>,</a:t>
            </a: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750</a:t>
            </a:r>
            <a:endParaRPr sz="794">
              <a:latin typeface="Gill Sans MT"/>
              <a:cs typeface="Gill Sans MT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1371038" y="5341787"/>
            <a:ext cx="384361" cy="13352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2</a:t>
            </a:r>
            <a:r>
              <a:rPr sz="794" b="1" dirty="0">
                <a:solidFill>
                  <a:srgbClr val="231F20"/>
                </a:solidFill>
                <a:latin typeface="Gill Sans MT"/>
                <a:cs typeface="Gill Sans MT"/>
              </a:rPr>
              <a:t>0</a:t>
            </a: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1</a:t>
            </a:r>
            <a:r>
              <a:rPr sz="794" b="1" dirty="0">
                <a:solidFill>
                  <a:srgbClr val="231F20"/>
                </a:solidFill>
                <a:latin typeface="Gill Sans MT"/>
                <a:cs typeface="Gill Sans MT"/>
              </a:rPr>
              <a:t>5</a:t>
            </a: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/16</a:t>
            </a:r>
            <a:endParaRPr sz="794">
              <a:latin typeface="Gill Sans MT"/>
              <a:cs typeface="Gill Sans MT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877672" y="5341787"/>
            <a:ext cx="384922" cy="13352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2</a:t>
            </a:r>
            <a:r>
              <a:rPr sz="794" b="1" dirty="0">
                <a:solidFill>
                  <a:srgbClr val="231F20"/>
                </a:solidFill>
                <a:latin typeface="Gill Sans MT"/>
                <a:cs typeface="Gill Sans MT"/>
              </a:rPr>
              <a:t>0</a:t>
            </a: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1</a:t>
            </a:r>
            <a:r>
              <a:rPr sz="794" b="1" dirty="0">
                <a:solidFill>
                  <a:srgbClr val="231F20"/>
                </a:solidFill>
                <a:latin typeface="Gill Sans MT"/>
                <a:cs typeface="Gill Sans MT"/>
              </a:rPr>
              <a:t>6</a:t>
            </a: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/17</a:t>
            </a:r>
            <a:endParaRPr sz="794">
              <a:latin typeface="Gill Sans MT"/>
              <a:cs typeface="Gill Sans MT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2384550" y="5341787"/>
            <a:ext cx="384361" cy="13352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2</a:t>
            </a:r>
            <a:r>
              <a:rPr sz="794" b="1" dirty="0">
                <a:solidFill>
                  <a:srgbClr val="231F20"/>
                </a:solidFill>
                <a:latin typeface="Gill Sans MT"/>
                <a:cs typeface="Gill Sans MT"/>
              </a:rPr>
              <a:t>0</a:t>
            </a: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1</a:t>
            </a:r>
            <a:r>
              <a:rPr sz="794" b="1" dirty="0">
                <a:solidFill>
                  <a:srgbClr val="231F20"/>
                </a:solidFill>
                <a:latin typeface="Gill Sans MT"/>
                <a:cs typeface="Gill Sans MT"/>
              </a:rPr>
              <a:t>7</a:t>
            </a: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/18</a:t>
            </a:r>
            <a:endParaRPr sz="794">
              <a:latin typeface="Gill Sans MT"/>
              <a:cs typeface="Gill Sans MT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2891173" y="5341787"/>
            <a:ext cx="384922" cy="13352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2</a:t>
            </a:r>
            <a:r>
              <a:rPr sz="794" b="1" dirty="0">
                <a:solidFill>
                  <a:srgbClr val="231F20"/>
                </a:solidFill>
                <a:latin typeface="Gill Sans MT"/>
                <a:cs typeface="Gill Sans MT"/>
              </a:rPr>
              <a:t>0</a:t>
            </a: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1</a:t>
            </a:r>
            <a:r>
              <a:rPr sz="794" b="1" dirty="0">
                <a:solidFill>
                  <a:srgbClr val="231F20"/>
                </a:solidFill>
                <a:latin typeface="Gill Sans MT"/>
                <a:cs typeface="Gill Sans MT"/>
              </a:rPr>
              <a:t>8</a:t>
            </a: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/19</a:t>
            </a:r>
            <a:endParaRPr sz="794">
              <a:latin typeface="Gill Sans MT"/>
              <a:cs typeface="Gill Sans MT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3398050" y="5341787"/>
            <a:ext cx="384361" cy="13352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2</a:t>
            </a:r>
            <a:r>
              <a:rPr sz="794" b="1" dirty="0">
                <a:solidFill>
                  <a:srgbClr val="231F20"/>
                </a:solidFill>
                <a:latin typeface="Gill Sans MT"/>
                <a:cs typeface="Gill Sans MT"/>
              </a:rPr>
              <a:t>0</a:t>
            </a: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1</a:t>
            </a:r>
            <a:r>
              <a:rPr sz="794" b="1" dirty="0">
                <a:solidFill>
                  <a:srgbClr val="231F20"/>
                </a:solidFill>
                <a:latin typeface="Gill Sans MT"/>
                <a:cs typeface="Gill Sans MT"/>
              </a:rPr>
              <a:t>9</a:t>
            </a: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/20</a:t>
            </a:r>
            <a:endParaRPr sz="794">
              <a:latin typeface="Gill Sans MT"/>
              <a:cs typeface="Gill Sans MT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3904684" y="5341787"/>
            <a:ext cx="384922" cy="13352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2</a:t>
            </a:r>
            <a:r>
              <a:rPr sz="794" b="1" dirty="0">
                <a:solidFill>
                  <a:srgbClr val="231F20"/>
                </a:solidFill>
                <a:latin typeface="Gill Sans MT"/>
                <a:cs typeface="Gill Sans MT"/>
              </a:rPr>
              <a:t>0</a:t>
            </a: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2</a:t>
            </a:r>
            <a:r>
              <a:rPr sz="794" b="1" dirty="0">
                <a:solidFill>
                  <a:srgbClr val="231F20"/>
                </a:solidFill>
                <a:latin typeface="Gill Sans MT"/>
                <a:cs typeface="Gill Sans MT"/>
              </a:rPr>
              <a:t>0</a:t>
            </a: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/21</a:t>
            </a:r>
            <a:endParaRPr sz="794">
              <a:latin typeface="Gill Sans MT"/>
              <a:cs typeface="Gill Sans MT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411560" y="5341787"/>
            <a:ext cx="384361" cy="13352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2</a:t>
            </a:r>
            <a:r>
              <a:rPr sz="794" b="1" dirty="0">
                <a:solidFill>
                  <a:srgbClr val="231F20"/>
                </a:solidFill>
                <a:latin typeface="Gill Sans MT"/>
                <a:cs typeface="Gill Sans MT"/>
              </a:rPr>
              <a:t>0</a:t>
            </a: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2</a:t>
            </a:r>
            <a:r>
              <a:rPr sz="794" b="1" dirty="0">
                <a:solidFill>
                  <a:srgbClr val="231F20"/>
                </a:solidFill>
                <a:latin typeface="Gill Sans MT"/>
                <a:cs typeface="Gill Sans MT"/>
              </a:rPr>
              <a:t>1</a:t>
            </a: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/22</a:t>
            </a:r>
            <a:endParaRPr sz="794">
              <a:latin typeface="Gill Sans MT"/>
              <a:cs typeface="Gill Sans MT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918185" y="5341787"/>
            <a:ext cx="384922" cy="13352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2</a:t>
            </a:r>
            <a:r>
              <a:rPr sz="794" b="1" dirty="0">
                <a:solidFill>
                  <a:srgbClr val="231F20"/>
                </a:solidFill>
                <a:latin typeface="Gill Sans MT"/>
                <a:cs typeface="Gill Sans MT"/>
              </a:rPr>
              <a:t>0</a:t>
            </a: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2</a:t>
            </a:r>
            <a:r>
              <a:rPr sz="794" b="1" dirty="0">
                <a:solidFill>
                  <a:srgbClr val="231F20"/>
                </a:solidFill>
                <a:latin typeface="Gill Sans MT"/>
                <a:cs typeface="Gill Sans MT"/>
              </a:rPr>
              <a:t>2</a:t>
            </a: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/23</a:t>
            </a:r>
            <a:endParaRPr sz="794">
              <a:latin typeface="Gill Sans MT"/>
              <a:cs typeface="Gill Sans MT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5425062" y="5341787"/>
            <a:ext cx="384361" cy="13352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2</a:t>
            </a:r>
            <a:r>
              <a:rPr sz="794" b="1" dirty="0">
                <a:solidFill>
                  <a:srgbClr val="231F20"/>
                </a:solidFill>
                <a:latin typeface="Gill Sans MT"/>
                <a:cs typeface="Gill Sans MT"/>
              </a:rPr>
              <a:t>0</a:t>
            </a: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2</a:t>
            </a:r>
            <a:r>
              <a:rPr sz="794" b="1" dirty="0">
                <a:solidFill>
                  <a:srgbClr val="231F20"/>
                </a:solidFill>
                <a:latin typeface="Gill Sans MT"/>
                <a:cs typeface="Gill Sans MT"/>
              </a:rPr>
              <a:t>3</a:t>
            </a: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/24</a:t>
            </a:r>
            <a:endParaRPr sz="794">
              <a:latin typeface="Gill Sans MT"/>
              <a:cs typeface="Gill Sans MT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5931696" y="5341787"/>
            <a:ext cx="384922" cy="13352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2</a:t>
            </a:r>
            <a:r>
              <a:rPr sz="794" b="1" dirty="0">
                <a:solidFill>
                  <a:srgbClr val="231F20"/>
                </a:solidFill>
                <a:latin typeface="Gill Sans MT"/>
                <a:cs typeface="Gill Sans MT"/>
              </a:rPr>
              <a:t>0</a:t>
            </a: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2</a:t>
            </a:r>
            <a:r>
              <a:rPr sz="794" b="1" dirty="0">
                <a:solidFill>
                  <a:srgbClr val="231F20"/>
                </a:solidFill>
                <a:latin typeface="Gill Sans MT"/>
                <a:cs typeface="Gill Sans MT"/>
              </a:rPr>
              <a:t>4</a:t>
            </a: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/25</a:t>
            </a:r>
            <a:endParaRPr sz="794">
              <a:latin typeface="Gill Sans MT"/>
              <a:cs typeface="Gill Sans MT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6438583" y="5341787"/>
            <a:ext cx="477931" cy="37038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lnSpc>
                <a:spcPts val="949"/>
              </a:lnSpc>
              <a:spcBef>
                <a:spcPts val="88"/>
              </a:spcBef>
            </a:pP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2025/26</a:t>
            </a:r>
            <a:endParaRPr sz="794">
              <a:latin typeface="Gill Sans MT"/>
              <a:cs typeface="Gill Sans MT"/>
            </a:endParaRPr>
          </a:p>
          <a:p>
            <a:pPr marR="4483" algn="r">
              <a:lnSpc>
                <a:spcPts val="1902"/>
              </a:lnSpc>
            </a:pPr>
            <a:r>
              <a:rPr sz="1588" dirty="0">
                <a:solidFill>
                  <a:srgbClr val="231F20"/>
                </a:solidFill>
                <a:latin typeface="Gill Sans MT"/>
                <a:cs typeface="Gill Sans MT"/>
              </a:rPr>
              <a:t>8</a:t>
            </a:r>
            <a:endParaRPr sz="1588">
              <a:latin typeface="Gill Sans MT"/>
              <a:cs typeface="Gill Sans MT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6945226" y="5341787"/>
            <a:ext cx="384922" cy="13352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2</a:t>
            </a:r>
            <a:r>
              <a:rPr sz="794" b="1" dirty="0">
                <a:solidFill>
                  <a:srgbClr val="231F20"/>
                </a:solidFill>
                <a:latin typeface="Gill Sans MT"/>
                <a:cs typeface="Gill Sans MT"/>
              </a:rPr>
              <a:t>0</a:t>
            </a: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2</a:t>
            </a:r>
            <a:r>
              <a:rPr sz="794" b="1" dirty="0">
                <a:solidFill>
                  <a:srgbClr val="231F20"/>
                </a:solidFill>
                <a:latin typeface="Gill Sans MT"/>
                <a:cs typeface="Gill Sans MT"/>
              </a:rPr>
              <a:t>6</a:t>
            </a: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/27</a:t>
            </a:r>
            <a:endParaRPr sz="794">
              <a:latin typeface="Gill Sans MT"/>
              <a:cs typeface="Gill Sans MT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7452113" y="5341787"/>
            <a:ext cx="384361" cy="13352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2</a:t>
            </a:r>
            <a:r>
              <a:rPr sz="794" b="1" dirty="0">
                <a:solidFill>
                  <a:srgbClr val="231F20"/>
                </a:solidFill>
                <a:latin typeface="Gill Sans MT"/>
                <a:cs typeface="Gill Sans MT"/>
              </a:rPr>
              <a:t>0</a:t>
            </a: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2</a:t>
            </a:r>
            <a:r>
              <a:rPr sz="794" b="1" dirty="0">
                <a:solidFill>
                  <a:srgbClr val="231F20"/>
                </a:solidFill>
                <a:latin typeface="Gill Sans MT"/>
                <a:cs typeface="Gill Sans MT"/>
              </a:rPr>
              <a:t>7</a:t>
            </a: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/28</a:t>
            </a:r>
            <a:endParaRPr sz="794">
              <a:latin typeface="Gill Sans MT"/>
              <a:cs typeface="Gill Sans MT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7958758" y="5341787"/>
            <a:ext cx="384922" cy="13352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2</a:t>
            </a:r>
            <a:r>
              <a:rPr sz="794" b="1" dirty="0">
                <a:solidFill>
                  <a:srgbClr val="231F20"/>
                </a:solidFill>
                <a:latin typeface="Gill Sans MT"/>
                <a:cs typeface="Gill Sans MT"/>
              </a:rPr>
              <a:t>0</a:t>
            </a: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2</a:t>
            </a:r>
            <a:r>
              <a:rPr sz="794" b="1" dirty="0">
                <a:solidFill>
                  <a:srgbClr val="231F20"/>
                </a:solidFill>
                <a:latin typeface="Gill Sans MT"/>
                <a:cs typeface="Gill Sans MT"/>
              </a:rPr>
              <a:t>8</a:t>
            </a: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/29</a:t>
            </a:r>
            <a:endParaRPr sz="794">
              <a:latin typeface="Gill Sans MT"/>
              <a:cs typeface="Gill Sans MT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739365" y="2651607"/>
            <a:ext cx="135743" cy="1705534"/>
          </a:xfrm>
          <a:prstGeom prst="rect">
            <a:avLst/>
          </a:prstGeom>
        </p:spPr>
        <p:txBody>
          <a:bodyPr vert="vert270" wrap="square" lIns="0" tIns="2801" rIns="0" bIns="0" rtlCol="0">
            <a:spAutoFit/>
          </a:bodyPr>
          <a:lstStyle/>
          <a:p>
            <a:pPr marL="11206">
              <a:spcBef>
                <a:spcPts val="22"/>
              </a:spcBef>
            </a:pPr>
            <a:r>
              <a:rPr sz="882" b="1" spc="-9" dirty="0">
                <a:solidFill>
                  <a:srgbClr val="231F20"/>
                </a:solidFill>
                <a:latin typeface="Gill Sans MT"/>
                <a:cs typeface="Gill Sans MT"/>
              </a:rPr>
              <a:t>Number </a:t>
            </a:r>
            <a:r>
              <a:rPr sz="882" b="1" spc="-4" dirty="0">
                <a:solidFill>
                  <a:srgbClr val="231F20"/>
                </a:solidFill>
                <a:latin typeface="Gill Sans MT"/>
                <a:cs typeface="Gill Sans MT"/>
              </a:rPr>
              <a:t>High </a:t>
            </a:r>
            <a:r>
              <a:rPr sz="882" b="1" spc="-9" dirty="0">
                <a:solidFill>
                  <a:srgbClr val="231F20"/>
                </a:solidFill>
                <a:latin typeface="Gill Sans MT"/>
                <a:cs typeface="Gill Sans MT"/>
              </a:rPr>
              <a:t>School</a:t>
            </a:r>
            <a:r>
              <a:rPr sz="882" b="1" spc="53" dirty="0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sz="882" b="1" spc="-9" dirty="0">
                <a:solidFill>
                  <a:srgbClr val="231F20"/>
                </a:solidFill>
                <a:latin typeface="Gill Sans MT"/>
                <a:cs typeface="Gill Sans MT"/>
              </a:rPr>
              <a:t>Graduates</a:t>
            </a:r>
            <a:endParaRPr sz="882">
              <a:latin typeface="Gill Sans MT"/>
              <a:cs typeface="Gill Sans MT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3989105" y="1338209"/>
            <a:ext cx="1159249" cy="201367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235" b="1" spc="-9" dirty="0">
                <a:solidFill>
                  <a:srgbClr val="231F20"/>
                </a:solidFill>
                <a:latin typeface="Gill Sans MT"/>
                <a:cs typeface="Gill Sans MT"/>
              </a:rPr>
              <a:t>Orange</a:t>
            </a:r>
            <a:r>
              <a:rPr sz="1235" b="1" spc="-31" dirty="0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sz="1235" b="1" spc="-4" dirty="0">
                <a:solidFill>
                  <a:srgbClr val="231F20"/>
                </a:solidFill>
                <a:latin typeface="Gill Sans MT"/>
                <a:cs typeface="Gill Sans MT"/>
              </a:rPr>
              <a:t>County</a:t>
            </a:r>
            <a:endParaRPr sz="1235">
              <a:latin typeface="Gill Sans MT"/>
              <a:cs typeface="Gill Sans MT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3495551" y="6295251"/>
            <a:ext cx="215153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28956">
            <a:solidFill>
              <a:srgbClr val="2E76B6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90" name="object 90"/>
          <p:cNvSpPr txBox="1"/>
          <p:nvPr/>
        </p:nvSpPr>
        <p:spPr>
          <a:xfrm>
            <a:off x="3721720" y="6215389"/>
            <a:ext cx="865094" cy="13352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ORANGE</a:t>
            </a:r>
            <a:r>
              <a:rPr sz="794" b="1" spc="-40" dirty="0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County</a:t>
            </a:r>
            <a:endParaRPr sz="794">
              <a:latin typeface="Gill Sans MT"/>
              <a:cs typeface="Gill Sans MT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4744783" y="6295251"/>
            <a:ext cx="215153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28956">
            <a:solidFill>
              <a:srgbClr val="BF2026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92" name="object 92"/>
          <p:cNvSpPr txBox="1"/>
          <p:nvPr/>
        </p:nvSpPr>
        <p:spPr>
          <a:xfrm>
            <a:off x="4971313" y="6215389"/>
            <a:ext cx="722779" cy="13352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2015/16</a:t>
            </a:r>
            <a:r>
              <a:rPr sz="794" b="1" spc="-40" dirty="0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sz="794" b="1" spc="-4" dirty="0">
                <a:solidFill>
                  <a:srgbClr val="231F20"/>
                </a:solidFill>
                <a:latin typeface="Gill Sans MT"/>
                <a:cs typeface="Gill Sans MT"/>
              </a:rPr>
              <a:t>Actual</a:t>
            </a:r>
            <a:endParaRPr sz="794">
              <a:latin typeface="Gill Sans MT"/>
              <a:cs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108325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SUNY_Orange_Powerpoint</Template>
  <TotalTime>846</TotalTime>
  <Words>743</Words>
  <Application>Microsoft Office PowerPoint</Application>
  <PresentationFormat>On-screen Show (4:3)</PresentationFormat>
  <Paragraphs>156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Futura Bk BT</vt:lpstr>
      <vt:lpstr>Futura Hv BT</vt:lpstr>
      <vt:lpstr>Gill Sans MT</vt:lpstr>
      <vt:lpstr>Office Theme</vt:lpstr>
      <vt:lpstr>  Housing Task Force  Report to the Board of Trustees  May 23, 2018  </vt:lpstr>
      <vt:lpstr>Task Force Charge</vt:lpstr>
      <vt:lpstr>Task Force Members</vt:lpstr>
      <vt:lpstr>Task Force Data Review</vt:lpstr>
      <vt:lpstr>Task Force Guest Experts</vt:lpstr>
      <vt:lpstr>Task Force Site Visits</vt:lpstr>
      <vt:lpstr>SUNY Community College Housing</vt:lpstr>
      <vt:lpstr>2013 Brailsford &amp; Dunlavey Housing Market Study</vt:lpstr>
      <vt:lpstr>Projected High School Graduates </vt:lpstr>
      <vt:lpstr>Housing at Rockland CC</vt:lpstr>
      <vt:lpstr>JMZ Presentation</vt:lpstr>
      <vt:lpstr>Dutchess Community College</vt:lpstr>
      <vt:lpstr>Hudson Valley Community College</vt:lpstr>
      <vt:lpstr>Schenectady Community College</vt:lpstr>
      <vt:lpstr>College Owned/Operated  vs.  Privately Owned/Operated</vt:lpstr>
      <vt:lpstr>Pros &amp; Cons of Housing</vt:lpstr>
      <vt:lpstr>Pros &amp; Cons of Housing</vt:lpstr>
      <vt:lpstr>Recommendation to the Board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Housing Task Force</dc:title>
  <dc:creator>Gerianne L Brusati</dc:creator>
  <cp:lastModifiedBy>Ms Carol A Murray</cp:lastModifiedBy>
  <cp:revision>41</cp:revision>
  <cp:lastPrinted>2018-02-21T21:09:27Z</cp:lastPrinted>
  <dcterms:created xsi:type="dcterms:W3CDTF">2018-02-21T19:03:04Z</dcterms:created>
  <dcterms:modified xsi:type="dcterms:W3CDTF">2018-09-17T19:10:17Z</dcterms:modified>
</cp:coreProperties>
</file>