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67"/>
  </p:notesMasterIdLst>
  <p:handoutMasterIdLst>
    <p:handoutMasterId r:id="rId68"/>
  </p:handoutMasterIdLst>
  <p:sldIdLst>
    <p:sldId id="258" r:id="rId2"/>
    <p:sldId id="310" r:id="rId3"/>
    <p:sldId id="312" r:id="rId4"/>
    <p:sldId id="315" r:id="rId5"/>
    <p:sldId id="316" r:id="rId6"/>
    <p:sldId id="317" r:id="rId7"/>
    <p:sldId id="318" r:id="rId8"/>
    <p:sldId id="319" r:id="rId9"/>
    <p:sldId id="320" r:id="rId10"/>
    <p:sldId id="354" r:id="rId11"/>
    <p:sldId id="321" r:id="rId12"/>
    <p:sldId id="322" r:id="rId13"/>
    <p:sldId id="372" r:id="rId14"/>
    <p:sldId id="323" r:id="rId15"/>
    <p:sldId id="324" r:id="rId16"/>
    <p:sldId id="325" r:id="rId17"/>
    <p:sldId id="326" r:id="rId18"/>
    <p:sldId id="387" r:id="rId19"/>
    <p:sldId id="327" r:id="rId20"/>
    <p:sldId id="344" r:id="rId21"/>
    <p:sldId id="386" r:id="rId22"/>
    <p:sldId id="356" r:id="rId23"/>
    <p:sldId id="355" r:id="rId24"/>
    <p:sldId id="374" r:id="rId25"/>
    <p:sldId id="357" r:id="rId26"/>
    <p:sldId id="358" r:id="rId27"/>
    <p:sldId id="375" r:id="rId28"/>
    <p:sldId id="359" r:id="rId29"/>
    <p:sldId id="360" r:id="rId30"/>
    <p:sldId id="361" r:id="rId31"/>
    <p:sldId id="362" r:id="rId32"/>
    <p:sldId id="363" r:id="rId33"/>
    <p:sldId id="328" r:id="rId34"/>
    <p:sldId id="329" r:id="rId35"/>
    <p:sldId id="330" r:id="rId36"/>
    <p:sldId id="331" r:id="rId37"/>
    <p:sldId id="332" r:id="rId38"/>
    <p:sldId id="364" r:id="rId39"/>
    <p:sldId id="368" r:id="rId40"/>
    <p:sldId id="333" r:id="rId41"/>
    <p:sldId id="334" r:id="rId42"/>
    <p:sldId id="335" r:id="rId43"/>
    <p:sldId id="336" r:id="rId44"/>
    <p:sldId id="345" r:id="rId45"/>
    <p:sldId id="388" r:id="rId46"/>
    <p:sldId id="385" r:id="rId47"/>
    <p:sldId id="389" r:id="rId48"/>
    <p:sldId id="339" r:id="rId49"/>
    <p:sldId id="340" r:id="rId50"/>
    <p:sldId id="341" r:id="rId51"/>
    <p:sldId id="342" r:id="rId52"/>
    <p:sldId id="343" r:id="rId53"/>
    <p:sldId id="346" r:id="rId54"/>
    <p:sldId id="347" r:id="rId55"/>
    <p:sldId id="348" r:id="rId56"/>
    <p:sldId id="365" r:id="rId57"/>
    <p:sldId id="376" r:id="rId58"/>
    <p:sldId id="366" r:id="rId59"/>
    <p:sldId id="367" r:id="rId60"/>
    <p:sldId id="384" r:id="rId61"/>
    <p:sldId id="378" r:id="rId62"/>
    <p:sldId id="379" r:id="rId63"/>
    <p:sldId id="350" r:id="rId64"/>
    <p:sldId id="377" r:id="rId65"/>
    <p:sldId id="313" r:id="rId66"/>
  </p:sldIdLst>
  <p:sldSz cx="9144000" cy="6858000" type="screen4x3"/>
  <p:notesSz cx="6881813"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ice Powell" initials="EWP" lastIdx="2" clrIdx="0"/>
  <p:cmAuthor id="1" name="kennert" initials="T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80"/>
    <a:srgbClr val="003399"/>
    <a:srgbClr val="0033CC"/>
    <a:srgbClr val="EAEAEA"/>
    <a:srgbClr val="EBD5F7"/>
    <a:srgbClr val="CCCCFF"/>
    <a:srgbClr val="4D4D4D"/>
    <a:srgbClr val="3333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3" autoAdjust="0"/>
    <p:restoredTop sz="94820" autoAdjust="0"/>
  </p:normalViewPr>
  <p:slideViewPr>
    <p:cSldViewPr>
      <p:cViewPr>
        <p:scale>
          <a:sx n="85" d="100"/>
          <a:sy n="85" d="100"/>
        </p:scale>
        <p:origin x="-168" y="-72"/>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66" d="100"/>
        <a:sy n="66" d="100"/>
      </p:scale>
      <p:origin x="0" y="0"/>
    </p:cViewPr>
  </p:sorterViewPr>
  <p:notesViewPr>
    <p:cSldViewPr>
      <p:cViewPr>
        <p:scale>
          <a:sx n="75" d="100"/>
          <a:sy n="75" d="100"/>
        </p:scale>
        <p:origin x="-2130" y="-210"/>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545307" y="220898"/>
            <a:ext cx="5791200" cy="617302"/>
          </a:xfrm>
          <a:prstGeom prst="rect">
            <a:avLst/>
          </a:prstGeom>
          <a:noFill/>
          <a:ln w="12700">
            <a:noFill/>
            <a:miter lim="800000"/>
            <a:headEnd/>
            <a:tailEnd/>
          </a:ln>
          <a:effectLst/>
        </p:spPr>
        <p:txBody>
          <a:bodyPr wrap="square" lIns="93172" tIns="46586" rIns="93172" bIns="46586">
            <a:spAutoFit/>
          </a:bodyPr>
          <a:lstStyle/>
          <a:p>
            <a:pPr algn="ctr" defTabSz="932415" eaLnBrk="0" hangingPunct="0">
              <a:defRPr/>
            </a:pPr>
            <a:r>
              <a:rPr lang="en-US" sz="1600" dirty="0" smtClean="0">
                <a:effectLst>
                  <a:outerShdw blurRad="38100" dist="38100" dir="2700000" algn="tl">
                    <a:srgbClr val="C0C0C0"/>
                  </a:outerShdw>
                </a:effectLst>
              </a:rPr>
              <a:t>NASFAA Fall Training 2011</a:t>
            </a:r>
            <a:r>
              <a:rPr lang="en-US" sz="1600" dirty="0" smtClean="0">
                <a:effectLst>
                  <a:outerShdw blurRad="38100" dist="38100" dir="2700000" algn="tl">
                    <a:srgbClr val="C0C0C0"/>
                  </a:outerShdw>
                </a:effectLst>
                <a:latin typeface="Arial"/>
                <a:cs typeface="Arial"/>
              </a:rPr>
              <a:t>–</a:t>
            </a:r>
            <a:r>
              <a:rPr lang="en-US" sz="1600" dirty="0" smtClean="0">
                <a:effectLst>
                  <a:outerShdw blurRad="38100" dist="38100" dir="2700000" algn="tl">
                    <a:srgbClr val="C0C0C0"/>
                  </a:outerShdw>
                </a:effectLst>
              </a:rPr>
              <a:t>12</a:t>
            </a:r>
            <a:endParaRPr lang="en-US" sz="1600" dirty="0">
              <a:effectLst>
                <a:outerShdw blurRad="38100" dist="38100" dir="2700000" algn="tl">
                  <a:srgbClr val="C0C0C0"/>
                </a:outerShdw>
              </a:effectLst>
            </a:endParaRPr>
          </a:p>
          <a:p>
            <a:pPr algn="ctr" defTabSz="932415" eaLnBrk="0" hangingPunct="0">
              <a:defRPr/>
            </a:pPr>
            <a:r>
              <a:rPr lang="en-US" dirty="0" smtClean="0">
                <a:effectLst>
                  <a:outerShdw blurRad="38100" dist="38100" dir="2700000" algn="tl">
                    <a:srgbClr val="C0C0C0"/>
                  </a:outerShdw>
                </a:effectLst>
              </a:rPr>
              <a:t>Satisfactory Academic Progress</a:t>
            </a:r>
            <a:endParaRPr lang="en-US" dirty="0">
              <a:effectLst>
                <a:outerShdw blurRad="38100" dist="38100" dir="2700000" algn="tl">
                  <a:srgbClr val="C0C0C0"/>
                </a:outerShdw>
              </a:effectLst>
            </a:endParaRPr>
          </a:p>
        </p:txBody>
      </p:sp>
      <p:sp>
        <p:nvSpPr>
          <p:cNvPr id="6" name="Text Box 10"/>
          <p:cNvSpPr txBox="1">
            <a:spLocks noChangeArrowheads="1"/>
          </p:cNvSpPr>
          <p:nvPr/>
        </p:nvSpPr>
        <p:spPr bwMode="auto">
          <a:xfrm>
            <a:off x="3133725" y="8815388"/>
            <a:ext cx="614363" cy="247650"/>
          </a:xfrm>
          <a:prstGeom prst="rect">
            <a:avLst/>
          </a:prstGeom>
          <a:noFill/>
          <a:ln w="12700">
            <a:noFill/>
            <a:miter lim="800000"/>
            <a:headEnd/>
            <a:tailEnd/>
          </a:ln>
          <a:effectLst/>
        </p:spPr>
        <p:txBody>
          <a:bodyPr lIns="93172" tIns="46586" rIns="93172" bIns="46586">
            <a:spAutoFit/>
          </a:bodyPr>
          <a:lstStyle/>
          <a:p>
            <a:pPr algn="ctr" defTabSz="932415" eaLnBrk="0" hangingPunct="0">
              <a:spcBef>
                <a:spcPct val="50000"/>
              </a:spcBef>
              <a:defRPr/>
            </a:pPr>
            <a:fld id="{DB3A7662-6640-4085-AE6B-52ED6670D9F5}" type="slidenum">
              <a:rPr lang="en-US" sz="1000" b="0" smtClean="0"/>
              <a:pPr algn="ctr" defTabSz="932415" eaLnBrk="0" hangingPunct="0">
                <a:spcBef>
                  <a:spcPct val="50000"/>
                </a:spcBef>
                <a:defRPr/>
              </a:pPr>
              <a:t>‹#›</a:t>
            </a:fld>
            <a:endParaRPr lang="en-US" sz="1000" b="0" dirty="0"/>
          </a:p>
        </p:txBody>
      </p:sp>
      <p:sp>
        <p:nvSpPr>
          <p:cNvPr id="7" name="Rectangle 11"/>
          <p:cNvSpPr>
            <a:spLocks noChangeArrowheads="1"/>
          </p:cNvSpPr>
          <p:nvPr/>
        </p:nvSpPr>
        <p:spPr bwMode="auto">
          <a:xfrm>
            <a:off x="458788" y="8799513"/>
            <a:ext cx="1146760" cy="247970"/>
          </a:xfrm>
          <a:prstGeom prst="rect">
            <a:avLst/>
          </a:prstGeom>
          <a:noFill/>
          <a:ln w="12700">
            <a:noFill/>
            <a:miter lim="800000"/>
            <a:headEnd/>
            <a:tailEnd/>
          </a:ln>
          <a:effectLst/>
        </p:spPr>
        <p:txBody>
          <a:bodyPr wrap="none" lIns="93172" tIns="46586" rIns="93172" bIns="46586">
            <a:spAutoFit/>
          </a:bodyPr>
          <a:lstStyle/>
          <a:p>
            <a:pPr defTabSz="932415" eaLnBrk="0" hangingPunct="0">
              <a:spcBef>
                <a:spcPct val="50000"/>
              </a:spcBef>
              <a:defRPr/>
            </a:pPr>
            <a:r>
              <a:rPr lang="en-US" sz="1000" b="0" dirty="0"/>
              <a:t>© NASFAA </a:t>
            </a:r>
            <a:r>
              <a:rPr lang="en-US" sz="1000" b="0" dirty="0" smtClean="0"/>
              <a:t>2011</a:t>
            </a:r>
            <a:endParaRPr lang="en-US" sz="1000" b="0" dirty="0"/>
          </a:p>
        </p:txBody>
      </p:sp>
      <p:sp>
        <p:nvSpPr>
          <p:cNvPr id="8" name="TextBox 7"/>
          <p:cNvSpPr txBox="1"/>
          <p:nvPr/>
        </p:nvSpPr>
        <p:spPr>
          <a:xfrm>
            <a:off x="4202906" y="8667690"/>
            <a:ext cx="2209800" cy="400110"/>
          </a:xfrm>
          <a:prstGeom prst="rect">
            <a:avLst/>
          </a:prstGeom>
          <a:noFill/>
        </p:spPr>
        <p:txBody>
          <a:bodyPr wrap="square" rtlCol="0">
            <a:spAutoFit/>
          </a:bodyPr>
          <a:lstStyle/>
          <a:p>
            <a:pPr algn="r"/>
            <a:r>
              <a:rPr lang="en-US" sz="1000" b="0" dirty="0" smtClean="0">
                <a:solidFill>
                  <a:srgbClr val="000000"/>
                </a:solidFill>
              </a:rPr>
              <a:t>NASFAA Fall Training Handout</a:t>
            </a:r>
          </a:p>
          <a:p>
            <a:pPr algn="r"/>
            <a:r>
              <a:rPr lang="en-US" sz="1000" b="0" dirty="0" smtClean="0">
                <a:solidFill>
                  <a:srgbClr val="000000"/>
                </a:solidFill>
              </a:rPr>
              <a:t>Prepared by T&amp;PD Committee</a:t>
            </a:r>
            <a:endParaRPr lang="en-US" dirty="0"/>
          </a:p>
        </p:txBody>
      </p:sp>
      <p:pic>
        <p:nvPicPr>
          <p:cNvPr id="9" name="Picture 8" descr="FT_11-12_intro.bmp"/>
          <p:cNvPicPr/>
          <p:nvPr/>
        </p:nvPicPr>
        <p:blipFill>
          <a:blip r:embed="rId2" cstate="print"/>
          <a:srcRect l="12610" t="40449" r="69953" b="40912"/>
          <a:stretch>
            <a:fillRect/>
          </a:stretch>
        </p:blipFill>
        <p:spPr>
          <a:xfrm>
            <a:off x="545306" y="274320"/>
            <a:ext cx="609600" cy="487680"/>
          </a:xfrm>
          <a:prstGeom prst="rect">
            <a:avLst/>
          </a:prstGeom>
        </p:spPr>
      </p:pic>
    </p:spTree>
    <p:extLst>
      <p:ext uri="{BB962C8B-B14F-4D97-AF65-F5344CB8AC3E}">
        <p14:creationId xmlns:p14="http://schemas.microsoft.com/office/powerpoint/2010/main" xmlns="" val="2968986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b="0"/>
            </a:lvl1pPr>
          </a:lstStyle>
          <a:p>
            <a:pPr>
              <a:defRPr/>
            </a:pPr>
            <a:endParaRPr lang="en-US" dirty="0"/>
          </a:p>
        </p:txBody>
      </p:sp>
      <p:sp>
        <p:nvSpPr>
          <p:cNvPr id="6147" name="Rectangle 3"/>
          <p:cNvSpPr>
            <a:spLocks noGrp="1" noChangeArrowheads="1"/>
          </p:cNvSpPr>
          <p:nvPr>
            <p:ph type="dt" idx="1"/>
          </p:nvPr>
        </p:nvSpPr>
        <p:spPr bwMode="auto">
          <a:xfrm>
            <a:off x="3897313" y="0"/>
            <a:ext cx="2982912"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b="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17600" y="698500"/>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263"/>
            <a:ext cx="2982913"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b="0"/>
            </a:lvl1pPr>
          </a:lstStyle>
          <a:p>
            <a:pPr>
              <a:defRPr/>
            </a:pPr>
            <a:endParaRPr lang="en-US" dirty="0"/>
          </a:p>
        </p:txBody>
      </p:sp>
      <p:sp>
        <p:nvSpPr>
          <p:cNvPr id="6151" name="Rectangle 7"/>
          <p:cNvSpPr>
            <a:spLocks noGrp="1" noChangeArrowheads="1"/>
          </p:cNvSpPr>
          <p:nvPr>
            <p:ph type="sldNum" sz="quarter" idx="5"/>
          </p:nvPr>
        </p:nvSpPr>
        <p:spPr bwMode="auto">
          <a:xfrm>
            <a:off x="3897313" y="8831263"/>
            <a:ext cx="2982912"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b="0"/>
            </a:lvl1pPr>
          </a:lstStyle>
          <a:p>
            <a:pPr>
              <a:defRPr/>
            </a:pPr>
            <a:fld id="{1B975CE3-52C3-421B-A776-8E42158665B1}" type="slidenum">
              <a:rPr lang="en-US"/>
              <a:pPr>
                <a:defRPr/>
              </a:pPr>
              <a:t>‹#›</a:t>
            </a:fld>
            <a:endParaRPr lang="en-US" dirty="0"/>
          </a:p>
        </p:txBody>
      </p:sp>
    </p:spTree>
    <p:extLst>
      <p:ext uri="{BB962C8B-B14F-4D97-AF65-F5344CB8AC3E}">
        <p14:creationId xmlns:p14="http://schemas.microsoft.com/office/powerpoint/2010/main" xmlns="" val="3099436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en-US" dirty="0" smtClean="0"/>
          </a:p>
        </p:txBody>
      </p:sp>
      <p:sp>
        <p:nvSpPr>
          <p:cNvPr id="16387" name="Slide Number Placeholder 3"/>
          <p:cNvSpPr>
            <a:spLocks noGrp="1"/>
          </p:cNvSpPr>
          <p:nvPr>
            <p:ph type="sldNum" sz="quarter" idx="5"/>
          </p:nvPr>
        </p:nvSpPr>
        <p:spPr>
          <a:noFill/>
        </p:spPr>
        <p:txBody>
          <a:bodyPr/>
          <a:lstStyle/>
          <a:p>
            <a:pPr defTabSz="931863"/>
            <a:fld id="{CE178572-DA11-4ACE-AE23-C30B6AAF4DB6}" type="slidenum">
              <a:rPr lang="en-US" smtClean="0"/>
              <a:pPr defTabSz="931863"/>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US" sz="3200" dirty="0" smtClean="0"/>
          </a:p>
        </p:txBody>
      </p:sp>
      <p:sp>
        <p:nvSpPr>
          <p:cNvPr id="36867" name="Slide Number Placeholder 3"/>
          <p:cNvSpPr>
            <a:spLocks noGrp="1"/>
          </p:cNvSpPr>
          <p:nvPr>
            <p:ph type="sldNum" sz="quarter" idx="5"/>
          </p:nvPr>
        </p:nvSpPr>
        <p:spPr>
          <a:noFill/>
        </p:spPr>
        <p:txBody>
          <a:bodyPr/>
          <a:lstStyle/>
          <a:p>
            <a:pPr defTabSz="931863"/>
            <a:fld id="{C26EB2E5-615B-4B8A-80CE-B8C660C49C4B}" type="slidenum">
              <a:rPr lang="en-US" smtClean="0"/>
              <a:pPr defTabSz="931863"/>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US" sz="3200" dirty="0" smtClean="0"/>
          </a:p>
        </p:txBody>
      </p:sp>
      <p:sp>
        <p:nvSpPr>
          <p:cNvPr id="36867" name="Slide Number Placeholder 3"/>
          <p:cNvSpPr>
            <a:spLocks noGrp="1"/>
          </p:cNvSpPr>
          <p:nvPr>
            <p:ph type="sldNum" sz="quarter" idx="5"/>
          </p:nvPr>
        </p:nvSpPr>
        <p:spPr>
          <a:noFill/>
        </p:spPr>
        <p:txBody>
          <a:bodyPr/>
          <a:lstStyle/>
          <a:p>
            <a:pPr defTabSz="931863"/>
            <a:fld id="{C26EB2E5-615B-4B8A-80CE-B8C660C49C4B}" type="slidenum">
              <a:rPr lang="en-US" smtClean="0"/>
              <a:pPr defTabSz="931863"/>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pPr eaLnBrk="1" hangingPunct="1"/>
            <a:endParaRPr lang="en-US" dirty="0" smtClean="0"/>
          </a:p>
        </p:txBody>
      </p:sp>
      <p:sp>
        <p:nvSpPr>
          <p:cNvPr id="18435" name="Slide Number Placeholder 3"/>
          <p:cNvSpPr>
            <a:spLocks noGrp="1"/>
          </p:cNvSpPr>
          <p:nvPr>
            <p:ph type="sldNum" sz="quarter" idx="5"/>
          </p:nvPr>
        </p:nvSpPr>
        <p:spPr>
          <a:noFill/>
        </p:spPr>
        <p:txBody>
          <a:bodyPr/>
          <a:lstStyle/>
          <a:p>
            <a:pPr defTabSz="931863"/>
            <a:fld id="{C5B1AED0-BC44-4809-98A7-8C475F722B92}" type="slidenum">
              <a:rPr lang="en-US" smtClean="0"/>
              <a:pPr defTabSz="931863"/>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eaLnBrk="1" hangingPunct="1"/>
            <a:endParaRPr lang="en-US" dirty="0" smtClean="0"/>
          </a:p>
        </p:txBody>
      </p:sp>
      <p:sp>
        <p:nvSpPr>
          <p:cNvPr id="20483" name="Slide Number Placeholder 3"/>
          <p:cNvSpPr>
            <a:spLocks noGrp="1"/>
          </p:cNvSpPr>
          <p:nvPr>
            <p:ph type="sldNum" sz="quarter" idx="5"/>
          </p:nvPr>
        </p:nvSpPr>
        <p:spPr>
          <a:noFill/>
        </p:spPr>
        <p:txBody>
          <a:bodyPr/>
          <a:lstStyle/>
          <a:p>
            <a:pPr defTabSz="931863"/>
            <a:fld id="{D478580B-9727-4C23-A0B9-B69B6782B5EE}" type="slidenum">
              <a:rPr lang="en-US" smtClean="0"/>
              <a:pPr defTabSz="931863"/>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p:spPr>
        <p:txBody>
          <a:bodyPr/>
          <a:lstStyle/>
          <a:p>
            <a:pPr eaLnBrk="1" hangingPunct="1"/>
            <a:endParaRPr lang="en-US" dirty="0" smtClean="0"/>
          </a:p>
        </p:txBody>
      </p:sp>
      <p:sp>
        <p:nvSpPr>
          <p:cNvPr id="81923" name="Slide Number Placeholder 3"/>
          <p:cNvSpPr>
            <a:spLocks noGrp="1"/>
          </p:cNvSpPr>
          <p:nvPr>
            <p:ph type="sldNum" sz="quarter" idx="5"/>
          </p:nvPr>
        </p:nvSpPr>
        <p:spPr>
          <a:noFill/>
        </p:spPr>
        <p:txBody>
          <a:bodyPr/>
          <a:lstStyle/>
          <a:p>
            <a:pPr defTabSz="931863"/>
            <a:fld id="{204A20BC-F500-496C-A953-CEB8F320504E}" type="slidenum">
              <a:rPr lang="en-US" smtClean="0"/>
              <a:pPr defTabSz="931863"/>
              <a:t>65</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B975CE3-52C3-421B-A776-8E42158665B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9" descr="NC_FT_11-12_body.bmp"/>
          <p:cNvPicPr>
            <a:picLocks noChangeAspect="1"/>
          </p:cNvPicPr>
          <p:nvPr userDrawn="1"/>
        </p:nvPicPr>
        <p:blipFill>
          <a:blip r:embed="rId2" cstate="print"/>
          <a:stretch>
            <a:fillRect/>
          </a:stretch>
        </p:blipFill>
        <p:spPr>
          <a:xfrm>
            <a:off x="0" y="0"/>
            <a:ext cx="9144000" cy="6858000"/>
          </a:xfrm>
          <a:prstGeom prst="rect">
            <a:avLst/>
          </a:prstGeom>
        </p:spPr>
      </p:pic>
      <p:sp>
        <p:nvSpPr>
          <p:cNvPr id="5" name="Text Box 18"/>
          <p:cNvSpPr txBox="1">
            <a:spLocks noChangeArrowheads="1"/>
          </p:cNvSpPr>
          <p:nvPr userDrawn="1"/>
        </p:nvSpPr>
        <p:spPr bwMode="auto">
          <a:xfrm>
            <a:off x="381000" y="76200"/>
            <a:ext cx="8382000" cy="946150"/>
          </a:xfrm>
          <a:prstGeom prst="rect">
            <a:avLst/>
          </a:prstGeom>
          <a:noFill/>
          <a:ln w="9525">
            <a:noFill/>
            <a:miter lim="800000"/>
            <a:headEnd/>
            <a:tailEnd/>
          </a:ln>
          <a:effectLst/>
        </p:spPr>
        <p:txBody>
          <a:bodyPr>
            <a:spAutoFit/>
          </a:bodyPr>
          <a:lstStyle/>
          <a:p>
            <a:pPr algn="ctr">
              <a:spcBef>
                <a:spcPct val="50000"/>
              </a:spcBef>
              <a:defRPr/>
            </a:pPr>
            <a:r>
              <a:rPr lang="en-US" sz="2800" b="0" dirty="0">
                <a:solidFill>
                  <a:schemeClr val="tx1"/>
                </a:solidFill>
              </a:rPr>
              <a:t>National Association of Student </a:t>
            </a:r>
            <a:br>
              <a:rPr lang="en-US" sz="2800" b="0" dirty="0">
                <a:solidFill>
                  <a:schemeClr val="tx1"/>
                </a:solidFill>
              </a:rPr>
            </a:br>
            <a:r>
              <a:rPr lang="en-US" sz="2800" b="0" dirty="0">
                <a:solidFill>
                  <a:schemeClr val="tx1"/>
                </a:solidFill>
              </a:rPr>
              <a:t>Financial Aid Administrators Presents …</a:t>
            </a:r>
          </a:p>
        </p:txBody>
      </p:sp>
      <p:sp>
        <p:nvSpPr>
          <p:cNvPr id="7" name="Rectangle 41"/>
          <p:cNvSpPr>
            <a:spLocks noChangeArrowheads="1"/>
          </p:cNvSpPr>
          <p:nvPr userDrawn="1"/>
        </p:nvSpPr>
        <p:spPr bwMode="auto">
          <a:xfrm>
            <a:off x="7467600" y="5672138"/>
            <a:ext cx="1676400" cy="290512"/>
          </a:xfrm>
          <a:prstGeom prst="rect">
            <a:avLst/>
          </a:prstGeom>
          <a:noFill/>
          <a:ln w="12700">
            <a:noFill/>
            <a:miter lim="800000"/>
            <a:headEnd/>
            <a:tailEnd/>
          </a:ln>
          <a:effectLst/>
        </p:spPr>
        <p:txBody>
          <a:bodyPr lIns="90488" tIns="44450" rIns="90488" bIns="44450">
            <a:spAutoFit/>
          </a:bodyPr>
          <a:lstStyle/>
          <a:p>
            <a:pPr algn="r" eaLnBrk="0" hangingPunct="0">
              <a:spcBef>
                <a:spcPct val="50000"/>
              </a:spcBef>
              <a:defRPr/>
            </a:pPr>
            <a:r>
              <a:rPr lang="en-US" sz="1300" b="0" dirty="0"/>
              <a:t>© NASFAA 2011</a:t>
            </a:r>
          </a:p>
        </p:txBody>
      </p:sp>
      <p:sp>
        <p:nvSpPr>
          <p:cNvPr id="4099" name="Rectangle 3"/>
          <p:cNvSpPr>
            <a:spLocks noGrp="1" noChangeArrowheads="1"/>
          </p:cNvSpPr>
          <p:nvPr>
            <p:ph type="subTitle" idx="1"/>
          </p:nvPr>
        </p:nvSpPr>
        <p:spPr>
          <a:xfrm>
            <a:off x="762000" y="3429000"/>
            <a:ext cx="7696200" cy="1828800"/>
          </a:xfrm>
        </p:spPr>
        <p:txBody>
          <a:bodyPr/>
          <a:lstStyle>
            <a:lvl1pPr marL="0" indent="0">
              <a:buFontTx/>
              <a:buNone/>
              <a:defRPr/>
            </a:lvl1pPr>
          </a:lstStyle>
          <a:p>
            <a:r>
              <a:rPr lang="en-US"/>
              <a:t>Click to edit Master subtitle style</a:t>
            </a:r>
          </a:p>
        </p:txBody>
      </p:sp>
      <p:sp>
        <p:nvSpPr>
          <p:cNvPr id="4098" name="Rectangle 2"/>
          <p:cNvSpPr>
            <a:spLocks noGrp="1" noChangeArrowheads="1"/>
          </p:cNvSpPr>
          <p:nvPr>
            <p:ph type="ctrTitle"/>
          </p:nvPr>
        </p:nvSpPr>
        <p:spPr>
          <a:xfrm>
            <a:off x="762000" y="1676400"/>
            <a:ext cx="7772400" cy="1524000"/>
          </a:xfrm>
        </p:spPr>
        <p:txBody>
          <a:bodyPr/>
          <a:lstStyle>
            <a:lvl1pPr>
              <a:defRPr sz="4000" b="1">
                <a:solidFill>
                  <a:srgbClr val="800080"/>
                </a:solidFill>
              </a:defRPr>
            </a:lvl1pPr>
          </a:lstStyle>
          <a:p>
            <a:r>
              <a:rPr lang="en-US" dirty="0"/>
              <a:t>Click to edit Master title style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295400"/>
            <a:ext cx="845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529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41529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Picture 8" descr="NC_FT_11-12_body.bmp"/>
          <p:cNvPicPr>
            <a:picLocks noChangeAspect="1"/>
          </p:cNvPicPr>
          <p:nvPr userDrawn="1"/>
        </p:nvPicPr>
        <p:blipFill>
          <a:blip r:embed="rId13" cstate="print"/>
          <a:stretch>
            <a:fillRect/>
          </a:stretch>
        </p:blipFill>
        <p:spPr>
          <a:xfrm>
            <a:off x="0" y="0"/>
            <a:ext cx="9144000" cy="6858000"/>
          </a:xfrm>
          <a:prstGeom prst="rect">
            <a:avLst/>
          </a:prstGeom>
        </p:spPr>
      </p:pic>
      <p:sp>
        <p:nvSpPr>
          <p:cNvPr id="1028" name="Rectangle 3"/>
          <p:cNvSpPr>
            <a:spLocks noGrp="1" noChangeArrowheads="1"/>
          </p:cNvSpPr>
          <p:nvPr>
            <p:ph type="body" idx="1"/>
          </p:nvPr>
        </p:nvSpPr>
        <p:spPr bwMode="auto">
          <a:xfrm>
            <a:off x="381000" y="1447800"/>
            <a:ext cx="8458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2"/>
          <p:cNvSpPr>
            <a:spLocks noGrp="1" noChangeArrowheads="1"/>
          </p:cNvSpPr>
          <p:nvPr>
            <p:ph type="title"/>
          </p:nvPr>
        </p:nvSpPr>
        <p:spPr bwMode="auto">
          <a:xfrm>
            <a:off x="381000" y="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94" name="Rectangle 70"/>
          <p:cNvSpPr>
            <a:spLocks noChangeArrowheads="1"/>
          </p:cNvSpPr>
          <p:nvPr userDrawn="1"/>
        </p:nvSpPr>
        <p:spPr bwMode="auto">
          <a:xfrm>
            <a:off x="6400800" y="5638800"/>
            <a:ext cx="2743200" cy="228600"/>
          </a:xfrm>
          <a:prstGeom prst="rect">
            <a:avLst/>
          </a:prstGeom>
          <a:noFill/>
          <a:ln w="9525">
            <a:noFill/>
            <a:miter lim="800000"/>
            <a:headEnd/>
            <a:tailEnd/>
          </a:ln>
          <a:effectLst/>
        </p:spPr>
        <p:txBody>
          <a:bodyPr/>
          <a:lstStyle/>
          <a:p>
            <a:pPr algn="r">
              <a:defRPr/>
            </a:pPr>
            <a:r>
              <a:rPr lang="en-US" sz="1300" b="0" dirty="0"/>
              <a:t>Slide </a:t>
            </a:r>
            <a:fld id="{937C3AD3-57F5-4057-A2DF-13C048FC5D01}" type="slidenum">
              <a:rPr lang="en-US" sz="1300" b="0" smtClean="0"/>
              <a:pPr algn="r">
                <a:defRPr/>
              </a:pPr>
              <a:t>‹#›</a:t>
            </a:fld>
            <a:r>
              <a:rPr lang="en-US" sz="1300" b="0" dirty="0" smtClean="0"/>
              <a:t>  </a:t>
            </a:r>
            <a:r>
              <a:rPr lang="en-US" sz="1300" b="0" dirty="0"/>
              <a:t>© NASFAA 2011</a:t>
            </a:r>
          </a:p>
          <a:p>
            <a:pPr algn="r">
              <a:defRPr/>
            </a:pPr>
            <a:endParaRPr lang="en-US" sz="1200" b="0"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spd="med">
    <p:wipe dir="r"/>
  </p:transition>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333399"/>
          </a:solidFill>
          <a:latin typeface="Arial" charset="0"/>
        </a:defRPr>
      </a:lvl2pPr>
      <a:lvl3pPr algn="l" rtl="0" eaLnBrk="0" fontAlgn="base" hangingPunct="0">
        <a:spcBef>
          <a:spcPct val="0"/>
        </a:spcBef>
        <a:spcAft>
          <a:spcPct val="0"/>
        </a:spcAft>
        <a:defRPr sz="3600">
          <a:solidFill>
            <a:srgbClr val="333399"/>
          </a:solidFill>
          <a:latin typeface="Arial" charset="0"/>
        </a:defRPr>
      </a:lvl3pPr>
      <a:lvl4pPr algn="l" rtl="0" eaLnBrk="0" fontAlgn="base" hangingPunct="0">
        <a:spcBef>
          <a:spcPct val="0"/>
        </a:spcBef>
        <a:spcAft>
          <a:spcPct val="0"/>
        </a:spcAft>
        <a:defRPr sz="3600">
          <a:solidFill>
            <a:srgbClr val="333399"/>
          </a:solidFill>
          <a:latin typeface="Arial" charset="0"/>
        </a:defRPr>
      </a:lvl4pPr>
      <a:lvl5pPr algn="l" rtl="0" eaLnBrk="0" fontAlgn="base" hangingPunct="0">
        <a:spcBef>
          <a:spcPct val="0"/>
        </a:spcBef>
        <a:spcAft>
          <a:spcPct val="0"/>
        </a:spcAft>
        <a:defRPr sz="3600">
          <a:solidFill>
            <a:srgbClr val="333399"/>
          </a:solidFill>
          <a:latin typeface="Arial" charset="0"/>
        </a:defRPr>
      </a:lvl5pPr>
      <a:lvl6pPr marL="457200" algn="l" rtl="0" fontAlgn="base">
        <a:spcBef>
          <a:spcPct val="0"/>
        </a:spcBef>
        <a:spcAft>
          <a:spcPct val="0"/>
        </a:spcAft>
        <a:defRPr sz="3600">
          <a:solidFill>
            <a:srgbClr val="333399"/>
          </a:solidFill>
          <a:latin typeface="Arial" charset="0"/>
        </a:defRPr>
      </a:lvl6pPr>
      <a:lvl7pPr marL="914400" algn="l" rtl="0" fontAlgn="base">
        <a:spcBef>
          <a:spcPct val="0"/>
        </a:spcBef>
        <a:spcAft>
          <a:spcPct val="0"/>
        </a:spcAft>
        <a:defRPr sz="3600">
          <a:solidFill>
            <a:srgbClr val="333399"/>
          </a:solidFill>
          <a:latin typeface="Arial" charset="0"/>
        </a:defRPr>
      </a:lvl7pPr>
      <a:lvl8pPr marL="1371600" algn="l" rtl="0" fontAlgn="base">
        <a:spcBef>
          <a:spcPct val="0"/>
        </a:spcBef>
        <a:spcAft>
          <a:spcPct val="0"/>
        </a:spcAft>
        <a:defRPr sz="3600">
          <a:solidFill>
            <a:srgbClr val="333399"/>
          </a:solidFill>
          <a:latin typeface="Arial" charset="0"/>
        </a:defRPr>
      </a:lvl8pPr>
      <a:lvl9pPr marL="1828800" algn="l" rtl="0" fontAlgn="base">
        <a:spcBef>
          <a:spcPct val="0"/>
        </a:spcBef>
        <a:spcAft>
          <a:spcPct val="0"/>
        </a:spcAft>
        <a:defRPr sz="3600">
          <a:solidFill>
            <a:srgbClr val="333399"/>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800100" indent="-342900" algn="l" rtl="0" eaLnBrk="0" fontAlgn="base" hangingPunct="0">
        <a:spcBef>
          <a:spcPct val="20000"/>
        </a:spcBef>
        <a:spcAft>
          <a:spcPct val="0"/>
        </a:spcAft>
        <a:buChar char="–"/>
        <a:defRPr sz="2800">
          <a:solidFill>
            <a:schemeClr val="tx1"/>
          </a:solidFill>
          <a:latin typeface="+mn-lt"/>
        </a:defRPr>
      </a:lvl2pPr>
      <a:lvl3pPr marL="1257300" indent="-342900" algn="l" rtl="0" eaLnBrk="0" fontAlgn="base" hangingPunct="0">
        <a:spcBef>
          <a:spcPct val="20000"/>
        </a:spcBef>
        <a:spcAft>
          <a:spcPct val="0"/>
        </a:spcAft>
        <a:buSzPct val="85000"/>
        <a:buFont typeface="Wingdings" pitchFamily="2" charset="2"/>
        <a:buChar char="Ø"/>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finaid.umich.edu/"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gpo.gov/fdsys/pkg/FR-2010-10-29/pdf/2010-26531.pdf"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5" Type="http://schemas.openxmlformats.org/officeDocument/2006/relationships/hyperlink" Target="http://www2.ed.gov/print/policy/highered/reg/hearulemaking/2009/sap.html" TargetMode="External"/><Relationship Id="rId4" Type="http://schemas.openxmlformats.org/officeDocument/2006/relationships/hyperlink" Target="http://ifap.ed.gov/eannouncements/060611SAPReviewfor%20StudentinClockHrs.html"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6" name="Rectangle 22"/>
          <p:cNvSpPr>
            <a:spLocks noChangeArrowheads="1"/>
          </p:cNvSpPr>
          <p:nvPr/>
        </p:nvSpPr>
        <p:spPr bwMode="auto">
          <a:xfrm>
            <a:off x="685800" y="1752600"/>
            <a:ext cx="7772400" cy="3200400"/>
          </a:xfrm>
          <a:prstGeom prst="rect">
            <a:avLst/>
          </a:prstGeom>
          <a:noFill/>
          <a:ln w="9525">
            <a:noFill/>
            <a:miter lim="800000"/>
            <a:headEnd/>
            <a:tailEnd/>
          </a:ln>
          <a:effectLst/>
        </p:spPr>
        <p:txBody>
          <a:bodyPr anchor="ctr"/>
          <a:lstStyle/>
          <a:p>
            <a:pPr algn="ctr">
              <a:lnSpc>
                <a:spcPct val="95000"/>
              </a:lnSpc>
              <a:defRPr/>
            </a:pPr>
            <a:r>
              <a:rPr lang="en-US" sz="4800" dirty="0">
                <a:solidFill>
                  <a:srgbClr val="800080"/>
                </a:solidFill>
                <a:effectLst>
                  <a:outerShdw blurRad="38100" dist="38100" dir="2700000" algn="tl">
                    <a:srgbClr val="C0C0C0"/>
                  </a:outerShdw>
                </a:effectLst>
              </a:rPr>
              <a:t>Satisfactory Academic Progress</a:t>
            </a:r>
            <a:r>
              <a:rPr lang="en-US" sz="3200" dirty="0">
                <a:solidFill>
                  <a:srgbClr val="333399"/>
                </a:solidFill>
                <a:effectLst>
                  <a:outerShdw blurRad="38100" dist="38100" dir="2700000" algn="tl">
                    <a:srgbClr val="C0C0C0"/>
                  </a:outerShdw>
                </a:effectLst>
              </a:rPr>
              <a:t/>
            </a:r>
            <a:br>
              <a:rPr lang="en-US" sz="3200" dirty="0">
                <a:solidFill>
                  <a:srgbClr val="333399"/>
                </a:solidFill>
                <a:effectLst>
                  <a:outerShdw blurRad="38100" dist="38100" dir="2700000" algn="tl">
                    <a:srgbClr val="C0C0C0"/>
                  </a:outerShdw>
                </a:effectLst>
              </a:rPr>
            </a:br>
            <a:endParaRPr lang="en-US" sz="4800" dirty="0">
              <a:solidFill>
                <a:srgbClr val="333399"/>
              </a:solidFill>
              <a:effectLst>
                <a:outerShdw blurRad="38100" dist="38100" dir="2700000" algn="tl">
                  <a:srgbClr val="C0C0C0"/>
                </a:outerShdw>
              </a:effectLst>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Questions</a:t>
            </a:r>
          </a:p>
        </p:txBody>
      </p:sp>
      <p:sp>
        <p:nvSpPr>
          <p:cNvPr id="27650" name="Content Placeholder 2"/>
          <p:cNvSpPr>
            <a:spLocks noGrp="1"/>
          </p:cNvSpPr>
          <p:nvPr>
            <p:ph idx="1"/>
          </p:nvPr>
        </p:nvSpPr>
        <p:spPr/>
        <p:txBody>
          <a:bodyPr/>
          <a:lstStyle/>
          <a:p>
            <a:pPr marL="0" indent="0">
              <a:buNone/>
            </a:pPr>
            <a:r>
              <a:rPr lang="en-US" dirty="0" smtClean="0"/>
              <a:t>The Satisfactory Academic Progress regulations became effective July 1, 2011.  Does this mean that the institution must measure SAP after a summer 2011 payment period using the new regulations?</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ctrTitle" idx="4294967295"/>
          </p:nvPr>
        </p:nvSpPr>
        <p:spPr>
          <a:xfrm>
            <a:off x="609600" y="1752600"/>
            <a:ext cx="7772400" cy="2362200"/>
          </a:xfrm>
        </p:spPr>
        <p:txBody>
          <a:bodyPr anchor="t"/>
          <a:lstStyle/>
          <a:p>
            <a:pPr algn="ctr"/>
            <a:r>
              <a:rPr lang="en-US" sz="4000" b="1" dirty="0" smtClean="0">
                <a:effectLst>
                  <a:outerShdw blurRad="38100" dist="38100" dir="2700000" algn="tl">
                    <a:srgbClr val="000000">
                      <a:alpha val="43137"/>
                    </a:srgbClr>
                  </a:outerShdw>
                </a:effectLst>
              </a:rPr>
              <a:t>Section II</a:t>
            </a:r>
            <a:r>
              <a:rPr lang="en-US" sz="2000" dirty="0" smtClean="0">
                <a:effectLst>
                  <a:outerShdw blurRad="38100" dist="38100" dir="2700000" algn="tl">
                    <a:srgbClr val="000000">
                      <a:alpha val="43137"/>
                    </a:srgbClr>
                  </a:outerShdw>
                </a:effectLst>
              </a:rPr>
              <a:t/>
            </a:r>
            <a:br>
              <a:rPr lang="en-US" sz="2000"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 </a:t>
            </a:r>
            <a:br>
              <a:rPr lang="en-US" sz="2000"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Reviewing SAP and the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Appeal Process</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p:txBody>
          <a:bodyPr/>
          <a:lstStyle/>
          <a:p>
            <a:r>
              <a:rPr lang="en-US" dirty="0" smtClean="0"/>
              <a:t>Introduction</a:t>
            </a:r>
          </a:p>
        </p:txBody>
      </p:sp>
      <p:sp>
        <p:nvSpPr>
          <p:cNvPr id="29698" name="Content Placeholder 4"/>
          <p:cNvSpPr>
            <a:spLocks noGrp="1"/>
          </p:cNvSpPr>
          <p:nvPr>
            <p:ph idx="1"/>
          </p:nvPr>
        </p:nvSpPr>
        <p:spPr/>
        <p:txBody>
          <a:bodyPr/>
          <a:lstStyle/>
          <a:p>
            <a:pPr marL="334963" lvl="1" indent="-334963" eaLnBrk="1" hangingPunct="1">
              <a:spcBef>
                <a:spcPct val="100000"/>
              </a:spcBef>
              <a:buFont typeface="Times New Roman" pitchFamily="18" charset="0"/>
              <a:buChar char="•"/>
            </a:pPr>
            <a:r>
              <a:rPr lang="en-US" sz="3000" dirty="0" smtClean="0"/>
              <a:t>Financial Aid Warning</a:t>
            </a:r>
          </a:p>
          <a:p>
            <a:pPr marL="334963" lvl="1" indent="-334963" eaLnBrk="1" hangingPunct="1">
              <a:spcBef>
                <a:spcPct val="100000"/>
              </a:spcBef>
              <a:buFont typeface="Times New Roman" pitchFamily="18" charset="0"/>
              <a:buChar char="•"/>
            </a:pPr>
            <a:r>
              <a:rPr lang="en-US" sz="3000" dirty="0" smtClean="0"/>
              <a:t>Financial Aid Probation</a:t>
            </a:r>
          </a:p>
          <a:p>
            <a:pPr marL="334963" lvl="1" indent="-334963" eaLnBrk="1" hangingPunct="1">
              <a:spcBef>
                <a:spcPct val="100000"/>
              </a:spcBef>
              <a:buFont typeface="Times New Roman" pitchFamily="18" charset="0"/>
              <a:buChar char="•"/>
            </a:pPr>
            <a:r>
              <a:rPr lang="en-US" sz="3000" dirty="0" smtClean="0"/>
              <a:t>Academic Plan</a:t>
            </a:r>
          </a:p>
          <a:p>
            <a:pPr marL="334963" lvl="1" indent="-334963" eaLnBrk="1" hangingPunct="1">
              <a:spcBef>
                <a:spcPct val="100000"/>
              </a:spcBef>
              <a:buFont typeface="Times New Roman" pitchFamily="18" charset="0"/>
              <a:buChar char="•"/>
            </a:pPr>
            <a:r>
              <a:rPr lang="en-US" sz="3000" dirty="0" smtClean="0"/>
              <a:t>Pace</a:t>
            </a: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3200" dirty="0" smtClean="0"/>
              <a:t>Determining Satisfactory Academic Progress</a:t>
            </a:r>
          </a:p>
        </p:txBody>
      </p:sp>
      <p:sp>
        <p:nvSpPr>
          <p:cNvPr id="30722" name="Content Placeholder 2"/>
          <p:cNvSpPr>
            <a:spLocks noGrp="1"/>
          </p:cNvSpPr>
          <p:nvPr>
            <p:ph idx="1"/>
          </p:nvPr>
        </p:nvSpPr>
        <p:spPr/>
        <p:txBody>
          <a:bodyPr/>
          <a:lstStyle/>
          <a:p>
            <a:pPr marL="0" indent="0">
              <a:buNone/>
            </a:pPr>
            <a:r>
              <a:rPr lang="en-US" dirty="0" smtClean="0"/>
              <a:t>Students must be reviewed at regular intervals to determine if satisfactory progress requirements are being met</a:t>
            </a:r>
          </a:p>
          <a:p>
            <a:pPr>
              <a:buNone/>
            </a:pPr>
            <a:endParaRPr lang="en-US" dirty="0" smtClean="0">
              <a:solidFill>
                <a:srgbClr val="FF0000"/>
              </a:solidFill>
            </a:endParaRP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t>Financial Aid Warning</a:t>
            </a:r>
          </a:p>
        </p:txBody>
      </p:sp>
      <p:sp>
        <p:nvSpPr>
          <p:cNvPr id="31746" name="Content Placeholder 2"/>
          <p:cNvSpPr>
            <a:spLocks noGrp="1"/>
          </p:cNvSpPr>
          <p:nvPr>
            <p:ph idx="1"/>
          </p:nvPr>
        </p:nvSpPr>
        <p:spPr>
          <a:xfrm>
            <a:off x="381000" y="1219200"/>
            <a:ext cx="8458200" cy="4495800"/>
          </a:xfrm>
        </p:spPr>
        <p:txBody>
          <a:bodyPr/>
          <a:lstStyle/>
          <a:p>
            <a:pPr marL="334963" lvl="1" indent="-334963" eaLnBrk="1" hangingPunct="1">
              <a:lnSpc>
                <a:spcPct val="95000"/>
              </a:lnSpc>
              <a:spcBef>
                <a:spcPts val="1800"/>
              </a:spcBef>
              <a:buFont typeface="Times New Roman" pitchFamily="18" charset="0"/>
              <a:buChar char="•"/>
            </a:pPr>
            <a:r>
              <a:rPr lang="en-US" dirty="0" smtClean="0"/>
              <a:t>Can only be used if checking SAP each payment period</a:t>
            </a:r>
          </a:p>
          <a:p>
            <a:pPr marL="334963" lvl="1" indent="-334963" eaLnBrk="1" hangingPunct="1">
              <a:lnSpc>
                <a:spcPct val="95000"/>
              </a:lnSpc>
              <a:spcBef>
                <a:spcPts val="1800"/>
              </a:spcBef>
              <a:buFont typeface="Times New Roman" pitchFamily="18" charset="0"/>
              <a:buChar char="•"/>
            </a:pPr>
            <a:r>
              <a:rPr lang="en-US" dirty="0" smtClean="0"/>
              <a:t>Financial aid warning status is assigned automatically and student is still eligible to receive aid during the financial aid warning term. Students do not need to appeal to be given financial aid warning status.</a:t>
            </a:r>
          </a:p>
          <a:p>
            <a:pPr marL="334963" lvl="1" indent="-334963" eaLnBrk="1" hangingPunct="1">
              <a:lnSpc>
                <a:spcPct val="95000"/>
              </a:lnSpc>
              <a:spcBef>
                <a:spcPts val="1800"/>
              </a:spcBef>
              <a:buFont typeface="Times New Roman" pitchFamily="18" charset="0"/>
              <a:buChar char="•"/>
            </a:pPr>
            <a:r>
              <a:rPr lang="en-US" dirty="0" smtClean="0"/>
              <a:t>If SAP standards are not met during financial aid warning term,  an appeal can be filed</a:t>
            </a:r>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458200" cy="1143000"/>
          </a:xfrm>
        </p:spPr>
        <p:txBody>
          <a:bodyPr/>
          <a:lstStyle/>
          <a:p>
            <a:r>
              <a:rPr lang="en-US" dirty="0" smtClean="0"/>
              <a:t>Financial Aid Probation</a:t>
            </a:r>
          </a:p>
        </p:txBody>
      </p:sp>
      <p:sp>
        <p:nvSpPr>
          <p:cNvPr id="33794" name="Content Placeholder 2"/>
          <p:cNvSpPr>
            <a:spLocks noGrp="1"/>
          </p:cNvSpPr>
          <p:nvPr>
            <p:ph idx="1"/>
          </p:nvPr>
        </p:nvSpPr>
        <p:spPr>
          <a:xfrm>
            <a:off x="381000" y="1371600"/>
            <a:ext cx="8458200" cy="4267200"/>
          </a:xfrm>
        </p:spPr>
        <p:txBody>
          <a:bodyPr/>
          <a:lstStyle/>
          <a:p>
            <a:pPr eaLnBrk="1" hangingPunct="1">
              <a:spcBef>
                <a:spcPts val="3000"/>
              </a:spcBef>
            </a:pPr>
            <a:r>
              <a:rPr lang="en-US" sz="2800" dirty="0" smtClean="0"/>
              <a:t>If SAP is checked annually, student may appeal to have a financial aid probation term to meet minimum requirements</a:t>
            </a:r>
          </a:p>
          <a:p>
            <a:pPr eaLnBrk="1" hangingPunct="1">
              <a:spcBef>
                <a:spcPts val="3000"/>
              </a:spcBef>
            </a:pPr>
            <a:r>
              <a:rPr lang="en-US" sz="2800" dirty="0" smtClean="0"/>
              <a:t>If SAP is checked each term, student may appeal if after financial aid warning term SAP standards are not met</a:t>
            </a:r>
          </a:p>
          <a:p>
            <a:pPr eaLnBrk="1" hangingPunct="1">
              <a:spcBef>
                <a:spcPts val="3000"/>
              </a:spcBef>
            </a:pPr>
            <a:r>
              <a:rPr lang="en-US" sz="2800" dirty="0" smtClean="0"/>
              <a:t>Financial aid probation may be for one term or multiple terms based on an Academic Plan</a:t>
            </a:r>
          </a:p>
          <a:p>
            <a:endParaRPr lang="en-US" dirty="0" smtClean="0"/>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smtClean="0"/>
              <a:t>Academic Plans</a:t>
            </a:r>
          </a:p>
        </p:txBody>
      </p:sp>
      <p:sp>
        <p:nvSpPr>
          <p:cNvPr id="3" name="Content Placeholder 2"/>
          <p:cNvSpPr>
            <a:spLocks noGrp="1"/>
          </p:cNvSpPr>
          <p:nvPr>
            <p:ph idx="1"/>
          </p:nvPr>
        </p:nvSpPr>
        <p:spPr/>
        <p:txBody>
          <a:bodyPr/>
          <a:lstStyle/>
          <a:p>
            <a:pPr marL="0" indent="0" eaLnBrk="1" hangingPunct="1">
              <a:spcBef>
                <a:spcPct val="85000"/>
              </a:spcBef>
              <a:buNone/>
            </a:pPr>
            <a:r>
              <a:rPr lang="en-US" sz="2800" dirty="0" smtClean="0"/>
              <a:t>An Academic Plan for an approved appeal may state specific conditions that must be met such as:</a:t>
            </a:r>
          </a:p>
          <a:p>
            <a:pPr marL="233363" indent="-347663" eaLnBrk="1" hangingPunct="1">
              <a:spcBef>
                <a:spcPct val="85000"/>
              </a:spcBef>
            </a:pPr>
            <a:r>
              <a:rPr lang="en-US" dirty="0" smtClean="0"/>
              <a:t>Register for fewer credit hours</a:t>
            </a:r>
          </a:p>
          <a:p>
            <a:pPr marL="233363" indent="-347663" eaLnBrk="1" hangingPunct="1">
              <a:spcBef>
                <a:spcPct val="85000"/>
              </a:spcBef>
            </a:pPr>
            <a:r>
              <a:rPr lang="en-US" dirty="0" smtClean="0"/>
              <a:t>Certain term grade point average required</a:t>
            </a:r>
          </a:p>
          <a:p>
            <a:pPr marL="233363" indent="-347663" eaLnBrk="1" hangingPunct="1">
              <a:spcBef>
                <a:spcPct val="85000"/>
              </a:spcBef>
            </a:pPr>
            <a:r>
              <a:rPr lang="en-US" dirty="0" smtClean="0"/>
              <a:t>May only take certain courses</a:t>
            </a:r>
          </a:p>
          <a:p>
            <a:pPr marL="347663" indent="-347663" eaLnBrk="1" hangingPunct="1">
              <a:spcBef>
                <a:spcPct val="85000"/>
              </a:spcBef>
            </a:pPr>
            <a:endParaRPr lang="en-US" sz="2800" dirty="0" smtClean="0"/>
          </a:p>
          <a:p>
            <a:pPr marL="347663" indent="-347663"/>
            <a:endParaRPr lang="en-US" dirty="0" smtClean="0"/>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t>Academic Plans</a:t>
            </a:r>
          </a:p>
        </p:txBody>
      </p:sp>
      <p:sp>
        <p:nvSpPr>
          <p:cNvPr id="35842" name="Content Placeholder 2"/>
          <p:cNvSpPr>
            <a:spLocks noGrp="1"/>
          </p:cNvSpPr>
          <p:nvPr>
            <p:ph idx="1"/>
          </p:nvPr>
        </p:nvSpPr>
        <p:spPr/>
        <p:txBody>
          <a:bodyPr/>
          <a:lstStyle/>
          <a:p>
            <a:pPr>
              <a:spcBef>
                <a:spcPts val="2400"/>
              </a:spcBef>
            </a:pPr>
            <a:r>
              <a:rPr lang="en-US" dirty="0" smtClean="0"/>
              <a:t>May be as simple as a calculation or as detailed as a class by class schedule</a:t>
            </a:r>
          </a:p>
          <a:p>
            <a:pPr>
              <a:spcBef>
                <a:spcPts val="2400"/>
              </a:spcBef>
            </a:pPr>
            <a:r>
              <a:rPr lang="en-US" dirty="0" smtClean="0"/>
              <a:t>May require buy-in from other offices on campus such as Academic Advising/Counseling</a:t>
            </a:r>
          </a:p>
          <a:p>
            <a:pPr>
              <a:spcBef>
                <a:spcPts val="2400"/>
              </a:spcBef>
            </a:pPr>
            <a:r>
              <a:rPr lang="en-US" dirty="0" smtClean="0"/>
              <a:t>Examples of academic plans </a:t>
            </a:r>
          </a:p>
          <a:p>
            <a:endParaRPr lang="en-US" dirty="0" smtClean="0"/>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dirty="0" smtClean="0"/>
              <a:t>Case Study: Academic Plans</a:t>
            </a:r>
          </a:p>
        </p:txBody>
      </p:sp>
      <p:sp>
        <p:nvSpPr>
          <p:cNvPr id="35842" name="Content Placeholder 2"/>
          <p:cNvSpPr>
            <a:spLocks noGrp="1"/>
          </p:cNvSpPr>
          <p:nvPr>
            <p:ph idx="1"/>
          </p:nvPr>
        </p:nvSpPr>
        <p:spPr/>
        <p:txBody>
          <a:bodyPr/>
          <a:lstStyle/>
          <a:p>
            <a:endParaRPr lang="en-US" dirty="0" smtClean="0"/>
          </a:p>
          <a:p>
            <a:endParaRPr lang="en-US" dirty="0" smtClean="0"/>
          </a:p>
          <a:p>
            <a:pPr algn="ctr">
              <a:buNone/>
            </a:pPr>
            <a:r>
              <a:rPr lang="en-US" sz="3600" dirty="0" smtClean="0">
                <a:effectLst>
                  <a:outerShdw blurRad="38100" dist="38100" dir="2700000" algn="tl">
                    <a:srgbClr val="000000">
                      <a:alpha val="43137"/>
                    </a:srgbClr>
                  </a:outerShdw>
                </a:effectLst>
              </a:rPr>
              <a:t>Case Study 1: </a:t>
            </a:r>
          </a:p>
          <a:p>
            <a:pPr algn="ctr">
              <a:buNone/>
            </a:pPr>
            <a:r>
              <a:rPr lang="en-US" sz="3600" dirty="0" smtClean="0">
                <a:effectLst>
                  <a:outerShdw blurRad="38100" dist="38100" dir="2700000" algn="tl">
                    <a:srgbClr val="000000">
                      <a:alpha val="43137"/>
                    </a:srgbClr>
                  </a:outerShdw>
                </a:effectLst>
              </a:rPr>
              <a:t>John Low Grades</a:t>
            </a:r>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t>Pace</a:t>
            </a:r>
          </a:p>
        </p:txBody>
      </p:sp>
      <p:sp>
        <p:nvSpPr>
          <p:cNvPr id="38914" name="Content Placeholder 2"/>
          <p:cNvSpPr>
            <a:spLocks noGrp="1"/>
          </p:cNvSpPr>
          <p:nvPr>
            <p:ph idx="1"/>
          </p:nvPr>
        </p:nvSpPr>
        <p:spPr/>
        <p:txBody>
          <a:bodyPr/>
          <a:lstStyle/>
          <a:p>
            <a:pPr>
              <a:spcBef>
                <a:spcPts val="1800"/>
              </a:spcBef>
            </a:pPr>
            <a:r>
              <a:rPr lang="en-US" dirty="0" smtClean="0"/>
              <a:t>Pace is defined as the student’s progression to ensure completion within the maximum time frame</a:t>
            </a:r>
          </a:p>
          <a:p>
            <a:pPr>
              <a:spcBef>
                <a:spcPts val="1800"/>
              </a:spcBef>
            </a:pPr>
            <a:r>
              <a:rPr lang="en-US" dirty="0" smtClean="0"/>
              <a:t>Pace must be measured at each evaluation</a:t>
            </a:r>
          </a:p>
          <a:p>
            <a:pPr>
              <a:spcBef>
                <a:spcPts val="1800"/>
              </a:spcBef>
            </a:pPr>
            <a:r>
              <a:rPr lang="en-US" dirty="0" smtClean="0"/>
              <a:t>A graduated pace standard is still permitted; i.e., 1</a:t>
            </a:r>
            <a:r>
              <a:rPr lang="en-US" baseline="30000" dirty="0" smtClean="0"/>
              <a:t>st</a:t>
            </a:r>
            <a:r>
              <a:rPr lang="en-US" dirty="0" smtClean="0"/>
              <a:t> term – 50%; 2</a:t>
            </a:r>
            <a:r>
              <a:rPr lang="en-US" baseline="30000" dirty="0" smtClean="0"/>
              <a:t>nd</a:t>
            </a:r>
            <a:r>
              <a:rPr lang="en-US" dirty="0" smtClean="0"/>
              <a:t> term – 60%; 3</a:t>
            </a:r>
            <a:r>
              <a:rPr lang="en-US" baseline="30000" dirty="0" smtClean="0"/>
              <a:t>rd</a:t>
            </a:r>
            <a:r>
              <a:rPr lang="en-US" dirty="0" smtClean="0"/>
              <a:t> term – 70%</a:t>
            </a:r>
          </a:p>
          <a:p>
            <a:endParaRPr lang="en-US" dirty="0" smtClean="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dirty="0" smtClean="0"/>
              <a:t>Goals of Workshop</a:t>
            </a:r>
          </a:p>
        </p:txBody>
      </p:sp>
      <p:sp>
        <p:nvSpPr>
          <p:cNvPr id="17410" name="Rectangle 3"/>
          <p:cNvSpPr>
            <a:spLocks noGrp="1" noChangeArrowheads="1"/>
          </p:cNvSpPr>
          <p:nvPr>
            <p:ph type="body" idx="1"/>
          </p:nvPr>
        </p:nvSpPr>
        <p:spPr>
          <a:xfrm>
            <a:off x="381000" y="1371600"/>
            <a:ext cx="8382000" cy="4267200"/>
          </a:xfrm>
        </p:spPr>
        <p:txBody>
          <a:bodyPr/>
          <a:lstStyle/>
          <a:p>
            <a:pPr marL="334963" lvl="1" indent="-334963" eaLnBrk="1" hangingPunct="1">
              <a:spcBef>
                <a:spcPct val="100000"/>
              </a:spcBef>
              <a:buFont typeface="Times New Roman" pitchFamily="18" charset="0"/>
              <a:buChar char="•"/>
            </a:pPr>
            <a:r>
              <a:rPr lang="en-US" sz="2400" dirty="0" smtClean="0"/>
              <a:t>Understand the basic principles of the new Federal SAP regulations effective July 1, 2011</a:t>
            </a:r>
          </a:p>
          <a:p>
            <a:pPr marL="334963" lvl="1" indent="-334963" eaLnBrk="1" hangingPunct="1">
              <a:spcBef>
                <a:spcPct val="100000"/>
              </a:spcBef>
              <a:buFont typeface="Times New Roman" pitchFamily="18" charset="0"/>
              <a:buChar char="•"/>
            </a:pPr>
            <a:r>
              <a:rPr lang="en-US" sz="2400" dirty="0" smtClean="0"/>
              <a:t>Evaluate your institutional SAP policy and make appropriate changes</a:t>
            </a:r>
          </a:p>
          <a:p>
            <a:pPr marL="334963" lvl="1" indent="-334963" eaLnBrk="1" hangingPunct="1">
              <a:spcBef>
                <a:spcPct val="100000"/>
              </a:spcBef>
              <a:buFont typeface="Times New Roman" pitchFamily="18" charset="0"/>
              <a:buChar char="•"/>
            </a:pPr>
            <a:r>
              <a:rPr lang="en-US" sz="2400" dirty="0" smtClean="0"/>
              <a:t>Evaluate your institutional SAP business procedures and make appropriate changes</a:t>
            </a:r>
          </a:p>
          <a:p>
            <a:pPr marL="334963" lvl="1" indent="-334963" eaLnBrk="1" hangingPunct="1">
              <a:spcBef>
                <a:spcPct val="100000"/>
              </a:spcBef>
              <a:buFont typeface="Times New Roman" pitchFamily="18" charset="0"/>
              <a:buChar char="•"/>
            </a:pPr>
            <a:r>
              <a:rPr lang="en-US" sz="2400" dirty="0" smtClean="0"/>
              <a:t>Identify opportunities for cross-campus collaborations to strengthen institutional compliance</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dirty="0" smtClean="0"/>
              <a:t>Calculating Pace/Quantitative Progress</a:t>
            </a:r>
          </a:p>
        </p:txBody>
      </p:sp>
      <p:sp>
        <p:nvSpPr>
          <p:cNvPr id="39938" name="Content Placeholder 2"/>
          <p:cNvSpPr>
            <a:spLocks noGrp="1"/>
          </p:cNvSpPr>
          <p:nvPr>
            <p:ph idx="1"/>
          </p:nvPr>
        </p:nvSpPr>
        <p:spPr>
          <a:xfrm>
            <a:off x="381000" y="1981200"/>
            <a:ext cx="8458200" cy="2971800"/>
          </a:xfrm>
        </p:spPr>
        <p:txBody>
          <a:bodyPr/>
          <a:lstStyle/>
          <a:p>
            <a:pPr algn="ctr">
              <a:spcBef>
                <a:spcPts val="3000"/>
              </a:spcBef>
              <a:buFontTx/>
              <a:buNone/>
            </a:pPr>
            <a:r>
              <a:rPr lang="en-US" dirty="0" smtClean="0"/>
              <a:t>Cumulative number of credit hours completed</a:t>
            </a:r>
          </a:p>
          <a:p>
            <a:pPr algn="ctr">
              <a:buFontTx/>
              <a:buNone/>
            </a:pPr>
            <a:r>
              <a:rPr lang="en-US" dirty="0" smtClean="0"/>
              <a:t>Cumulative number of credit hours attempted</a:t>
            </a:r>
          </a:p>
          <a:p>
            <a:pPr algn="ctr">
              <a:buFontTx/>
              <a:buNone/>
            </a:pPr>
            <a:r>
              <a:rPr lang="en-US" dirty="0" smtClean="0"/>
              <a:t>=</a:t>
            </a:r>
          </a:p>
          <a:p>
            <a:pPr algn="ctr">
              <a:buFontTx/>
              <a:buNone/>
            </a:pPr>
            <a:r>
              <a:rPr lang="en-US" dirty="0" smtClean="0"/>
              <a:t>Pace/Quantitative Progress</a:t>
            </a:r>
          </a:p>
        </p:txBody>
      </p:sp>
      <p:cxnSp>
        <p:nvCxnSpPr>
          <p:cNvPr id="5" name="Straight Connector 4"/>
          <p:cNvCxnSpPr/>
          <p:nvPr/>
        </p:nvCxnSpPr>
        <p:spPr bwMode="auto">
          <a:xfrm>
            <a:off x="381000" y="2590800"/>
            <a:ext cx="84582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dirty="0" smtClean="0"/>
              <a:t>Case Studies: Pace</a:t>
            </a:r>
          </a:p>
        </p:txBody>
      </p:sp>
      <p:sp>
        <p:nvSpPr>
          <p:cNvPr id="39938" name="Content Placeholder 2"/>
          <p:cNvSpPr>
            <a:spLocks noGrp="1"/>
          </p:cNvSpPr>
          <p:nvPr>
            <p:ph idx="1"/>
          </p:nvPr>
        </p:nvSpPr>
        <p:spPr/>
        <p:txBody>
          <a:bodyPr/>
          <a:lstStyle/>
          <a:p>
            <a:pPr marL="2743200" indent="-2743200">
              <a:spcBef>
                <a:spcPts val="4200"/>
              </a:spcBef>
              <a:buNone/>
            </a:pPr>
            <a:r>
              <a:rPr lang="en-US" dirty="0" smtClean="0"/>
              <a:t>Case Study 2:	Survivor University</a:t>
            </a:r>
          </a:p>
          <a:p>
            <a:pPr marL="2743200" indent="-2743200">
              <a:spcBef>
                <a:spcPts val="4200"/>
              </a:spcBef>
              <a:buNone/>
            </a:pPr>
            <a:r>
              <a:rPr lang="en-US" dirty="0" smtClean="0"/>
              <a:t>Case Study 3:	Happy Days Community College</a:t>
            </a:r>
          </a:p>
          <a:p>
            <a:pPr marL="2743200" indent="-2743200">
              <a:spcBef>
                <a:spcPts val="4200"/>
              </a:spcBef>
              <a:buNone/>
            </a:pPr>
            <a:r>
              <a:rPr lang="en-US" dirty="0" smtClean="0"/>
              <a:t>Case Study 4:	I-Phone University</a:t>
            </a: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dirty="0" smtClean="0"/>
              <a:t>Questions</a:t>
            </a:r>
          </a:p>
        </p:txBody>
      </p:sp>
      <p:sp>
        <p:nvSpPr>
          <p:cNvPr id="41986" name="Content Placeholder 2"/>
          <p:cNvSpPr>
            <a:spLocks noGrp="1"/>
          </p:cNvSpPr>
          <p:nvPr>
            <p:ph idx="1"/>
          </p:nvPr>
        </p:nvSpPr>
        <p:spPr/>
        <p:txBody>
          <a:bodyPr/>
          <a:lstStyle/>
          <a:p>
            <a:pPr>
              <a:spcBef>
                <a:spcPts val="1800"/>
              </a:spcBef>
            </a:pPr>
            <a:r>
              <a:rPr lang="en-US" dirty="0" smtClean="0"/>
              <a:t>What constitutes a SAP review? Is an institution required to review both the qualitative (grade-based) and quantitative (time-based) SAP measures?</a:t>
            </a:r>
          </a:p>
          <a:p>
            <a:pPr>
              <a:spcBef>
                <a:spcPts val="1800"/>
              </a:spcBef>
            </a:pPr>
            <a:r>
              <a:rPr lang="en-US" dirty="0" smtClean="0"/>
              <a:t>Must schools adopt the new terminology, such as financial aid warning and financial aid probation, used in the new regulations?</a:t>
            </a:r>
          </a:p>
          <a:p>
            <a:pPr>
              <a:buFontTx/>
              <a:buNone/>
            </a:pPr>
            <a:endParaRPr lang="en-US" dirty="0" smtClean="0"/>
          </a:p>
          <a:p>
            <a:endParaRPr lang="en-US" dirty="0" smtClean="0"/>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dirty="0" smtClean="0"/>
              <a:t>Questions</a:t>
            </a:r>
          </a:p>
        </p:txBody>
      </p:sp>
      <p:sp>
        <p:nvSpPr>
          <p:cNvPr id="43010" name="Content Placeholder 2"/>
          <p:cNvSpPr>
            <a:spLocks noGrp="1"/>
          </p:cNvSpPr>
          <p:nvPr>
            <p:ph idx="1"/>
          </p:nvPr>
        </p:nvSpPr>
        <p:spPr/>
        <p:txBody>
          <a:bodyPr/>
          <a:lstStyle/>
          <a:p>
            <a:pPr>
              <a:spcBef>
                <a:spcPts val="2400"/>
              </a:spcBef>
            </a:pPr>
            <a:r>
              <a:rPr lang="en-US" dirty="0" smtClean="0"/>
              <a:t>Can the SAP pace requirements be different for students at different points in their academic program?</a:t>
            </a:r>
          </a:p>
          <a:p>
            <a:pPr>
              <a:spcBef>
                <a:spcPts val="2400"/>
              </a:spcBef>
            </a:pPr>
            <a:r>
              <a:rPr lang="en-US" dirty="0" smtClean="0"/>
              <a:t>If a student is on SAP probation when the new SAP regulations became effective, when must the student be evaluated?</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dirty="0" smtClean="0"/>
              <a:t>Questions</a:t>
            </a:r>
          </a:p>
        </p:txBody>
      </p:sp>
      <p:sp>
        <p:nvSpPr>
          <p:cNvPr id="44034" name="Content Placeholder 2"/>
          <p:cNvSpPr>
            <a:spLocks noGrp="1"/>
          </p:cNvSpPr>
          <p:nvPr>
            <p:ph idx="1"/>
          </p:nvPr>
        </p:nvSpPr>
        <p:spPr/>
        <p:txBody>
          <a:bodyPr/>
          <a:lstStyle/>
          <a:p>
            <a:pPr>
              <a:spcBef>
                <a:spcPts val="3000"/>
              </a:spcBef>
            </a:pPr>
            <a:r>
              <a:rPr lang="en-US" dirty="0" smtClean="0"/>
              <a:t>If an institution reviews SAP each payment period, must it also review SAP after summer term?</a:t>
            </a:r>
          </a:p>
          <a:p>
            <a:pPr>
              <a:spcBef>
                <a:spcPts val="3000"/>
              </a:spcBef>
            </a:pPr>
            <a:r>
              <a:rPr lang="en-US" dirty="0" smtClean="0"/>
              <a:t>If a student successfully appeals and is placed on probation under the new regulations, when must the student be reviewed?</a:t>
            </a:r>
          </a:p>
          <a:p>
            <a:endParaRPr lang="en-US" dirty="0" smtClean="0"/>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smtClean="0"/>
              <a:t>Questions</a:t>
            </a:r>
          </a:p>
        </p:txBody>
      </p:sp>
      <p:sp>
        <p:nvSpPr>
          <p:cNvPr id="45058" name="Content Placeholder 2"/>
          <p:cNvSpPr>
            <a:spLocks noGrp="1"/>
          </p:cNvSpPr>
          <p:nvPr>
            <p:ph idx="1"/>
          </p:nvPr>
        </p:nvSpPr>
        <p:spPr>
          <a:xfrm>
            <a:off x="381000" y="1295400"/>
            <a:ext cx="8458200" cy="4267200"/>
          </a:xfrm>
        </p:spPr>
        <p:txBody>
          <a:bodyPr/>
          <a:lstStyle/>
          <a:p>
            <a:r>
              <a:rPr lang="en-US" dirty="0" smtClean="0"/>
              <a:t>A student is on an academic plan for failing to meet SAP standards. When is the student reviewed?</a:t>
            </a:r>
          </a:p>
          <a:p>
            <a:pPr>
              <a:buFontTx/>
              <a:buNone/>
            </a:pPr>
            <a:endParaRPr lang="en-US" dirty="0" smtClean="0"/>
          </a:p>
          <a:p>
            <a:r>
              <a:rPr lang="en-US" dirty="0" smtClean="0"/>
              <a:t>When is SAP measured for a clock-hour program?</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dirty="0" smtClean="0"/>
              <a:t>Questions: Appeals</a:t>
            </a:r>
          </a:p>
        </p:txBody>
      </p:sp>
      <p:sp>
        <p:nvSpPr>
          <p:cNvPr id="46082" name="Content Placeholder 2"/>
          <p:cNvSpPr>
            <a:spLocks noGrp="1"/>
          </p:cNvSpPr>
          <p:nvPr>
            <p:ph idx="1"/>
          </p:nvPr>
        </p:nvSpPr>
        <p:spPr/>
        <p:txBody>
          <a:bodyPr/>
          <a:lstStyle/>
          <a:p>
            <a:r>
              <a:rPr lang="en-US" dirty="0" smtClean="0"/>
              <a:t>How many times may a student appeal a failure to make SAP?</a:t>
            </a:r>
          </a:p>
          <a:p>
            <a:pPr>
              <a:buFontTx/>
              <a:buNone/>
            </a:pPr>
            <a:endParaRPr lang="en-US" dirty="0" smtClean="0"/>
          </a:p>
          <a:p>
            <a:r>
              <a:rPr lang="en-US" dirty="0" smtClean="0"/>
              <a:t>What documentation is required for a student appeal?</a:t>
            </a: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smtClean="0"/>
              <a:t>Questions: Appeals</a:t>
            </a:r>
          </a:p>
        </p:txBody>
      </p:sp>
      <p:sp>
        <p:nvSpPr>
          <p:cNvPr id="47106" name="Content Placeholder 2"/>
          <p:cNvSpPr>
            <a:spLocks noGrp="1"/>
          </p:cNvSpPr>
          <p:nvPr>
            <p:ph idx="1"/>
          </p:nvPr>
        </p:nvSpPr>
        <p:spPr/>
        <p:txBody>
          <a:bodyPr/>
          <a:lstStyle/>
          <a:p>
            <a:r>
              <a:rPr lang="en-US" dirty="0" smtClean="0"/>
              <a:t>Can a student appeal the 150% maximum timeframe?</a:t>
            </a:r>
          </a:p>
          <a:p>
            <a:pPr>
              <a:buFontTx/>
              <a:buNone/>
            </a:pPr>
            <a:endParaRPr lang="en-US" dirty="0" smtClean="0"/>
          </a:p>
          <a:p>
            <a:r>
              <a:rPr lang="en-US" dirty="0" smtClean="0"/>
              <a:t>May an institution’s SAP policy include automatic “academic amnesty” in certain circumstances, such as, after a student has not attended for a certain number of years?</a:t>
            </a:r>
          </a:p>
          <a:p>
            <a:endParaRPr lang="en-US" dirty="0" smtClean="0"/>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dirty="0" smtClean="0"/>
              <a:t>Questions: Warning Status</a:t>
            </a:r>
          </a:p>
        </p:txBody>
      </p:sp>
      <p:sp>
        <p:nvSpPr>
          <p:cNvPr id="48130" name="Content Placeholder 2"/>
          <p:cNvSpPr>
            <a:spLocks noGrp="1"/>
          </p:cNvSpPr>
          <p:nvPr>
            <p:ph idx="1"/>
          </p:nvPr>
        </p:nvSpPr>
        <p:spPr/>
        <p:txBody>
          <a:bodyPr/>
          <a:lstStyle/>
          <a:p>
            <a:r>
              <a:rPr lang="en-US" dirty="0" smtClean="0"/>
              <a:t>How long is the financial aid warning period?</a:t>
            </a:r>
          </a:p>
          <a:p>
            <a:pPr>
              <a:buFontTx/>
              <a:buNone/>
            </a:pPr>
            <a:endParaRPr lang="en-US" dirty="0" smtClean="0"/>
          </a:p>
          <a:p>
            <a:r>
              <a:rPr lang="en-US" dirty="0" smtClean="0"/>
              <a:t>Is there a limit to the number of financial aid warnings a student can receive during his or her enrollment?</a:t>
            </a:r>
          </a:p>
        </p:txBody>
      </p:sp>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dirty="0" smtClean="0"/>
              <a:t>Questions: Probation Status</a:t>
            </a:r>
          </a:p>
        </p:txBody>
      </p:sp>
      <p:sp>
        <p:nvSpPr>
          <p:cNvPr id="49154" name="Content Placeholder 2"/>
          <p:cNvSpPr>
            <a:spLocks noGrp="1"/>
          </p:cNvSpPr>
          <p:nvPr>
            <p:ph idx="1"/>
          </p:nvPr>
        </p:nvSpPr>
        <p:spPr/>
        <p:txBody>
          <a:bodyPr/>
          <a:lstStyle/>
          <a:p>
            <a:r>
              <a:rPr lang="en-US" dirty="0" smtClean="0"/>
              <a:t>Under what circumstances would a student be placed on SAP</a:t>
            </a:r>
            <a:r>
              <a:rPr lang="en-US" dirty="0" smtClean="0">
                <a:solidFill>
                  <a:srgbClr val="FF0000"/>
                </a:solidFill>
              </a:rPr>
              <a:t> </a:t>
            </a:r>
            <a:r>
              <a:rPr lang="en-US" dirty="0" smtClean="0"/>
              <a:t>probation?</a:t>
            </a:r>
          </a:p>
          <a:p>
            <a:pPr>
              <a:buFontTx/>
              <a:buNone/>
            </a:pPr>
            <a:endParaRPr lang="en-US" dirty="0" smtClean="0"/>
          </a:p>
          <a:p>
            <a:r>
              <a:rPr lang="en-US" dirty="0" smtClean="0"/>
              <a:t>If, after one payment period on probation, the student is still not making SAP, can the student be automatically placed on an academic plan, or must the student appeal again?</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dirty="0" smtClean="0"/>
              <a:t>Agenda</a:t>
            </a:r>
          </a:p>
        </p:txBody>
      </p:sp>
      <p:sp>
        <p:nvSpPr>
          <p:cNvPr id="19458" name="Rectangle 3"/>
          <p:cNvSpPr>
            <a:spLocks noGrp="1" noChangeArrowheads="1"/>
          </p:cNvSpPr>
          <p:nvPr>
            <p:ph sz="half" idx="1"/>
          </p:nvPr>
        </p:nvSpPr>
        <p:spPr/>
        <p:txBody>
          <a:bodyPr/>
          <a:lstStyle/>
          <a:p>
            <a:pPr marL="334963" lvl="1" indent="-334963" eaLnBrk="1" hangingPunct="1">
              <a:lnSpc>
                <a:spcPct val="95000"/>
              </a:lnSpc>
              <a:buFont typeface="Times New Roman" pitchFamily="18" charset="0"/>
              <a:buChar char="•"/>
            </a:pPr>
            <a:r>
              <a:rPr lang="en-US" sz="2800" dirty="0" smtClean="0"/>
              <a:t>Regulatory changes</a:t>
            </a:r>
          </a:p>
          <a:p>
            <a:pPr marL="334963" lvl="1" indent="-334963" eaLnBrk="1" hangingPunct="1">
              <a:lnSpc>
                <a:spcPct val="95000"/>
              </a:lnSpc>
              <a:buFont typeface="Times New Roman" pitchFamily="18" charset="0"/>
              <a:buChar char="•"/>
            </a:pPr>
            <a:r>
              <a:rPr lang="en-US" sz="2800" dirty="0" smtClean="0"/>
              <a:t>Reviewing SAP and the appeal process</a:t>
            </a:r>
          </a:p>
          <a:p>
            <a:pPr marL="334963" lvl="1" indent="-334963" eaLnBrk="1" hangingPunct="1">
              <a:lnSpc>
                <a:spcPct val="95000"/>
              </a:lnSpc>
              <a:buFont typeface="Times New Roman" pitchFamily="18" charset="0"/>
              <a:buChar char="•"/>
            </a:pPr>
            <a:r>
              <a:rPr lang="en-US" sz="2800" dirty="0" smtClean="0"/>
              <a:t>Inclusion of transfer hours</a:t>
            </a:r>
          </a:p>
          <a:p>
            <a:pPr marL="334963" lvl="1" indent="-334963" eaLnBrk="1" hangingPunct="1">
              <a:lnSpc>
                <a:spcPct val="95000"/>
              </a:lnSpc>
              <a:buFont typeface="Times New Roman" pitchFamily="18" charset="0"/>
              <a:buChar char="•"/>
            </a:pPr>
            <a:r>
              <a:rPr lang="en-US" sz="2800" dirty="0" smtClean="0"/>
              <a:t>Repeat coursework</a:t>
            </a:r>
          </a:p>
          <a:p>
            <a:pPr marL="334963" lvl="1" indent="-334963" eaLnBrk="1" hangingPunct="1">
              <a:lnSpc>
                <a:spcPct val="95000"/>
              </a:lnSpc>
              <a:buFont typeface="Times New Roman" pitchFamily="18" charset="0"/>
              <a:buChar char="•"/>
            </a:pPr>
            <a:r>
              <a:rPr lang="en-US" sz="2800" dirty="0" smtClean="0"/>
              <a:t>SAP policies at different types of institutions</a:t>
            </a:r>
          </a:p>
        </p:txBody>
      </p:sp>
      <p:sp>
        <p:nvSpPr>
          <p:cNvPr id="19459" name="Content Placeholder 3"/>
          <p:cNvSpPr>
            <a:spLocks noGrp="1"/>
          </p:cNvSpPr>
          <p:nvPr>
            <p:ph sz="half" idx="2"/>
          </p:nvPr>
        </p:nvSpPr>
        <p:spPr/>
        <p:txBody>
          <a:bodyPr/>
          <a:lstStyle/>
          <a:p>
            <a:pPr marL="334963" lvl="1" indent="-334963" eaLnBrk="1" hangingPunct="1">
              <a:lnSpc>
                <a:spcPct val="95000"/>
              </a:lnSpc>
              <a:buFont typeface="Times New Roman" pitchFamily="18" charset="0"/>
              <a:buChar char="•"/>
            </a:pPr>
            <a:r>
              <a:rPr lang="en-US" sz="2800" dirty="0" smtClean="0"/>
              <a:t>Informing students of changes</a:t>
            </a:r>
          </a:p>
          <a:p>
            <a:pPr marL="334963" lvl="1" indent="-334963" eaLnBrk="1" hangingPunct="1">
              <a:lnSpc>
                <a:spcPct val="95000"/>
              </a:lnSpc>
              <a:buFont typeface="Times New Roman" pitchFamily="18" charset="0"/>
              <a:buChar char="•"/>
            </a:pPr>
            <a:r>
              <a:rPr lang="en-US" sz="2800" dirty="0" smtClean="0"/>
              <a:t>Rewriting/Writing your SAP policy</a:t>
            </a:r>
          </a:p>
          <a:p>
            <a:r>
              <a:rPr lang="en-US" dirty="0" smtClean="0"/>
              <a:t>Case studies will be presented throughout the workshop</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dirty="0" smtClean="0"/>
              <a:t>Questions: Probation Status</a:t>
            </a:r>
          </a:p>
        </p:txBody>
      </p:sp>
      <p:sp>
        <p:nvSpPr>
          <p:cNvPr id="50178" name="Content Placeholder 2"/>
          <p:cNvSpPr>
            <a:spLocks noGrp="1"/>
          </p:cNvSpPr>
          <p:nvPr>
            <p:ph idx="1"/>
          </p:nvPr>
        </p:nvSpPr>
        <p:spPr/>
        <p:txBody>
          <a:bodyPr/>
          <a:lstStyle/>
          <a:p>
            <a:pPr>
              <a:spcBef>
                <a:spcPts val="3000"/>
              </a:spcBef>
            </a:pPr>
            <a:r>
              <a:rPr lang="en-US" dirty="0" smtClean="0"/>
              <a:t>At an institution that permits appeals but does not use the financial aid warning status, is probation required for a student who is not making progress?</a:t>
            </a:r>
          </a:p>
          <a:p>
            <a:pPr>
              <a:spcBef>
                <a:spcPts val="3000"/>
              </a:spcBef>
            </a:pPr>
            <a:r>
              <a:rPr lang="en-US" dirty="0" smtClean="0"/>
              <a:t>How many times may a student be placed on probation for failing to meet SAP standards?</a:t>
            </a:r>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dirty="0" smtClean="0"/>
              <a:t>Questions: Academic Plans</a:t>
            </a:r>
          </a:p>
        </p:txBody>
      </p:sp>
      <p:sp>
        <p:nvSpPr>
          <p:cNvPr id="51202" name="Content Placeholder 2"/>
          <p:cNvSpPr>
            <a:spLocks noGrp="1"/>
          </p:cNvSpPr>
          <p:nvPr>
            <p:ph idx="1"/>
          </p:nvPr>
        </p:nvSpPr>
        <p:spPr/>
        <p:txBody>
          <a:bodyPr/>
          <a:lstStyle/>
          <a:p>
            <a:pPr>
              <a:spcBef>
                <a:spcPts val="2400"/>
              </a:spcBef>
            </a:pPr>
            <a:r>
              <a:rPr lang="en-US" dirty="0" smtClean="0"/>
              <a:t>How should an institution develop an academic plan for a student who successfully appeals SAP ineligibility?</a:t>
            </a:r>
          </a:p>
          <a:p>
            <a:pPr>
              <a:spcBef>
                <a:spcPts val="2400"/>
              </a:spcBef>
            </a:pPr>
            <a:r>
              <a:rPr lang="en-US" dirty="0" smtClean="0"/>
              <a:t>What is the status of a student who has completed the probationary payment period and who is continuing to receive aid by meeting the requirements of the student’s academic plan?</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dirty="0" smtClean="0"/>
              <a:t>Questions: Academic Plans</a:t>
            </a:r>
          </a:p>
        </p:txBody>
      </p:sp>
      <p:sp>
        <p:nvSpPr>
          <p:cNvPr id="52226" name="Content Placeholder 2"/>
          <p:cNvSpPr>
            <a:spLocks noGrp="1"/>
          </p:cNvSpPr>
          <p:nvPr>
            <p:ph idx="1"/>
          </p:nvPr>
        </p:nvSpPr>
        <p:spPr/>
        <p:txBody>
          <a:bodyPr/>
          <a:lstStyle/>
          <a:p>
            <a:pPr>
              <a:spcBef>
                <a:spcPts val="2400"/>
              </a:spcBef>
            </a:pPr>
            <a:r>
              <a:rPr lang="en-US" dirty="0" smtClean="0"/>
              <a:t>Can the academic plan be the same for all students or the same by categories of students or must the plans be established individually for each student?</a:t>
            </a:r>
          </a:p>
          <a:p>
            <a:pPr>
              <a:spcBef>
                <a:spcPts val="2400"/>
              </a:spcBef>
            </a:pPr>
            <a:r>
              <a:rPr lang="en-US" dirty="0" smtClean="0"/>
              <a:t>Must the academic plan be mathematically set to graduate the student within the 150% maximum timeframe?</a:t>
            </a: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09600" y="2057400"/>
            <a:ext cx="7772400" cy="1524000"/>
          </a:xfrm>
        </p:spPr>
        <p:txBody>
          <a:bodyPr anchor="t"/>
          <a:lstStyle/>
          <a:p>
            <a:pPr algn="ctr">
              <a:defRPr/>
            </a:pPr>
            <a:r>
              <a:rPr lang="en-US" sz="4000" b="1" dirty="0" smtClean="0">
                <a:effectLst>
                  <a:outerShdw blurRad="38100" dist="38100" dir="2700000" algn="tl">
                    <a:srgbClr val="C0C0C0"/>
                  </a:outerShdw>
                </a:effectLst>
              </a:rPr>
              <a:t>Section III</a:t>
            </a:r>
            <a:r>
              <a:rPr lang="en-US" sz="2000" b="1" dirty="0" smtClean="0">
                <a:effectLst>
                  <a:outerShdw blurRad="38100" dist="38100" dir="2700000" algn="tl">
                    <a:srgbClr val="C0C0C0"/>
                  </a:outerShdw>
                </a:effectLst>
              </a:rPr>
              <a:t/>
            </a:r>
            <a:br>
              <a:rPr lang="en-US" sz="2000" b="1" dirty="0" smtClean="0">
                <a:effectLst>
                  <a:outerShdw blurRad="38100" dist="38100" dir="2700000" algn="tl">
                    <a:srgbClr val="C0C0C0"/>
                  </a:outerShdw>
                </a:effectLst>
              </a:rPr>
            </a:br>
            <a:r>
              <a:rPr lang="en-US" sz="2000" b="1" dirty="0" smtClean="0">
                <a:effectLst>
                  <a:outerShdw blurRad="38100" dist="38100" dir="2700000" algn="tl">
                    <a:srgbClr val="C0C0C0"/>
                  </a:outerShdw>
                </a:effectLst>
              </a:rPr>
              <a:t/>
            </a:r>
            <a:br>
              <a:rPr lang="en-US" sz="2000" b="1" dirty="0" smtClean="0">
                <a:effectLst>
                  <a:outerShdw blurRad="38100" dist="38100" dir="2700000" algn="tl">
                    <a:srgbClr val="C0C0C0"/>
                  </a:outerShdw>
                </a:effectLst>
              </a:rPr>
            </a:br>
            <a:r>
              <a:rPr lang="en-US" sz="4000" b="1" dirty="0" smtClean="0">
                <a:effectLst>
                  <a:outerShdw blurRad="38100" dist="38100" dir="2700000" algn="tl">
                    <a:srgbClr val="C0C0C0"/>
                  </a:outerShdw>
                </a:effectLst>
              </a:rPr>
              <a:t>Transfer Hours</a:t>
            </a:r>
            <a:br>
              <a:rPr lang="en-US" sz="4000" b="1" dirty="0" smtClean="0">
                <a:effectLst>
                  <a:outerShdw blurRad="38100" dist="38100" dir="2700000" algn="tl">
                    <a:srgbClr val="C0C0C0"/>
                  </a:outerShdw>
                </a:effectLst>
              </a:rPr>
            </a:br>
            <a:endParaRPr lang="en-US" sz="4000" b="1" dirty="0"/>
          </a:p>
        </p:txBody>
      </p:sp>
    </p:spTree>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3"/>
          <p:cNvSpPr>
            <a:spLocks noGrp="1"/>
          </p:cNvSpPr>
          <p:nvPr>
            <p:ph type="title"/>
          </p:nvPr>
        </p:nvSpPr>
        <p:spPr/>
        <p:txBody>
          <a:bodyPr/>
          <a:lstStyle/>
          <a:p>
            <a:r>
              <a:rPr lang="en-US" dirty="0" smtClean="0"/>
              <a:t>Introduction</a:t>
            </a:r>
          </a:p>
        </p:txBody>
      </p:sp>
      <p:sp>
        <p:nvSpPr>
          <p:cNvPr id="5" name="Content Placeholder 4"/>
          <p:cNvSpPr>
            <a:spLocks noGrp="1"/>
          </p:cNvSpPr>
          <p:nvPr>
            <p:ph idx="1"/>
          </p:nvPr>
        </p:nvSpPr>
        <p:spPr/>
        <p:txBody>
          <a:bodyPr/>
          <a:lstStyle/>
          <a:p>
            <a:pPr marL="0" indent="0" eaLnBrk="1" hangingPunct="1">
              <a:spcBef>
                <a:spcPct val="100000"/>
              </a:spcBef>
              <a:buFontTx/>
              <a:buNone/>
            </a:pPr>
            <a:r>
              <a:rPr lang="en-US" dirty="0" smtClean="0"/>
              <a:t>Transfer Hours</a:t>
            </a:r>
          </a:p>
          <a:p>
            <a:pPr marL="334963" lvl="1" indent="-334963" eaLnBrk="1" hangingPunct="1">
              <a:spcBef>
                <a:spcPct val="100000"/>
              </a:spcBef>
              <a:buFont typeface="Times New Roman" pitchFamily="18" charset="0"/>
              <a:buChar char="•"/>
            </a:pPr>
            <a:r>
              <a:rPr lang="en-US" dirty="0" smtClean="0"/>
              <a:t>Now required to count transfer hours accepted at your institution as both attempted and completed hours in SAP</a:t>
            </a:r>
          </a:p>
          <a:p>
            <a:pPr marL="334963" lvl="1" indent="-334963" eaLnBrk="1" hangingPunct="1">
              <a:spcBef>
                <a:spcPct val="100000"/>
              </a:spcBef>
              <a:buFont typeface="Times New Roman" pitchFamily="18" charset="0"/>
              <a:buChar char="•"/>
            </a:pPr>
            <a:r>
              <a:rPr lang="en-US" dirty="0" smtClean="0"/>
              <a:t>Transfer students may now have slight advantage over other students</a:t>
            </a:r>
          </a:p>
          <a:p>
            <a:pPr marL="0" indent="0"/>
            <a:endParaRPr lang="en-US" dirty="0" smtClean="0"/>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dirty="0" smtClean="0"/>
              <a:t>Transfer Hours</a:t>
            </a:r>
          </a:p>
        </p:txBody>
      </p:sp>
      <p:sp>
        <p:nvSpPr>
          <p:cNvPr id="3" name="Content Placeholder 2"/>
          <p:cNvSpPr>
            <a:spLocks noGrp="1"/>
          </p:cNvSpPr>
          <p:nvPr>
            <p:ph idx="1"/>
          </p:nvPr>
        </p:nvSpPr>
        <p:spPr/>
        <p:txBody>
          <a:bodyPr/>
          <a:lstStyle/>
          <a:p>
            <a:pPr marL="0" indent="0" eaLnBrk="1" hangingPunct="1">
              <a:lnSpc>
                <a:spcPct val="95000"/>
              </a:lnSpc>
              <a:buFontTx/>
              <a:buNone/>
              <a:defRPr/>
            </a:pPr>
            <a:r>
              <a:rPr lang="en-US" dirty="0" smtClean="0"/>
              <a:t>Transfer credits in calculation of pace means all completed work for all students considered</a:t>
            </a:r>
          </a:p>
          <a:p>
            <a:pPr marL="0" indent="0" eaLnBrk="1" hangingPunct="1">
              <a:lnSpc>
                <a:spcPct val="95000"/>
              </a:lnSpc>
              <a:buFontTx/>
              <a:buNone/>
              <a:defRPr/>
            </a:pPr>
            <a:endParaRPr lang="en-US" dirty="0" smtClean="0"/>
          </a:p>
          <a:p>
            <a:pPr marL="0" indent="0" eaLnBrk="1" hangingPunct="1">
              <a:lnSpc>
                <a:spcPct val="95000"/>
              </a:lnSpc>
              <a:buFontTx/>
              <a:buNone/>
              <a:defRPr/>
            </a:pPr>
            <a:r>
              <a:rPr lang="en-US" dirty="0" smtClean="0"/>
              <a:t>Schools still free to set own policies related to number of changes in major allowed</a:t>
            </a:r>
          </a:p>
          <a:p>
            <a:pPr>
              <a:buFontTx/>
              <a:buNone/>
              <a:defRPr/>
            </a:pPr>
            <a:endParaRPr lang="en-US" dirty="0"/>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dirty="0" smtClean="0"/>
              <a:t>Questions</a:t>
            </a:r>
          </a:p>
        </p:txBody>
      </p:sp>
      <p:sp>
        <p:nvSpPr>
          <p:cNvPr id="56322" name="Content Placeholder 2"/>
          <p:cNvSpPr>
            <a:spLocks noGrp="1"/>
          </p:cNvSpPr>
          <p:nvPr>
            <p:ph idx="1"/>
          </p:nvPr>
        </p:nvSpPr>
        <p:spPr/>
        <p:txBody>
          <a:bodyPr/>
          <a:lstStyle/>
          <a:p>
            <a:pPr eaLnBrk="1" hangingPunct="1">
              <a:spcBef>
                <a:spcPct val="100000"/>
              </a:spcBef>
            </a:pPr>
            <a:r>
              <a:rPr lang="en-US" dirty="0" smtClean="0"/>
              <a:t>How does the FAO know what transfer hours to apply to the student’s program of study?</a:t>
            </a:r>
          </a:p>
          <a:p>
            <a:pPr eaLnBrk="1" hangingPunct="1">
              <a:spcBef>
                <a:spcPct val="75000"/>
              </a:spcBef>
            </a:pPr>
            <a:r>
              <a:rPr lang="en-US" dirty="0" smtClean="0"/>
              <a:t>How does your computer system track transfer hours?</a:t>
            </a:r>
            <a:endParaRPr lang="en-US" dirty="0" smtClean="0">
              <a:solidFill>
                <a:srgbClr val="FF3300"/>
              </a:solidFill>
            </a:endParaRPr>
          </a:p>
          <a:p>
            <a:pPr>
              <a:buFontTx/>
              <a:buNone/>
            </a:pPr>
            <a:endParaRPr lang="en-US" dirty="0" smtClean="0"/>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smtClean="0"/>
              <a:t>Case Studies: Transfer credits</a:t>
            </a:r>
          </a:p>
        </p:txBody>
      </p:sp>
      <p:sp>
        <p:nvSpPr>
          <p:cNvPr id="3" name="Content Placeholder 2"/>
          <p:cNvSpPr>
            <a:spLocks noGrp="1"/>
          </p:cNvSpPr>
          <p:nvPr>
            <p:ph idx="1"/>
          </p:nvPr>
        </p:nvSpPr>
        <p:spPr/>
        <p:txBody>
          <a:bodyPr/>
          <a:lstStyle/>
          <a:p>
            <a:pPr marL="2743200" indent="-2743200">
              <a:buFontTx/>
              <a:buNone/>
              <a:defRPr/>
            </a:pPr>
            <a:r>
              <a:rPr lang="en-US" dirty="0" smtClean="0"/>
              <a:t>Case Study 5:	Joe at Close to Home Community College</a:t>
            </a:r>
          </a:p>
          <a:p>
            <a:pPr marL="2743200" indent="-2743200">
              <a:buFontTx/>
              <a:buNone/>
              <a:defRPr/>
            </a:pPr>
            <a:endParaRPr lang="en-US" dirty="0" smtClean="0"/>
          </a:p>
          <a:p>
            <a:pPr marL="2743200" indent="-2743200">
              <a:buFontTx/>
              <a:buNone/>
              <a:defRPr/>
            </a:pPr>
            <a:r>
              <a:rPr lang="en-US" dirty="0" smtClean="0"/>
              <a:t>Case Study 6:	Dilly at Dally University</a:t>
            </a:r>
            <a:endParaRPr lang="en-US" dirty="0"/>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dirty="0" smtClean="0"/>
              <a:t>Questions</a:t>
            </a:r>
          </a:p>
        </p:txBody>
      </p:sp>
      <p:sp>
        <p:nvSpPr>
          <p:cNvPr id="58370" name="Content Placeholder 2"/>
          <p:cNvSpPr>
            <a:spLocks noGrp="1"/>
          </p:cNvSpPr>
          <p:nvPr>
            <p:ph idx="1"/>
          </p:nvPr>
        </p:nvSpPr>
        <p:spPr/>
        <p:txBody>
          <a:bodyPr/>
          <a:lstStyle/>
          <a:p>
            <a:pPr marL="0" indent="0">
              <a:buNone/>
            </a:pPr>
            <a:r>
              <a:rPr lang="en-US" dirty="0" smtClean="0"/>
              <a:t>SAP regulations require credit hours  accepted toward the student’s educational program count as both attempted and completed hours when calculating GPA and pace for SAP purposes.  Can an institution’s policy include non-accepted credits as attempted credits for purposes of these calculations?</a:t>
            </a: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dirty="0" smtClean="0"/>
              <a:t>Questions</a:t>
            </a:r>
          </a:p>
        </p:txBody>
      </p:sp>
      <p:sp>
        <p:nvSpPr>
          <p:cNvPr id="59394" name="Content Placeholder 2"/>
          <p:cNvSpPr>
            <a:spLocks noGrp="1"/>
          </p:cNvSpPr>
          <p:nvPr>
            <p:ph idx="1"/>
          </p:nvPr>
        </p:nvSpPr>
        <p:spPr/>
        <p:txBody>
          <a:bodyPr/>
          <a:lstStyle/>
          <a:p>
            <a:pPr>
              <a:spcBef>
                <a:spcPts val="3600"/>
              </a:spcBef>
            </a:pPr>
            <a:r>
              <a:rPr lang="en-US" dirty="0" smtClean="0"/>
              <a:t>How should an institution handle changes of major?  </a:t>
            </a:r>
          </a:p>
          <a:p>
            <a:pPr>
              <a:spcBef>
                <a:spcPts val="3600"/>
              </a:spcBef>
            </a:pPr>
            <a:r>
              <a:rPr lang="en-US" dirty="0" smtClean="0"/>
              <a:t>Can an institution limit the number of times a student may change majors?</a:t>
            </a:r>
          </a:p>
          <a:p>
            <a:pPr>
              <a:buFontTx/>
              <a:buNone/>
            </a:pPr>
            <a:endParaRPr lang="en-US" dirty="0" smtClean="0"/>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85800" y="1828800"/>
            <a:ext cx="7772400" cy="1895475"/>
          </a:xfrm>
        </p:spPr>
        <p:txBody>
          <a:bodyPr anchor="t"/>
          <a:lstStyle/>
          <a:p>
            <a:pPr algn="ctr">
              <a:defRPr/>
            </a:pPr>
            <a:r>
              <a:rPr lang="en-US" sz="4000" b="1" dirty="0" smtClean="0">
                <a:effectLst>
                  <a:outerShdw blurRad="38100" dist="38100" dir="2700000" algn="tl">
                    <a:srgbClr val="000000">
                      <a:alpha val="43137"/>
                    </a:srgbClr>
                  </a:outerShdw>
                </a:effectLst>
              </a:rPr>
              <a:t>Section I </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Regulations and Changes</a:t>
            </a:r>
            <a:br>
              <a:rPr lang="en-US" sz="4000" b="1" dirty="0" smtClean="0">
                <a:effectLst>
                  <a:outerShdw blurRad="38100" dist="38100" dir="2700000" algn="tl">
                    <a:srgbClr val="000000">
                      <a:alpha val="43137"/>
                    </a:srgbClr>
                  </a:outerShdw>
                </a:effectLst>
              </a:rPr>
            </a:br>
            <a:endParaRPr lang="en-US" sz="4000" b="1" dirty="0">
              <a:effectLst>
                <a:outerShdw blurRad="38100" dist="38100" dir="2700000" algn="tl">
                  <a:srgbClr val="000000">
                    <a:alpha val="43137"/>
                  </a:srgbClr>
                </a:outerShdw>
              </a:effectLst>
            </a:endParaRP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09600" y="1981200"/>
            <a:ext cx="7772400" cy="1524000"/>
          </a:xfrm>
        </p:spPr>
        <p:txBody>
          <a:bodyPr anchor="t"/>
          <a:lstStyle/>
          <a:p>
            <a:pPr algn="ctr">
              <a:defRPr/>
            </a:pPr>
            <a:r>
              <a:rPr lang="en-US" sz="4000" b="1" dirty="0" smtClean="0">
                <a:effectLst>
                  <a:outerShdw blurRad="38100" dist="38100" dir="2700000" algn="tl">
                    <a:srgbClr val="C0C0C0"/>
                  </a:outerShdw>
                </a:effectLst>
              </a:rPr>
              <a:t>Section IV</a:t>
            </a:r>
            <a:r>
              <a:rPr lang="en-US" sz="2000" dirty="0" smtClean="0">
                <a:effectLst>
                  <a:outerShdw blurRad="38100" dist="38100" dir="2700000" algn="tl">
                    <a:srgbClr val="C0C0C0"/>
                  </a:outerShdw>
                </a:effectLst>
              </a:rPr>
              <a:t/>
            </a:r>
            <a:br>
              <a:rPr lang="en-US" sz="2000" dirty="0" smtClean="0">
                <a:effectLst>
                  <a:outerShdw blurRad="38100" dist="38100" dir="2700000" algn="tl">
                    <a:srgbClr val="C0C0C0"/>
                  </a:outerShdw>
                </a:effectLst>
              </a:rPr>
            </a:br>
            <a:r>
              <a:rPr lang="en-US" sz="2000" dirty="0" smtClean="0">
                <a:effectLst>
                  <a:outerShdw blurRad="38100" dist="38100" dir="2700000" algn="tl">
                    <a:srgbClr val="C0C0C0"/>
                  </a:outerShdw>
                </a:effectLst>
              </a:rPr>
              <a:t/>
            </a:r>
            <a:br>
              <a:rPr lang="en-US" sz="2000" dirty="0" smtClean="0">
                <a:effectLst>
                  <a:outerShdw blurRad="38100" dist="38100" dir="2700000" algn="tl">
                    <a:srgbClr val="C0C0C0"/>
                  </a:outerShdw>
                </a:effectLst>
              </a:rPr>
            </a:br>
            <a:r>
              <a:rPr lang="en-US" sz="4000" b="1" dirty="0" smtClean="0">
                <a:effectLst>
                  <a:outerShdw blurRad="38100" dist="38100" dir="2700000" algn="tl">
                    <a:srgbClr val="C0C0C0"/>
                  </a:outerShdw>
                </a:effectLst>
              </a:rPr>
              <a:t>Repeated Coursework</a:t>
            </a:r>
            <a:r>
              <a:rPr lang="en-US" dirty="0" smtClean="0">
                <a:effectLst>
                  <a:outerShdw blurRad="38100" dist="38100" dir="2700000" algn="tl">
                    <a:srgbClr val="C0C0C0"/>
                  </a:outerShdw>
                </a:effectLst>
              </a:rPr>
              <a:t/>
            </a:r>
            <a:br>
              <a:rPr lang="en-US" dirty="0" smtClean="0">
                <a:effectLst>
                  <a:outerShdw blurRad="38100" dist="38100" dir="2700000" algn="tl">
                    <a:srgbClr val="C0C0C0"/>
                  </a:outerShdw>
                </a:effectLst>
              </a:rPr>
            </a:br>
            <a:endParaRPr lang="en-US" dirty="0" smtClean="0"/>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3"/>
          <p:cNvSpPr>
            <a:spLocks noGrp="1"/>
          </p:cNvSpPr>
          <p:nvPr>
            <p:ph type="title"/>
          </p:nvPr>
        </p:nvSpPr>
        <p:spPr/>
        <p:txBody>
          <a:bodyPr/>
          <a:lstStyle/>
          <a:p>
            <a:r>
              <a:rPr lang="en-US" dirty="0" smtClean="0"/>
              <a:t>Introduction</a:t>
            </a:r>
          </a:p>
        </p:txBody>
      </p:sp>
      <p:sp>
        <p:nvSpPr>
          <p:cNvPr id="61442" name="Content Placeholder 4"/>
          <p:cNvSpPr>
            <a:spLocks noGrp="1"/>
          </p:cNvSpPr>
          <p:nvPr>
            <p:ph idx="1"/>
          </p:nvPr>
        </p:nvSpPr>
        <p:spPr/>
        <p:txBody>
          <a:bodyPr/>
          <a:lstStyle/>
          <a:p>
            <a:pPr marL="0" indent="0" eaLnBrk="1" hangingPunct="1">
              <a:lnSpc>
                <a:spcPct val="90000"/>
              </a:lnSpc>
              <a:spcBef>
                <a:spcPct val="100000"/>
              </a:spcBef>
              <a:buFontTx/>
              <a:buNone/>
            </a:pPr>
            <a:r>
              <a:rPr lang="en-US" dirty="0" smtClean="0"/>
              <a:t>Repeated Coursework</a:t>
            </a:r>
          </a:p>
          <a:p>
            <a:pPr marL="334963" lvl="1" indent="-334963" eaLnBrk="1" hangingPunct="1">
              <a:lnSpc>
                <a:spcPct val="90000"/>
              </a:lnSpc>
              <a:spcBef>
                <a:spcPct val="100000"/>
              </a:spcBef>
              <a:buFont typeface="Times New Roman" pitchFamily="18" charset="0"/>
              <a:buChar char="•"/>
            </a:pPr>
            <a:r>
              <a:rPr lang="en-US" dirty="0" smtClean="0"/>
              <a:t>SAP rules do not require schools to allow course repetitions</a:t>
            </a:r>
          </a:p>
          <a:p>
            <a:pPr marL="334963" lvl="1" indent="-334963" eaLnBrk="1" hangingPunct="1">
              <a:lnSpc>
                <a:spcPct val="90000"/>
              </a:lnSpc>
              <a:spcBef>
                <a:spcPct val="100000"/>
              </a:spcBef>
              <a:buFont typeface="Times New Roman" pitchFamily="18" charset="0"/>
              <a:buChar char="•"/>
            </a:pPr>
            <a:r>
              <a:rPr lang="en-US" dirty="0" smtClean="0"/>
              <a:t>SAP rules do not require schools to limit the number of course repetitions</a:t>
            </a:r>
          </a:p>
          <a:p>
            <a:pPr marL="334963" lvl="1" indent="-334963" eaLnBrk="1" hangingPunct="1">
              <a:lnSpc>
                <a:spcPct val="90000"/>
              </a:lnSpc>
              <a:spcBef>
                <a:spcPct val="100000"/>
              </a:spcBef>
              <a:buFont typeface="Times New Roman" pitchFamily="18" charset="0"/>
              <a:buChar char="•"/>
            </a:pPr>
            <a:r>
              <a:rPr lang="en-US" dirty="0" smtClean="0"/>
              <a:t>SAP rules do address the treatment of repeats for measuring satisfactory progress</a:t>
            </a:r>
          </a:p>
          <a:p>
            <a:pPr marL="0" indent="0"/>
            <a:endParaRPr lang="en-US" dirty="0" smtClean="0"/>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smtClean="0"/>
              <a:t>Repeated Coursework and SAP</a:t>
            </a:r>
          </a:p>
        </p:txBody>
      </p:sp>
      <p:sp>
        <p:nvSpPr>
          <p:cNvPr id="3" name="Content Placeholder 2"/>
          <p:cNvSpPr>
            <a:spLocks noGrp="1"/>
          </p:cNvSpPr>
          <p:nvPr>
            <p:ph idx="1"/>
          </p:nvPr>
        </p:nvSpPr>
        <p:spPr/>
        <p:txBody>
          <a:bodyPr/>
          <a:lstStyle/>
          <a:p>
            <a:pPr marL="0" indent="0" eaLnBrk="1" hangingPunct="1">
              <a:lnSpc>
                <a:spcPct val="95000"/>
              </a:lnSpc>
              <a:buFontTx/>
              <a:buNone/>
            </a:pPr>
            <a:r>
              <a:rPr lang="en-US" dirty="0" smtClean="0"/>
              <a:t>If institution allows repeat coursework:</a:t>
            </a:r>
          </a:p>
          <a:p>
            <a:pPr marL="0" indent="0" eaLnBrk="1" hangingPunct="1">
              <a:lnSpc>
                <a:spcPct val="95000"/>
              </a:lnSpc>
              <a:buFontTx/>
              <a:buNone/>
            </a:pPr>
            <a:endParaRPr lang="en-US" dirty="0" smtClean="0"/>
          </a:p>
          <a:p>
            <a:pPr marL="334963" lvl="1" indent="-334963" eaLnBrk="1" hangingPunct="1">
              <a:lnSpc>
                <a:spcPct val="95000"/>
              </a:lnSpc>
              <a:buFont typeface="Times New Roman" pitchFamily="18" charset="0"/>
              <a:buChar char="•"/>
            </a:pPr>
            <a:r>
              <a:rPr lang="en-US" dirty="0" smtClean="0"/>
              <a:t>Unlimited repeated courses could be funded if student has not passed the course</a:t>
            </a:r>
          </a:p>
          <a:p>
            <a:pPr marL="334963" lvl="1" indent="-334963" eaLnBrk="1" hangingPunct="1">
              <a:lnSpc>
                <a:spcPct val="95000"/>
              </a:lnSpc>
              <a:buFont typeface="Times New Roman" pitchFamily="18" charset="0"/>
              <a:buChar char="•"/>
            </a:pPr>
            <a:endParaRPr lang="en-US" dirty="0" smtClean="0"/>
          </a:p>
          <a:p>
            <a:pPr marL="334963" lvl="1" indent="-334963" eaLnBrk="1" hangingPunct="1">
              <a:lnSpc>
                <a:spcPct val="95000"/>
              </a:lnSpc>
              <a:buFont typeface="Times New Roman" pitchFamily="18" charset="0"/>
              <a:buChar char="•"/>
            </a:pPr>
            <a:r>
              <a:rPr lang="en-US" dirty="0" smtClean="0"/>
              <a:t>Only one repeat of course could be funded with Title IV aid if student has previously passed the course</a:t>
            </a:r>
          </a:p>
          <a:p>
            <a:pPr marL="0" indent="0"/>
            <a:endParaRPr lang="en-US" dirty="0" smtClean="0"/>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dirty="0" smtClean="0"/>
              <a:t>Questions to Consider</a:t>
            </a:r>
          </a:p>
        </p:txBody>
      </p:sp>
      <p:sp>
        <p:nvSpPr>
          <p:cNvPr id="63490" name="Content Placeholder 2"/>
          <p:cNvSpPr>
            <a:spLocks noGrp="1"/>
          </p:cNvSpPr>
          <p:nvPr>
            <p:ph idx="1"/>
          </p:nvPr>
        </p:nvSpPr>
        <p:spPr/>
        <p:txBody>
          <a:bodyPr/>
          <a:lstStyle/>
          <a:p>
            <a:pPr eaLnBrk="1" hangingPunct="1">
              <a:spcBef>
                <a:spcPts val="1200"/>
              </a:spcBef>
            </a:pPr>
            <a:r>
              <a:rPr lang="en-US" sz="3000" dirty="0" smtClean="0"/>
              <a:t>How will the FAO track repeat coursework?</a:t>
            </a:r>
          </a:p>
          <a:p>
            <a:pPr lvl="1" eaLnBrk="1" hangingPunct="1">
              <a:spcBef>
                <a:spcPts val="1200"/>
              </a:spcBef>
            </a:pPr>
            <a:r>
              <a:rPr lang="en-US" sz="3000" dirty="0" smtClean="0"/>
              <a:t>Manually?</a:t>
            </a:r>
          </a:p>
          <a:p>
            <a:pPr lvl="1" eaLnBrk="1" hangingPunct="1">
              <a:spcBef>
                <a:spcPts val="1200"/>
              </a:spcBef>
            </a:pPr>
            <a:r>
              <a:rPr lang="en-US" sz="3000" dirty="0" smtClean="0"/>
              <a:t>Computer System?</a:t>
            </a:r>
          </a:p>
          <a:p>
            <a:pPr eaLnBrk="1" hangingPunct="1">
              <a:spcBef>
                <a:spcPts val="1200"/>
              </a:spcBef>
            </a:pPr>
            <a:r>
              <a:rPr lang="en-US" sz="3000" dirty="0" smtClean="0"/>
              <a:t>If SAP module, has your vendor provided updates?</a:t>
            </a:r>
          </a:p>
          <a:p>
            <a:pPr eaLnBrk="1" hangingPunct="1">
              <a:spcBef>
                <a:spcPts val="1200"/>
              </a:spcBef>
            </a:pPr>
            <a:r>
              <a:rPr lang="en-US" sz="3000" dirty="0" smtClean="0"/>
              <a:t>Is treatment of repeat coursework included in your consumer information?</a:t>
            </a:r>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dirty="0" smtClean="0"/>
              <a:t>Be Aware!</a:t>
            </a:r>
          </a:p>
        </p:txBody>
      </p:sp>
      <p:sp>
        <p:nvSpPr>
          <p:cNvPr id="64514" name="Content Placeholder 2"/>
          <p:cNvSpPr>
            <a:spLocks noGrp="1"/>
          </p:cNvSpPr>
          <p:nvPr>
            <p:ph idx="1"/>
          </p:nvPr>
        </p:nvSpPr>
        <p:spPr/>
        <p:txBody>
          <a:bodyPr/>
          <a:lstStyle/>
          <a:p>
            <a:pPr>
              <a:spcBef>
                <a:spcPts val="2400"/>
              </a:spcBef>
            </a:pPr>
            <a:r>
              <a:rPr lang="en-US" dirty="0" smtClean="0"/>
              <a:t>SAP rules must address the treatment of repeats to Title IV eligibility</a:t>
            </a:r>
          </a:p>
          <a:p>
            <a:pPr>
              <a:spcBef>
                <a:spcPts val="2400"/>
              </a:spcBef>
            </a:pPr>
            <a:r>
              <a:rPr lang="en-US" dirty="0" smtClean="0"/>
              <a:t>Repeat coursework is a separate topic, but directly related to SAP </a:t>
            </a:r>
          </a:p>
          <a:p>
            <a:pPr>
              <a:spcBef>
                <a:spcPts val="2400"/>
              </a:spcBef>
            </a:pPr>
            <a:r>
              <a:rPr lang="en-US" dirty="0" smtClean="0"/>
              <a:t>Information on repeat courses is found in 668.2(b)</a:t>
            </a:r>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dirty="0" smtClean="0"/>
              <a:t>Case Studies: Repeated Coursework</a:t>
            </a:r>
          </a:p>
        </p:txBody>
      </p:sp>
      <p:sp>
        <p:nvSpPr>
          <p:cNvPr id="64514" name="Content Placeholder 2"/>
          <p:cNvSpPr>
            <a:spLocks noGrp="1"/>
          </p:cNvSpPr>
          <p:nvPr>
            <p:ph idx="1"/>
          </p:nvPr>
        </p:nvSpPr>
        <p:spPr/>
        <p:txBody>
          <a:bodyPr/>
          <a:lstStyle/>
          <a:p>
            <a:pPr marL="2743200" indent="-2743200">
              <a:spcBef>
                <a:spcPts val="4800"/>
              </a:spcBef>
              <a:buNone/>
              <a:tabLst>
                <a:tab pos="346075" algn="l"/>
                <a:tab pos="2978150" algn="l"/>
              </a:tabLst>
            </a:pPr>
            <a:r>
              <a:rPr lang="en-US" dirty="0" smtClean="0"/>
              <a:t>Case Study 7:	Pebbles at Bedrock </a:t>
            </a:r>
            <a:br>
              <a:rPr lang="en-US" dirty="0" smtClean="0"/>
            </a:br>
            <a:r>
              <a:rPr lang="en-US" dirty="0" smtClean="0"/>
              <a:t>University</a:t>
            </a:r>
          </a:p>
          <a:p>
            <a:pPr marL="2743200" indent="-2743200">
              <a:spcBef>
                <a:spcPts val="4800"/>
              </a:spcBef>
              <a:buNone/>
              <a:tabLst>
                <a:tab pos="346075" algn="l"/>
              </a:tabLst>
            </a:pPr>
            <a:r>
              <a:rPr lang="en-US" dirty="0" smtClean="0"/>
              <a:t>Case Study 8:	Barbie at Dreamland</a:t>
            </a:r>
            <a:br>
              <a:rPr lang="en-US" dirty="0" smtClean="0"/>
            </a:br>
            <a:r>
              <a:rPr lang="en-US" dirty="0" smtClean="0"/>
              <a:t>University</a:t>
            </a:r>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dirty="0" smtClean="0"/>
              <a:t> Questions: Repeated Coursework</a:t>
            </a:r>
          </a:p>
        </p:txBody>
      </p:sp>
      <p:sp>
        <p:nvSpPr>
          <p:cNvPr id="3" name="Content Placeholder 2"/>
          <p:cNvSpPr>
            <a:spLocks noGrp="1"/>
          </p:cNvSpPr>
          <p:nvPr>
            <p:ph idx="1"/>
          </p:nvPr>
        </p:nvSpPr>
        <p:spPr>
          <a:xfrm>
            <a:off x="381000" y="1219200"/>
            <a:ext cx="8458200" cy="4495800"/>
          </a:xfrm>
        </p:spPr>
        <p:txBody>
          <a:bodyPr/>
          <a:lstStyle/>
          <a:p>
            <a:pPr marL="0" indent="0">
              <a:spcBef>
                <a:spcPts val="1800"/>
              </a:spcBef>
              <a:buNone/>
              <a:defRPr/>
            </a:pPr>
            <a:r>
              <a:rPr lang="en-US" sz="2600" dirty="0" smtClean="0"/>
              <a:t>Music student must participate in specified number of years in band or orchestra. Student auditions with other students to be picked; selected students play in that ensemble for the entire year. The course number stays the same from semester to semester but the content, the music performed, changes each term. Does the fact that the course number does not change result in a student being considered to be retaking course work, and therefore ineligible for aid?</a:t>
            </a: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dirty="0" smtClean="0"/>
              <a:t>Case Studies: Repeated Coursework</a:t>
            </a:r>
          </a:p>
        </p:txBody>
      </p:sp>
      <p:sp>
        <p:nvSpPr>
          <p:cNvPr id="64514" name="Content Placeholder 2"/>
          <p:cNvSpPr>
            <a:spLocks noGrp="1"/>
          </p:cNvSpPr>
          <p:nvPr>
            <p:ph idx="1"/>
          </p:nvPr>
        </p:nvSpPr>
        <p:spPr/>
        <p:txBody>
          <a:bodyPr/>
          <a:lstStyle/>
          <a:p>
            <a:pPr marL="2978150" indent="-2978150">
              <a:spcBef>
                <a:spcPts val="4800"/>
              </a:spcBef>
              <a:buNone/>
              <a:tabLst>
                <a:tab pos="234950" algn="l"/>
                <a:tab pos="3200400" algn="l"/>
              </a:tabLst>
            </a:pPr>
            <a:r>
              <a:rPr lang="en-US" dirty="0" smtClean="0"/>
              <a:t>Case Study 9:	Sandy and Danny at </a:t>
            </a:r>
            <a:br>
              <a:rPr lang="en-US" dirty="0" smtClean="0"/>
            </a:br>
            <a:r>
              <a:rPr lang="en-US" dirty="0" smtClean="0"/>
              <a:t>Rydell University</a:t>
            </a:r>
          </a:p>
          <a:p>
            <a:pPr marL="3033713" indent="-3033713">
              <a:spcBef>
                <a:spcPts val="4800"/>
              </a:spcBef>
              <a:buNone/>
              <a:tabLst>
                <a:tab pos="346075" algn="l"/>
              </a:tabLst>
            </a:pPr>
            <a:r>
              <a:rPr lang="en-US" dirty="0" smtClean="0"/>
              <a:t>Case Study 10:	Alex at Jeopardy</a:t>
            </a:r>
            <a:br>
              <a:rPr lang="en-US" dirty="0" smtClean="0"/>
            </a:br>
            <a:r>
              <a:rPr lang="en-US" dirty="0" smtClean="0"/>
              <a:t>University</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3"/>
          <p:cNvSpPr>
            <a:spLocks noGrp="1"/>
          </p:cNvSpPr>
          <p:nvPr>
            <p:ph type="ctrTitle" idx="4294967295"/>
          </p:nvPr>
        </p:nvSpPr>
        <p:spPr>
          <a:xfrm>
            <a:off x="609600" y="1676400"/>
            <a:ext cx="7772400" cy="3276600"/>
          </a:xfrm>
        </p:spPr>
        <p:txBody>
          <a:bodyPr anchor="t"/>
          <a:lstStyle/>
          <a:p>
            <a:pPr algn="ctr"/>
            <a:r>
              <a:rPr lang="en-US" sz="4000" b="1" dirty="0" smtClean="0">
                <a:effectLst>
                  <a:outerShdw blurRad="38100" dist="38100" dir="2700000" algn="tl">
                    <a:srgbClr val="000000">
                      <a:alpha val="43137"/>
                    </a:srgbClr>
                  </a:outerShdw>
                </a:effectLst>
              </a:rPr>
              <a:t>Section V</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br>
              <a:rPr lang="en-US" sz="2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SAP Policy at Different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Types of Institutions</a:t>
            </a:r>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3"/>
          <p:cNvSpPr>
            <a:spLocks noGrp="1"/>
          </p:cNvSpPr>
          <p:nvPr>
            <p:ph type="ctrTitle" idx="4294967295"/>
          </p:nvPr>
        </p:nvSpPr>
        <p:spPr>
          <a:xfrm>
            <a:off x="685800" y="1676400"/>
            <a:ext cx="7772400" cy="1524000"/>
          </a:xfrm>
        </p:spPr>
        <p:txBody>
          <a:bodyPr anchor="t"/>
          <a:lstStyle/>
          <a:p>
            <a:pPr algn="ctr"/>
            <a:r>
              <a:rPr lang="en-US" sz="4000" b="1" dirty="0" smtClean="0">
                <a:effectLst>
                  <a:outerShdw blurRad="38100" dist="38100" dir="2700000" algn="tl">
                    <a:srgbClr val="000000">
                      <a:alpha val="43137"/>
                    </a:srgbClr>
                  </a:outerShdw>
                </a:effectLst>
              </a:rPr>
              <a:t>Section VI</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Informing Students of </a:t>
            </a:r>
            <a:br>
              <a:rPr lang="en-US" sz="4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SAP Changes</a:t>
            </a: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p:txBody>
          <a:bodyPr/>
          <a:lstStyle/>
          <a:p>
            <a:r>
              <a:rPr lang="en-US" dirty="0" smtClean="0"/>
              <a:t>Introduction</a:t>
            </a:r>
          </a:p>
        </p:txBody>
      </p:sp>
      <p:sp>
        <p:nvSpPr>
          <p:cNvPr id="22530" name="Content Placeholder 4"/>
          <p:cNvSpPr>
            <a:spLocks noGrp="1"/>
          </p:cNvSpPr>
          <p:nvPr>
            <p:ph idx="1"/>
          </p:nvPr>
        </p:nvSpPr>
        <p:spPr/>
        <p:txBody>
          <a:bodyPr/>
          <a:lstStyle/>
          <a:p>
            <a:pPr marL="334963" lvl="1" indent="-334963" eaLnBrk="1" hangingPunct="1">
              <a:spcBef>
                <a:spcPct val="100000"/>
              </a:spcBef>
              <a:buFont typeface="Times New Roman" pitchFamily="18" charset="0"/>
              <a:buChar char="•"/>
            </a:pPr>
            <a:r>
              <a:rPr lang="en-US" dirty="0" smtClean="0"/>
              <a:t>Basic components of a Satisfactory Academic Progress policy</a:t>
            </a:r>
          </a:p>
          <a:p>
            <a:pPr marL="334963" lvl="1" indent="-334963" eaLnBrk="1" hangingPunct="1">
              <a:spcBef>
                <a:spcPct val="100000"/>
              </a:spcBef>
              <a:buFont typeface="Times New Roman" pitchFamily="18" charset="0"/>
              <a:buChar char="•"/>
            </a:pPr>
            <a:r>
              <a:rPr lang="en-US" dirty="0" smtClean="0"/>
              <a:t>Regulatory information</a:t>
            </a:r>
          </a:p>
          <a:p>
            <a:pPr marL="334963" lvl="1" indent="-334963" eaLnBrk="1" hangingPunct="1">
              <a:spcBef>
                <a:spcPct val="100000"/>
              </a:spcBef>
              <a:buFont typeface="Times New Roman" pitchFamily="18" charset="0"/>
              <a:buChar char="•"/>
            </a:pPr>
            <a:r>
              <a:rPr lang="en-US" dirty="0" smtClean="0"/>
              <a:t>What differs from last year?</a:t>
            </a:r>
          </a:p>
          <a:p>
            <a:endParaRPr lang="en-US" dirty="0" smtClean="0"/>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3"/>
          <p:cNvSpPr>
            <a:spLocks noGrp="1"/>
          </p:cNvSpPr>
          <p:nvPr>
            <p:ph type="title"/>
          </p:nvPr>
        </p:nvSpPr>
        <p:spPr/>
        <p:txBody>
          <a:bodyPr/>
          <a:lstStyle/>
          <a:p>
            <a:r>
              <a:rPr lang="en-US" dirty="0" smtClean="0"/>
              <a:t>Introduction</a:t>
            </a:r>
          </a:p>
        </p:txBody>
      </p:sp>
      <p:sp>
        <p:nvSpPr>
          <p:cNvPr id="68610" name="Content Placeholder 4"/>
          <p:cNvSpPr>
            <a:spLocks noGrp="1"/>
          </p:cNvSpPr>
          <p:nvPr>
            <p:ph idx="1"/>
          </p:nvPr>
        </p:nvSpPr>
        <p:spPr/>
        <p:txBody>
          <a:bodyPr/>
          <a:lstStyle/>
          <a:p>
            <a:pPr>
              <a:spcBef>
                <a:spcPts val="3600"/>
              </a:spcBef>
            </a:pPr>
            <a:r>
              <a:rPr lang="en-US" dirty="0" smtClean="0"/>
              <a:t>Notifying students</a:t>
            </a:r>
          </a:p>
          <a:p>
            <a:pPr>
              <a:spcBef>
                <a:spcPts val="3600"/>
              </a:spcBef>
            </a:pPr>
            <a:r>
              <a:rPr lang="en-US" dirty="0" smtClean="0"/>
              <a:t>Student consumer information</a:t>
            </a:r>
          </a:p>
          <a:p>
            <a:pPr>
              <a:spcBef>
                <a:spcPts val="3600"/>
              </a:spcBef>
            </a:pPr>
            <a:r>
              <a:rPr lang="en-US" dirty="0" smtClean="0"/>
              <a:t>Updating materials/website</a:t>
            </a:r>
          </a:p>
          <a:p>
            <a:pPr>
              <a:spcBef>
                <a:spcPts val="3600"/>
              </a:spcBef>
            </a:pPr>
            <a:r>
              <a:rPr lang="en-US" dirty="0" smtClean="0"/>
              <a:t>Timing of communications</a:t>
            </a:r>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dirty="0" smtClean="0"/>
              <a:t>Notifying Students</a:t>
            </a:r>
          </a:p>
        </p:txBody>
      </p:sp>
      <p:sp>
        <p:nvSpPr>
          <p:cNvPr id="69634" name="Content Placeholder 2"/>
          <p:cNvSpPr>
            <a:spLocks noGrp="1"/>
          </p:cNvSpPr>
          <p:nvPr>
            <p:ph idx="1"/>
          </p:nvPr>
        </p:nvSpPr>
        <p:spPr/>
        <p:txBody>
          <a:bodyPr/>
          <a:lstStyle/>
          <a:p>
            <a:pPr>
              <a:spcBef>
                <a:spcPts val="1200"/>
              </a:spcBef>
            </a:pPr>
            <a:r>
              <a:rPr lang="en-US" dirty="0" smtClean="0"/>
              <a:t>Do we need to let students know the changes?</a:t>
            </a:r>
          </a:p>
          <a:p>
            <a:pPr>
              <a:spcBef>
                <a:spcPts val="1200"/>
              </a:spcBef>
            </a:pPr>
            <a:r>
              <a:rPr lang="en-US" dirty="0" smtClean="0"/>
              <a:t>How do we let students know what the changes are? Where will it be posted?</a:t>
            </a:r>
          </a:p>
          <a:p>
            <a:pPr>
              <a:spcBef>
                <a:spcPts val="1200"/>
              </a:spcBef>
            </a:pPr>
            <a:r>
              <a:rPr lang="en-US" dirty="0" smtClean="0"/>
              <a:t>Should we tell them everything at once? </a:t>
            </a:r>
            <a:br>
              <a:rPr lang="en-US" dirty="0" smtClean="0"/>
            </a:br>
            <a:r>
              <a:rPr lang="en-US" dirty="0" smtClean="0"/>
              <a:t>Or do we let them know a little at a time?</a:t>
            </a:r>
          </a:p>
          <a:p>
            <a:pPr>
              <a:spcBef>
                <a:spcPts val="1200"/>
              </a:spcBef>
            </a:pPr>
            <a:r>
              <a:rPr lang="en-US" dirty="0" smtClean="0"/>
              <a:t>What are the ramifications of not notifying?</a:t>
            </a:r>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dirty="0" smtClean="0"/>
              <a:t>Updating Materials</a:t>
            </a:r>
          </a:p>
        </p:txBody>
      </p:sp>
      <p:sp>
        <p:nvSpPr>
          <p:cNvPr id="70658" name="Content Placeholder 2"/>
          <p:cNvSpPr>
            <a:spLocks noGrp="1"/>
          </p:cNvSpPr>
          <p:nvPr>
            <p:ph idx="1"/>
          </p:nvPr>
        </p:nvSpPr>
        <p:spPr/>
        <p:txBody>
          <a:bodyPr/>
          <a:lstStyle/>
          <a:p>
            <a:pPr>
              <a:spcBef>
                <a:spcPts val="3600"/>
              </a:spcBef>
            </a:pPr>
            <a:r>
              <a:rPr lang="en-US" dirty="0" smtClean="0"/>
              <a:t>New SAP policy should be updated so that students are not surprised by any changes</a:t>
            </a:r>
          </a:p>
          <a:p>
            <a:pPr>
              <a:spcBef>
                <a:spcPts val="3600"/>
              </a:spcBef>
            </a:pPr>
            <a:r>
              <a:rPr lang="en-US" dirty="0" smtClean="0"/>
              <a:t>Can be done on-line or hard copy</a:t>
            </a:r>
          </a:p>
          <a:p>
            <a:pPr>
              <a:spcBef>
                <a:spcPts val="3600"/>
              </a:spcBef>
            </a:pPr>
            <a:r>
              <a:rPr lang="en-US" dirty="0" smtClean="0"/>
              <a:t>Example of written/on-line information:</a:t>
            </a:r>
          </a:p>
          <a:p>
            <a:pPr lvl="1">
              <a:spcBef>
                <a:spcPts val="3600"/>
              </a:spcBef>
            </a:pPr>
            <a:r>
              <a:rPr lang="en-US" dirty="0" smtClean="0">
                <a:hlinkClick r:id="rId3"/>
              </a:rPr>
              <a:t>www.finaid.umich.edu</a:t>
            </a:r>
            <a:r>
              <a:rPr lang="en-US" dirty="0" smtClean="0"/>
              <a:t> </a:t>
            </a:r>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ctrTitle" idx="4294967295"/>
          </p:nvPr>
        </p:nvSpPr>
        <p:spPr>
          <a:xfrm>
            <a:off x="609600" y="1676400"/>
            <a:ext cx="7772400" cy="2667000"/>
          </a:xfrm>
        </p:spPr>
        <p:txBody>
          <a:bodyPr anchor="t"/>
          <a:lstStyle/>
          <a:p>
            <a:pPr algn="ctr"/>
            <a:r>
              <a:rPr lang="en-US" sz="4000" b="1" dirty="0" smtClean="0">
                <a:effectLst>
                  <a:outerShdw blurRad="38100" dist="38100" dir="2700000" algn="tl">
                    <a:srgbClr val="000000">
                      <a:alpha val="43137"/>
                    </a:srgbClr>
                  </a:outerShdw>
                </a:effectLst>
              </a:rPr>
              <a:t>Section VII</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b="1" dirty="0" smtClean="0">
                <a:effectLst>
                  <a:outerShdw blurRad="38100" dist="38100" dir="2700000" algn="tl">
                    <a:srgbClr val="000000">
                      <a:alpha val="43137"/>
                    </a:srgbClr>
                  </a:outerShdw>
                </a:effectLst>
              </a:rPr>
              <a:t> </a:t>
            </a:r>
            <a:br>
              <a:rPr lang="en-US" sz="2000" b="1"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Updating Policies and Procedures</a:t>
            </a:r>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3"/>
          <p:cNvSpPr>
            <a:spLocks noGrp="1"/>
          </p:cNvSpPr>
          <p:nvPr>
            <p:ph type="title"/>
          </p:nvPr>
        </p:nvSpPr>
        <p:spPr/>
        <p:txBody>
          <a:bodyPr/>
          <a:lstStyle/>
          <a:p>
            <a:r>
              <a:rPr lang="en-US" dirty="0" smtClean="0"/>
              <a:t>Maximum Time Frame</a:t>
            </a:r>
          </a:p>
        </p:txBody>
      </p:sp>
      <p:sp>
        <p:nvSpPr>
          <p:cNvPr id="72706" name="Content Placeholder 4"/>
          <p:cNvSpPr>
            <a:spLocks noGrp="1"/>
          </p:cNvSpPr>
          <p:nvPr>
            <p:ph idx="1"/>
          </p:nvPr>
        </p:nvSpPr>
        <p:spPr/>
        <p:txBody>
          <a:bodyPr/>
          <a:lstStyle/>
          <a:p>
            <a:r>
              <a:rPr lang="en-US" dirty="0" smtClean="0"/>
              <a:t>Undergraduate</a:t>
            </a:r>
          </a:p>
          <a:p>
            <a:pPr lvl="1"/>
            <a:r>
              <a:rPr lang="en-US" sz="2600" dirty="0" smtClean="0"/>
              <a:t>Quantitative standard – maximum time frame cannot exceed 150% of published length of program</a:t>
            </a:r>
          </a:p>
          <a:p>
            <a:r>
              <a:rPr lang="en-US" dirty="0" smtClean="0"/>
              <a:t>Graduate</a:t>
            </a:r>
          </a:p>
          <a:p>
            <a:pPr lvl="1"/>
            <a:r>
              <a:rPr lang="en-US" sz="2600" dirty="0" smtClean="0"/>
              <a:t>Maximum time frame not specified</a:t>
            </a:r>
          </a:p>
          <a:p>
            <a:pPr lvl="1"/>
            <a:r>
              <a:rPr lang="en-US" sz="2600" dirty="0" smtClean="0"/>
              <a:t>Number of credit hours not specified</a:t>
            </a:r>
          </a:p>
          <a:p>
            <a:pPr lvl="1"/>
            <a:r>
              <a:rPr lang="en-US" sz="2600" dirty="0" smtClean="0"/>
              <a:t>School determines both and must publish and follow that determination</a:t>
            </a:r>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dirty="0" smtClean="0"/>
              <a:t>Program Length</a:t>
            </a:r>
          </a:p>
        </p:txBody>
      </p:sp>
      <p:sp>
        <p:nvSpPr>
          <p:cNvPr id="73730" name="Content Placeholder 2"/>
          <p:cNvSpPr>
            <a:spLocks noGrp="1"/>
          </p:cNvSpPr>
          <p:nvPr>
            <p:ph idx="1"/>
          </p:nvPr>
        </p:nvSpPr>
        <p:spPr/>
        <p:txBody>
          <a:bodyPr/>
          <a:lstStyle/>
          <a:p>
            <a:pPr>
              <a:spcBef>
                <a:spcPts val="2400"/>
              </a:spcBef>
            </a:pPr>
            <a:r>
              <a:rPr lang="en-US" dirty="0" smtClean="0"/>
              <a:t>Program less than 2 years</a:t>
            </a:r>
          </a:p>
          <a:p>
            <a:pPr lvl="1">
              <a:spcBef>
                <a:spcPts val="2400"/>
              </a:spcBef>
            </a:pPr>
            <a:r>
              <a:rPr lang="en-US" dirty="0" smtClean="0"/>
              <a:t>Must have standing consistent with graduation requirements</a:t>
            </a:r>
          </a:p>
          <a:p>
            <a:pPr>
              <a:spcBef>
                <a:spcPts val="2400"/>
              </a:spcBef>
            </a:pPr>
            <a:r>
              <a:rPr lang="en-US" dirty="0" smtClean="0"/>
              <a:t>Program longer than 2 years</a:t>
            </a:r>
          </a:p>
          <a:p>
            <a:pPr lvl="1">
              <a:spcBef>
                <a:spcPts val="2400"/>
              </a:spcBef>
            </a:pPr>
            <a:r>
              <a:rPr lang="en-US" dirty="0" smtClean="0"/>
              <a:t>Must have C average or equivalent at end of 2 years</a:t>
            </a:r>
          </a:p>
          <a:p>
            <a:pPr>
              <a:buFontTx/>
              <a:buNone/>
            </a:pPr>
            <a:endParaRPr lang="en-US" dirty="0" smtClean="0"/>
          </a:p>
          <a:p>
            <a:endParaRPr lang="en-US" dirty="0" smtClean="0"/>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dirty="0" smtClean="0"/>
              <a:t>Who Needs to Be involved?</a:t>
            </a:r>
          </a:p>
        </p:txBody>
      </p:sp>
      <p:sp>
        <p:nvSpPr>
          <p:cNvPr id="75778" name="Content Placeholder 2"/>
          <p:cNvSpPr>
            <a:spLocks noGrp="1"/>
          </p:cNvSpPr>
          <p:nvPr>
            <p:ph idx="1"/>
          </p:nvPr>
        </p:nvSpPr>
        <p:spPr/>
        <p:txBody>
          <a:bodyPr/>
          <a:lstStyle/>
          <a:p>
            <a:pPr>
              <a:spcBef>
                <a:spcPts val="1200"/>
              </a:spcBef>
            </a:pPr>
            <a:r>
              <a:rPr lang="en-US" dirty="0" smtClean="0"/>
              <a:t>Financial Aid Office</a:t>
            </a:r>
          </a:p>
          <a:p>
            <a:pPr>
              <a:spcBef>
                <a:spcPts val="1200"/>
              </a:spcBef>
            </a:pPr>
            <a:r>
              <a:rPr lang="en-US" dirty="0" smtClean="0"/>
              <a:t>Registrar?</a:t>
            </a:r>
          </a:p>
          <a:p>
            <a:pPr>
              <a:spcBef>
                <a:spcPts val="1200"/>
              </a:spcBef>
            </a:pPr>
            <a:r>
              <a:rPr lang="en-US" dirty="0" smtClean="0"/>
              <a:t>Admissions?</a:t>
            </a:r>
          </a:p>
          <a:p>
            <a:pPr>
              <a:spcBef>
                <a:spcPts val="1200"/>
              </a:spcBef>
            </a:pPr>
            <a:r>
              <a:rPr lang="en-US" dirty="0" smtClean="0"/>
              <a:t>Students?  </a:t>
            </a:r>
          </a:p>
          <a:p>
            <a:pPr lvl="1">
              <a:spcBef>
                <a:spcPts val="1200"/>
              </a:spcBef>
            </a:pPr>
            <a:r>
              <a:rPr lang="en-US" dirty="0" smtClean="0"/>
              <a:t>Focus group to make sure they understand the requirements?</a:t>
            </a:r>
          </a:p>
          <a:p>
            <a:pPr>
              <a:spcBef>
                <a:spcPts val="1200"/>
              </a:spcBef>
            </a:pPr>
            <a:r>
              <a:rPr lang="en-US" dirty="0" smtClean="0"/>
              <a:t>Faculty?</a:t>
            </a:r>
          </a:p>
          <a:p>
            <a:endParaRPr lang="en-US" dirty="0" smtClean="0"/>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dirty="0" smtClean="0"/>
              <a:t>Other Items to Consider?</a:t>
            </a:r>
          </a:p>
        </p:txBody>
      </p:sp>
      <p:sp>
        <p:nvSpPr>
          <p:cNvPr id="76802" name="Content Placeholder 2"/>
          <p:cNvSpPr>
            <a:spLocks noGrp="1"/>
          </p:cNvSpPr>
          <p:nvPr>
            <p:ph idx="1"/>
          </p:nvPr>
        </p:nvSpPr>
        <p:spPr>
          <a:xfrm>
            <a:off x="381000" y="1295400"/>
            <a:ext cx="8305800" cy="4267200"/>
          </a:xfrm>
        </p:spPr>
        <p:txBody>
          <a:bodyPr/>
          <a:lstStyle/>
          <a:p>
            <a:pPr>
              <a:spcBef>
                <a:spcPts val="2400"/>
              </a:spcBef>
            </a:pPr>
            <a:r>
              <a:rPr lang="en-US" dirty="0" smtClean="0"/>
              <a:t>Institutional mission statement – Do your policies reflect the mission of your institution?</a:t>
            </a:r>
          </a:p>
          <a:p>
            <a:pPr>
              <a:spcBef>
                <a:spcPts val="2400"/>
              </a:spcBef>
            </a:pPr>
            <a:r>
              <a:rPr lang="en-US" dirty="0" smtClean="0"/>
              <a:t>Division/department mission statements – Is there additional information in other areas that could influence your policies?</a:t>
            </a:r>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dirty="0" smtClean="0"/>
              <a:t>General Questions</a:t>
            </a:r>
          </a:p>
        </p:txBody>
      </p:sp>
      <p:sp>
        <p:nvSpPr>
          <p:cNvPr id="77826" name="Content Placeholder 2"/>
          <p:cNvSpPr>
            <a:spLocks noGrp="1"/>
          </p:cNvSpPr>
          <p:nvPr>
            <p:ph idx="1"/>
          </p:nvPr>
        </p:nvSpPr>
        <p:spPr/>
        <p:txBody>
          <a:bodyPr/>
          <a:lstStyle/>
          <a:p>
            <a:pPr>
              <a:spcBef>
                <a:spcPts val="4200"/>
              </a:spcBef>
            </a:pPr>
            <a:r>
              <a:rPr lang="en-US" dirty="0" smtClean="0"/>
              <a:t>How are remedial courses treated for SAP purposes?</a:t>
            </a:r>
          </a:p>
          <a:p>
            <a:pPr>
              <a:spcBef>
                <a:spcPts val="4200"/>
              </a:spcBef>
            </a:pPr>
            <a:r>
              <a:rPr lang="en-US" dirty="0" smtClean="0"/>
              <a:t>How are English as a Second Language (ESL) courses treated for SAP purposes?</a:t>
            </a:r>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dirty="0" smtClean="0"/>
              <a:t>General Questions</a:t>
            </a:r>
          </a:p>
        </p:txBody>
      </p:sp>
      <p:sp>
        <p:nvSpPr>
          <p:cNvPr id="78850" name="Content Placeholder 2"/>
          <p:cNvSpPr>
            <a:spLocks noGrp="1"/>
          </p:cNvSpPr>
          <p:nvPr>
            <p:ph idx="1"/>
          </p:nvPr>
        </p:nvSpPr>
        <p:spPr/>
        <p:txBody>
          <a:bodyPr/>
          <a:lstStyle/>
          <a:p>
            <a:r>
              <a:rPr lang="en-US" dirty="0" smtClean="0"/>
              <a:t>How does the qualitative portion of a SAP review relate to the requirement for a student to have a GPA of at least 2.0 or academic standing consistent with the institution’s requirements for graduation?</a:t>
            </a:r>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smtClean="0"/>
              <a:t>Basic Components:  SAP Policy</a:t>
            </a:r>
          </a:p>
        </p:txBody>
      </p:sp>
      <p:sp>
        <p:nvSpPr>
          <p:cNvPr id="23554" name="Content Placeholder 2"/>
          <p:cNvSpPr>
            <a:spLocks noGrp="1"/>
          </p:cNvSpPr>
          <p:nvPr>
            <p:ph idx="1"/>
          </p:nvPr>
        </p:nvSpPr>
        <p:spPr>
          <a:xfrm>
            <a:off x="381000" y="1066800"/>
            <a:ext cx="8458200" cy="4267200"/>
          </a:xfrm>
        </p:spPr>
        <p:txBody>
          <a:bodyPr/>
          <a:lstStyle/>
          <a:p>
            <a:pPr marL="334963" lvl="1" indent="-334963" eaLnBrk="1" hangingPunct="1">
              <a:lnSpc>
                <a:spcPct val="95000"/>
              </a:lnSpc>
              <a:spcBef>
                <a:spcPts val="1200"/>
              </a:spcBef>
              <a:buFont typeface="Times New Roman" pitchFamily="18" charset="0"/>
              <a:buChar char="•"/>
            </a:pPr>
            <a:r>
              <a:rPr lang="en-US" sz="2600" dirty="0" smtClean="0"/>
              <a:t>Qualitative Standard – Is student at a high enough grade point average to reach graduation standards?</a:t>
            </a:r>
          </a:p>
          <a:p>
            <a:pPr marL="334963" lvl="1" indent="-334963" eaLnBrk="1" hangingPunct="1">
              <a:lnSpc>
                <a:spcPct val="95000"/>
              </a:lnSpc>
              <a:spcBef>
                <a:spcPts val="1200"/>
              </a:spcBef>
              <a:buFont typeface="Times New Roman" pitchFamily="18" charset="0"/>
              <a:buChar char="•"/>
            </a:pPr>
            <a:r>
              <a:rPr lang="en-US" sz="2600" dirty="0" smtClean="0"/>
              <a:t>Quantitative Standard (Pace ) – Is student completing enough hours to finish program within maximum time frame?</a:t>
            </a:r>
          </a:p>
          <a:p>
            <a:pPr marL="334963" lvl="1" indent="-334963" eaLnBrk="1" hangingPunct="1">
              <a:lnSpc>
                <a:spcPct val="95000"/>
              </a:lnSpc>
              <a:spcBef>
                <a:spcPts val="1200"/>
              </a:spcBef>
              <a:buFont typeface="Times New Roman" pitchFamily="18" charset="0"/>
              <a:buChar char="•"/>
            </a:pPr>
            <a:r>
              <a:rPr lang="en-US" sz="2600" dirty="0" smtClean="0"/>
              <a:t>Maximum Time Frame – Will the undergraduate student complete the program within 150% of requirements?</a:t>
            </a:r>
          </a:p>
          <a:p>
            <a:pPr marL="334963" lvl="1" indent="-334963" eaLnBrk="1" hangingPunct="1">
              <a:lnSpc>
                <a:spcPct val="95000"/>
              </a:lnSpc>
              <a:spcBef>
                <a:spcPts val="1200"/>
              </a:spcBef>
              <a:buFont typeface="Times New Roman" pitchFamily="18" charset="0"/>
              <a:buChar char="•"/>
            </a:pPr>
            <a:r>
              <a:rPr lang="en-US" sz="2600" dirty="0" smtClean="0"/>
              <a:t>Evaluation schedule – How often will SAP be reviewed?</a:t>
            </a:r>
          </a:p>
          <a:p>
            <a:endParaRPr lang="en-US" dirty="0" smtClean="0"/>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ctrTitle" idx="4294967295"/>
          </p:nvPr>
        </p:nvSpPr>
        <p:spPr>
          <a:xfrm>
            <a:off x="685800" y="1905000"/>
            <a:ext cx="7772400" cy="1524000"/>
          </a:xfrm>
        </p:spPr>
        <p:txBody>
          <a:bodyPr/>
          <a:lstStyle/>
          <a:p>
            <a:pPr algn="ctr"/>
            <a:r>
              <a:rPr lang="en-US" sz="4000" b="1" dirty="0" smtClean="0">
                <a:effectLst>
                  <a:outerShdw blurRad="38100" dist="38100" dir="2700000" algn="tl">
                    <a:srgbClr val="000000">
                      <a:alpha val="43137"/>
                    </a:srgbClr>
                  </a:outerShdw>
                </a:effectLst>
              </a:rPr>
              <a:t>Section VIII</a:t>
            </a:r>
            <a:r>
              <a:rPr lang="en-US" sz="2000" b="1" dirty="0" smtClean="0">
                <a:effectLst>
                  <a:outerShdw blurRad="38100" dist="38100" dir="2700000" algn="tl">
                    <a:srgbClr val="000000">
                      <a:alpha val="43137"/>
                    </a:srgbClr>
                  </a:outerShdw>
                </a:effectLst>
              </a:rPr>
              <a:t/>
            </a:r>
            <a:br>
              <a:rPr lang="en-US" sz="2000" b="1" dirty="0" smtClean="0">
                <a:effectLst>
                  <a:outerShdw blurRad="38100" dist="38100" dir="2700000" algn="tl">
                    <a:srgbClr val="000000">
                      <a:alpha val="43137"/>
                    </a:srgbClr>
                  </a:outerShdw>
                </a:effectLst>
              </a:rPr>
            </a:br>
            <a:r>
              <a:rPr lang="en-US" sz="2000" dirty="0" smtClean="0">
                <a:effectLst>
                  <a:outerShdw blurRad="38100" dist="38100" dir="2700000" algn="tl">
                    <a:srgbClr val="000000">
                      <a:alpha val="43137"/>
                    </a:srgbClr>
                  </a:outerShdw>
                </a:effectLst>
              </a:rPr>
              <a:t> </a:t>
            </a:r>
            <a:br>
              <a:rPr lang="en-US" sz="2000" dirty="0" smtClean="0">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Conclusion</a:t>
            </a:r>
          </a:p>
        </p:txBody>
      </p:sp>
    </p:spTree>
    <p:extLst>
      <p:ext uri="{BB962C8B-B14F-4D97-AF65-F5344CB8AC3E}">
        <p14:creationId xmlns:p14="http://schemas.microsoft.com/office/powerpoint/2010/main" xmlns="" val="1487202839"/>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dirty="0" smtClean="0"/>
              <a:t>Conclusion</a:t>
            </a:r>
          </a:p>
        </p:txBody>
      </p:sp>
      <p:sp>
        <p:nvSpPr>
          <p:cNvPr id="84995" name="Rectangle 3"/>
          <p:cNvSpPr>
            <a:spLocks noGrp="1" noChangeArrowheads="1"/>
          </p:cNvSpPr>
          <p:nvPr>
            <p:ph type="body" idx="1"/>
          </p:nvPr>
        </p:nvSpPr>
        <p:spPr/>
        <p:txBody>
          <a:bodyPr/>
          <a:lstStyle/>
          <a:p>
            <a:pPr>
              <a:buNone/>
            </a:pPr>
            <a:r>
              <a:rPr lang="en-US" dirty="0" smtClean="0"/>
              <a:t>SAP – what is required?</a:t>
            </a:r>
          </a:p>
          <a:p>
            <a:pPr>
              <a:spcBef>
                <a:spcPts val="1800"/>
              </a:spcBef>
            </a:pPr>
            <a:r>
              <a:rPr lang="en-US" sz="2800" dirty="0" smtClean="0"/>
              <a:t>Quantitative (Pace)</a:t>
            </a:r>
          </a:p>
          <a:p>
            <a:pPr>
              <a:spcBef>
                <a:spcPts val="1800"/>
              </a:spcBef>
            </a:pPr>
            <a:r>
              <a:rPr lang="en-US" sz="2800" dirty="0" smtClean="0"/>
              <a:t>Maximum time frame</a:t>
            </a:r>
          </a:p>
          <a:p>
            <a:pPr>
              <a:spcBef>
                <a:spcPts val="1800"/>
              </a:spcBef>
            </a:pPr>
            <a:r>
              <a:rPr lang="en-US" sz="2800" dirty="0" smtClean="0"/>
              <a:t>Qualitative (GPA)</a:t>
            </a:r>
          </a:p>
          <a:p>
            <a:pPr>
              <a:spcBef>
                <a:spcPts val="1800"/>
              </a:spcBef>
            </a:pPr>
            <a:r>
              <a:rPr lang="en-US" sz="2800" dirty="0" smtClean="0"/>
              <a:t>Transfer credits included</a:t>
            </a:r>
          </a:p>
          <a:p>
            <a:pPr>
              <a:spcBef>
                <a:spcPts val="1800"/>
              </a:spcBef>
            </a:pPr>
            <a:r>
              <a:rPr lang="en-US" sz="2800" dirty="0" smtClean="0"/>
              <a:t>All must be communicated to students</a:t>
            </a:r>
          </a:p>
        </p:txBody>
      </p:sp>
    </p:spTree>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Conclusion</a:t>
            </a:r>
          </a:p>
        </p:txBody>
      </p:sp>
      <p:sp>
        <p:nvSpPr>
          <p:cNvPr id="86019" name="Rectangle 3"/>
          <p:cNvSpPr>
            <a:spLocks noGrp="1" noChangeArrowheads="1"/>
          </p:cNvSpPr>
          <p:nvPr>
            <p:ph type="body" idx="1"/>
          </p:nvPr>
        </p:nvSpPr>
        <p:spPr/>
        <p:txBody>
          <a:bodyPr/>
          <a:lstStyle/>
          <a:p>
            <a:pPr marL="0" indent="0">
              <a:buNone/>
            </a:pPr>
            <a:r>
              <a:rPr lang="en-US" dirty="0" smtClean="0"/>
              <a:t>What is optional? (if you exercise any of these options they must be clearly defined in your SAP policy)</a:t>
            </a:r>
          </a:p>
          <a:p>
            <a:r>
              <a:rPr lang="en-US" sz="2800" dirty="0" smtClean="0"/>
              <a:t>Allowing appeals to SAP</a:t>
            </a:r>
          </a:p>
          <a:p>
            <a:r>
              <a:rPr lang="en-US" sz="2800" dirty="0" smtClean="0"/>
              <a:t>Allowing repeated coursework</a:t>
            </a:r>
          </a:p>
          <a:p>
            <a:r>
              <a:rPr lang="en-US" sz="2800" dirty="0" smtClean="0"/>
              <a:t>Allowing a probationary period</a:t>
            </a:r>
          </a:p>
          <a:p>
            <a:r>
              <a:rPr lang="en-US" sz="2800" dirty="0" smtClean="0"/>
              <a:t>Creating an academic plan</a:t>
            </a:r>
          </a:p>
          <a:p>
            <a:r>
              <a:rPr lang="en-US" sz="2800" dirty="0" smtClean="0"/>
              <a:t>Granting a financial aid warning period</a:t>
            </a: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dirty="0" smtClean="0"/>
              <a:t>Guidance on SAP</a:t>
            </a:r>
          </a:p>
        </p:txBody>
      </p:sp>
      <p:sp>
        <p:nvSpPr>
          <p:cNvPr id="79874" name="Content Placeholder 2"/>
          <p:cNvSpPr>
            <a:spLocks noGrp="1"/>
          </p:cNvSpPr>
          <p:nvPr>
            <p:ph idx="1"/>
          </p:nvPr>
        </p:nvSpPr>
        <p:spPr>
          <a:xfrm>
            <a:off x="381000" y="1143000"/>
            <a:ext cx="8458200" cy="4267200"/>
          </a:xfrm>
        </p:spPr>
        <p:txBody>
          <a:bodyPr/>
          <a:lstStyle/>
          <a:p>
            <a:pPr>
              <a:spcBef>
                <a:spcPts val="1800"/>
              </a:spcBef>
            </a:pPr>
            <a:r>
              <a:rPr lang="en-US" sz="2800" dirty="0" smtClean="0"/>
              <a:t>Preamble to the Program Integrity Final Rule: </a:t>
            </a:r>
            <a:r>
              <a:rPr lang="en-US" sz="2800" dirty="0" smtClean="0">
                <a:hlinkClick r:id="rId3"/>
              </a:rPr>
              <a:t>http://www.gpo.gov/fdsys/pkg/FR-2010-10-29/pdf/2010-26531.pdf</a:t>
            </a:r>
            <a:r>
              <a:rPr lang="en-US" sz="2800" dirty="0" smtClean="0"/>
              <a:t> </a:t>
            </a:r>
          </a:p>
          <a:p>
            <a:pPr>
              <a:spcBef>
                <a:spcPts val="1800"/>
              </a:spcBef>
            </a:pPr>
            <a:r>
              <a:rPr lang="en-US" sz="2800" dirty="0" smtClean="0"/>
              <a:t>Electronic Announcement:  </a:t>
            </a:r>
            <a:r>
              <a:rPr lang="en-US" sz="2800" dirty="0" smtClean="0">
                <a:hlinkClick r:id="rId4"/>
              </a:rPr>
              <a:t>http://ifap.ed.gov/eannouncements/060611SAPReviewfor StudentinClockHrs.html</a:t>
            </a:r>
            <a:r>
              <a:rPr lang="en-US" sz="2800" dirty="0" smtClean="0"/>
              <a:t> </a:t>
            </a:r>
          </a:p>
          <a:p>
            <a:pPr>
              <a:spcBef>
                <a:spcPts val="1800"/>
              </a:spcBef>
            </a:pPr>
            <a:r>
              <a:rPr lang="en-US" sz="2800" dirty="0" smtClean="0"/>
              <a:t>Program Integrity Q&amp;A:  </a:t>
            </a:r>
            <a:r>
              <a:rPr lang="en-US" sz="2800" dirty="0" smtClean="0">
                <a:hlinkClick r:id="rId5"/>
              </a:rPr>
              <a:t>http://www2.ed.gov/print/policy/highered/reg/hearulemaking/2009/sap.html</a:t>
            </a:r>
            <a:r>
              <a:rPr lang="en-US" sz="2800" dirty="0" smtClean="0"/>
              <a:t> </a:t>
            </a:r>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Resources</a:t>
            </a:r>
          </a:p>
        </p:txBody>
      </p:sp>
      <p:sp>
        <p:nvSpPr>
          <p:cNvPr id="83971" name="Rectangle 3"/>
          <p:cNvSpPr>
            <a:spLocks noGrp="1" noChangeArrowheads="1"/>
          </p:cNvSpPr>
          <p:nvPr>
            <p:ph type="body" idx="1"/>
          </p:nvPr>
        </p:nvSpPr>
        <p:spPr/>
        <p:txBody>
          <a:bodyPr/>
          <a:lstStyle/>
          <a:p>
            <a:r>
              <a:rPr lang="en-US" dirty="0" smtClean="0"/>
              <a:t>NASFAA Self-Evaluation Guide</a:t>
            </a:r>
          </a:p>
          <a:p>
            <a:endParaRPr lang="en-US" dirty="0" smtClean="0"/>
          </a:p>
          <a:p>
            <a:endParaRPr lang="en-US" dirty="0"/>
          </a:p>
          <a:p>
            <a:r>
              <a:rPr lang="en-US" dirty="0" smtClean="0"/>
              <a:t>NASFAA Policies and </a:t>
            </a:r>
          </a:p>
          <a:p>
            <a:pPr marL="0" indent="0">
              <a:buNone/>
            </a:pPr>
            <a:r>
              <a:rPr lang="en-US" dirty="0" smtClean="0"/>
              <a:t>   Procedures Tools</a:t>
            </a:r>
          </a:p>
          <a:p>
            <a:endParaRPr lang="en-US" dirty="0"/>
          </a:p>
          <a:p>
            <a:pPr marL="0" indent="0">
              <a:buNone/>
            </a:pPr>
            <a:endParaRPr lang="en-US" dirty="0" smtClean="0"/>
          </a:p>
          <a:p>
            <a:endParaRPr lang="en-US"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72249" y="3200400"/>
            <a:ext cx="1724954" cy="1885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72249" y="1295400"/>
            <a:ext cx="1676400" cy="167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p:spPr>
        <p:txBody>
          <a:bodyPr wrap="none" anchor="ctr"/>
          <a:lstStyle/>
          <a:p>
            <a:endParaRPr lang="en-US" dirty="0"/>
          </a:p>
        </p:txBody>
      </p:sp>
      <p:pic>
        <p:nvPicPr>
          <p:cNvPr id="283651" name="Picture 3" descr="nasfaalogo_inv"/>
          <p:cNvPicPr>
            <a:picLocks noChangeAspect="1" noChangeArrowheads="1"/>
          </p:cNvPicPr>
          <p:nvPr/>
        </p:nvPicPr>
        <p:blipFill>
          <a:blip r:embed="rId3" cstate="print"/>
          <a:srcRect/>
          <a:stretch>
            <a:fillRect/>
          </a:stretch>
        </p:blipFill>
        <p:spPr bwMode="auto">
          <a:xfrm>
            <a:off x="685800" y="2362200"/>
            <a:ext cx="7924800" cy="1249363"/>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83651"/>
                                        </p:tgtEl>
                                        <p:attrNameLst>
                                          <p:attrName>style.visibility</p:attrName>
                                        </p:attrNameLst>
                                      </p:cBhvr>
                                      <p:to>
                                        <p:strVal val="visible"/>
                                      </p:to>
                                    </p:set>
                                    <p:animEffect transition="in" filter="wipe(left)">
                                      <p:cBhvr>
                                        <p:cTn id="7" dur="500"/>
                                        <p:tgtEl>
                                          <p:spTgt spid="283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Statutory Authority</a:t>
            </a:r>
          </a:p>
        </p:txBody>
      </p:sp>
      <p:sp>
        <p:nvSpPr>
          <p:cNvPr id="24578" name="Content Placeholder 2"/>
          <p:cNvSpPr>
            <a:spLocks noGrp="1"/>
          </p:cNvSpPr>
          <p:nvPr>
            <p:ph idx="1"/>
          </p:nvPr>
        </p:nvSpPr>
        <p:spPr/>
        <p:txBody>
          <a:bodyPr/>
          <a:lstStyle/>
          <a:p>
            <a:pPr eaLnBrk="1" hangingPunct="1">
              <a:spcBef>
                <a:spcPct val="100000"/>
              </a:spcBef>
            </a:pPr>
            <a:r>
              <a:rPr lang="en-US" dirty="0" smtClean="0"/>
              <a:t>All SAP regulations are now included in CFR 668.34</a:t>
            </a:r>
          </a:p>
          <a:p>
            <a:pPr eaLnBrk="1" hangingPunct="1">
              <a:spcBef>
                <a:spcPct val="100000"/>
              </a:spcBef>
            </a:pPr>
            <a:r>
              <a:rPr lang="en-US" dirty="0" smtClean="0"/>
              <a:t>668.32(f) includes SAP with other eligibility requirements</a:t>
            </a:r>
          </a:p>
          <a:p>
            <a:pPr eaLnBrk="1" hangingPunct="1">
              <a:spcBef>
                <a:spcPct val="100000"/>
              </a:spcBef>
            </a:pPr>
            <a:r>
              <a:rPr lang="en-US" dirty="0" smtClean="0"/>
              <a:t>668.16(e) refers to SAP as “reasonable policy”</a:t>
            </a:r>
            <a:endParaRPr lang="en-US" dirty="0" smtClean="0">
              <a:solidFill>
                <a:srgbClr val="FF3300"/>
              </a:solidFill>
            </a:endParaRPr>
          </a:p>
          <a:p>
            <a:endParaRPr lang="en-US" dirty="0" smtClean="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What Differs from Last Year?</a:t>
            </a:r>
          </a:p>
        </p:txBody>
      </p:sp>
      <p:sp>
        <p:nvSpPr>
          <p:cNvPr id="3" name="Content Placeholder 2"/>
          <p:cNvSpPr>
            <a:spLocks noGrp="1"/>
          </p:cNvSpPr>
          <p:nvPr>
            <p:ph idx="1"/>
          </p:nvPr>
        </p:nvSpPr>
        <p:spPr/>
        <p:txBody>
          <a:bodyPr/>
          <a:lstStyle/>
          <a:p>
            <a:pPr marL="347663" indent="-347663" eaLnBrk="1" hangingPunct="1">
              <a:spcBef>
                <a:spcPct val="85000"/>
              </a:spcBef>
            </a:pPr>
            <a:r>
              <a:rPr lang="en-US" dirty="0" smtClean="0"/>
              <a:t>New SAP regulations clearly outline required elements that must be present in an institutional SAP policy</a:t>
            </a:r>
          </a:p>
          <a:p>
            <a:pPr marL="347663" indent="-347663" eaLnBrk="1" hangingPunct="1">
              <a:spcBef>
                <a:spcPct val="85000"/>
              </a:spcBef>
            </a:pPr>
            <a:r>
              <a:rPr lang="en-US" dirty="0" smtClean="0"/>
              <a:t>Institutions that monitor SAP each payment period have more flexibility </a:t>
            </a:r>
          </a:p>
          <a:p>
            <a:pPr marL="347663" indent="-347663"/>
            <a:endParaRPr lang="en-US" dirty="0" smtClean="0"/>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t>What Differs from Last Year?</a:t>
            </a:r>
          </a:p>
        </p:txBody>
      </p:sp>
      <p:sp>
        <p:nvSpPr>
          <p:cNvPr id="26626" name="Content Placeholder 2"/>
          <p:cNvSpPr>
            <a:spLocks noGrp="1"/>
          </p:cNvSpPr>
          <p:nvPr>
            <p:ph idx="1"/>
          </p:nvPr>
        </p:nvSpPr>
        <p:spPr/>
        <p:txBody>
          <a:bodyPr/>
          <a:lstStyle/>
          <a:p>
            <a:pPr>
              <a:spcBef>
                <a:spcPts val="1800"/>
              </a:spcBef>
            </a:pPr>
            <a:r>
              <a:rPr lang="en-US" dirty="0" smtClean="0"/>
              <a:t>Appeal process</a:t>
            </a:r>
          </a:p>
          <a:p>
            <a:pPr lvl="1">
              <a:spcBef>
                <a:spcPts val="1800"/>
              </a:spcBef>
            </a:pPr>
            <a:r>
              <a:rPr lang="en-US" dirty="0" smtClean="0"/>
              <a:t>Financial aid warning, financial aid probation, pace</a:t>
            </a:r>
          </a:p>
          <a:p>
            <a:pPr lvl="1">
              <a:spcBef>
                <a:spcPts val="1800"/>
              </a:spcBef>
            </a:pPr>
            <a:r>
              <a:rPr lang="en-US" dirty="0" smtClean="0"/>
              <a:t>Requirements of an academic plan</a:t>
            </a:r>
          </a:p>
          <a:p>
            <a:pPr>
              <a:spcBef>
                <a:spcPts val="1800"/>
              </a:spcBef>
            </a:pPr>
            <a:r>
              <a:rPr lang="en-US" dirty="0" smtClean="0"/>
              <a:t>Inclusion of transfer hours</a:t>
            </a:r>
          </a:p>
          <a:p>
            <a:pPr>
              <a:spcBef>
                <a:spcPts val="1800"/>
              </a:spcBef>
            </a:pPr>
            <a:r>
              <a:rPr lang="en-US" dirty="0" smtClean="0"/>
              <a:t>Repeat coursework</a:t>
            </a:r>
          </a:p>
        </p:txBody>
      </p:sp>
    </p:spTree>
  </p:cSld>
  <p:clrMapOvr>
    <a:masterClrMapping/>
  </p:clrMapOvr>
  <p:transition spd="med">
    <p:wipe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5409</TotalTime>
  <Words>1964</Words>
  <Application>Microsoft Office PowerPoint</Application>
  <PresentationFormat>On-screen Show (4:3)</PresentationFormat>
  <Paragraphs>308</Paragraphs>
  <Slides>65</Slides>
  <Notes>65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Times New Roman</vt:lpstr>
      <vt:lpstr>Wingdings</vt:lpstr>
      <vt:lpstr>Default Design</vt:lpstr>
      <vt:lpstr>Slide 1</vt:lpstr>
      <vt:lpstr>Goals of Workshop</vt:lpstr>
      <vt:lpstr>Agenda</vt:lpstr>
      <vt:lpstr>Section I   Regulations and Changes </vt:lpstr>
      <vt:lpstr>Introduction</vt:lpstr>
      <vt:lpstr>Basic Components:  SAP Policy</vt:lpstr>
      <vt:lpstr>Statutory Authority</vt:lpstr>
      <vt:lpstr>What Differs from Last Year?</vt:lpstr>
      <vt:lpstr>What Differs from Last Year?</vt:lpstr>
      <vt:lpstr>Questions</vt:lpstr>
      <vt:lpstr>Section II   Reviewing SAP and the  Appeal Process</vt:lpstr>
      <vt:lpstr>Introduction</vt:lpstr>
      <vt:lpstr>Determining Satisfactory Academic Progress</vt:lpstr>
      <vt:lpstr>Financial Aid Warning</vt:lpstr>
      <vt:lpstr>Financial Aid Probation</vt:lpstr>
      <vt:lpstr>Academic Plans</vt:lpstr>
      <vt:lpstr>Academic Plans</vt:lpstr>
      <vt:lpstr>Case Study: Academic Plans</vt:lpstr>
      <vt:lpstr>Pace</vt:lpstr>
      <vt:lpstr>Calculating Pace/Quantitative Progress</vt:lpstr>
      <vt:lpstr>Case Studies: Pace</vt:lpstr>
      <vt:lpstr>Questions</vt:lpstr>
      <vt:lpstr>Questions</vt:lpstr>
      <vt:lpstr>Questions</vt:lpstr>
      <vt:lpstr>Questions</vt:lpstr>
      <vt:lpstr>Questions: Appeals</vt:lpstr>
      <vt:lpstr>Questions: Appeals</vt:lpstr>
      <vt:lpstr>Questions: Warning Status</vt:lpstr>
      <vt:lpstr>Questions: Probation Status</vt:lpstr>
      <vt:lpstr>Questions: Probation Status</vt:lpstr>
      <vt:lpstr>Questions: Academic Plans</vt:lpstr>
      <vt:lpstr>Questions: Academic Plans</vt:lpstr>
      <vt:lpstr>Section III  Transfer Hours </vt:lpstr>
      <vt:lpstr>Introduction</vt:lpstr>
      <vt:lpstr>Transfer Hours</vt:lpstr>
      <vt:lpstr>Questions</vt:lpstr>
      <vt:lpstr>Case Studies: Transfer credits</vt:lpstr>
      <vt:lpstr>Questions</vt:lpstr>
      <vt:lpstr>Questions</vt:lpstr>
      <vt:lpstr>Section IV  Repeated Coursework </vt:lpstr>
      <vt:lpstr>Introduction</vt:lpstr>
      <vt:lpstr>Repeated Coursework and SAP</vt:lpstr>
      <vt:lpstr>Questions to Consider</vt:lpstr>
      <vt:lpstr>Be Aware!</vt:lpstr>
      <vt:lpstr>Case Studies: Repeated Coursework</vt:lpstr>
      <vt:lpstr> Questions: Repeated Coursework</vt:lpstr>
      <vt:lpstr>Case Studies: Repeated Coursework</vt:lpstr>
      <vt:lpstr>Section V   SAP Policy at Different  Types of Institutions</vt:lpstr>
      <vt:lpstr>Section VI  Informing Students of  SAP Changes</vt:lpstr>
      <vt:lpstr>Introduction</vt:lpstr>
      <vt:lpstr>Notifying Students</vt:lpstr>
      <vt:lpstr>Updating Materials</vt:lpstr>
      <vt:lpstr>Section VII   Updating Policies and Procedures</vt:lpstr>
      <vt:lpstr>Maximum Time Frame</vt:lpstr>
      <vt:lpstr>Program Length</vt:lpstr>
      <vt:lpstr>Who Needs to Be involved?</vt:lpstr>
      <vt:lpstr>Other Items to Consider?</vt:lpstr>
      <vt:lpstr>General Questions</vt:lpstr>
      <vt:lpstr>General Questions</vt:lpstr>
      <vt:lpstr>Section VIII   Conclusion</vt:lpstr>
      <vt:lpstr>Conclusion</vt:lpstr>
      <vt:lpstr>Conclusion</vt:lpstr>
      <vt:lpstr>Guidance on SAP</vt:lpstr>
      <vt:lpstr>Resources</vt:lpstr>
      <vt:lpstr>Slide 65</vt:lpstr>
    </vt:vector>
  </TitlesOfParts>
  <Company>NASFAA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Slideshow Template</dc:title>
  <dc:creator>NASFAA</dc:creator>
  <cp:lastModifiedBy>Lenovo User</cp:lastModifiedBy>
  <cp:revision>389</cp:revision>
  <dcterms:created xsi:type="dcterms:W3CDTF">2002-05-09T20:33:25Z</dcterms:created>
  <dcterms:modified xsi:type="dcterms:W3CDTF">2012-02-07T17:39:42Z</dcterms:modified>
</cp:coreProperties>
</file>