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58" r:id="rId3"/>
    <p:sldId id="277" r:id="rId4"/>
    <p:sldId id="279" r:id="rId5"/>
    <p:sldId id="292" r:id="rId6"/>
    <p:sldId id="280" r:id="rId7"/>
    <p:sldId id="281" r:id="rId8"/>
    <p:sldId id="282" r:id="rId9"/>
    <p:sldId id="283" r:id="rId10"/>
    <p:sldId id="291" r:id="rId11"/>
    <p:sldId id="276" r:id="rId12"/>
    <p:sldId id="260" r:id="rId13"/>
    <p:sldId id="275" r:id="rId14"/>
    <p:sldId id="261" r:id="rId15"/>
    <p:sldId id="262" r:id="rId16"/>
    <p:sldId id="263" r:id="rId17"/>
    <p:sldId id="264" r:id="rId18"/>
    <p:sldId id="287" r:id="rId19"/>
    <p:sldId id="288" r:id="rId20"/>
    <p:sldId id="273" r:id="rId21"/>
    <p:sldId id="289" r:id="rId22"/>
    <p:sldId id="265" r:id="rId23"/>
    <p:sldId id="274" r:id="rId24"/>
    <p:sldId id="293" r:id="rId25"/>
    <p:sldId id="278" r:id="rId26"/>
    <p:sldId id="284" r:id="rId27"/>
    <p:sldId id="266" r:id="rId28"/>
    <p:sldId id="267" r:id="rId29"/>
    <p:sldId id="290" r:id="rId30"/>
    <p:sldId id="270"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40E3B2B-7EA8-4F65-8C93-89E460E63EA5}">
          <p14:sldIdLst>
            <p14:sldId id="286"/>
            <p14:sldId id="258"/>
            <p14:sldId id="277"/>
            <p14:sldId id="279"/>
            <p14:sldId id="292"/>
            <p14:sldId id="280"/>
            <p14:sldId id="281"/>
            <p14:sldId id="282"/>
            <p14:sldId id="283"/>
            <p14:sldId id="291"/>
            <p14:sldId id="276"/>
            <p14:sldId id="260"/>
            <p14:sldId id="275"/>
            <p14:sldId id="261"/>
            <p14:sldId id="262"/>
            <p14:sldId id="263"/>
            <p14:sldId id="264"/>
            <p14:sldId id="287"/>
            <p14:sldId id="288"/>
          </p14:sldIdLst>
        </p14:section>
        <p14:section name="Untitled Section" id="{88A4ECBA-4351-4952-AA02-B72206006DED}">
          <p14:sldIdLst>
            <p14:sldId id="273"/>
            <p14:sldId id="289"/>
            <p14:sldId id="265"/>
            <p14:sldId id="274"/>
            <p14:sldId id="293"/>
            <p14:sldId id="278"/>
            <p14:sldId id="284"/>
            <p14:sldId id="266"/>
            <p14:sldId id="267"/>
            <p14:sldId id="290"/>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65" autoAdjust="0"/>
    <p:restoredTop sz="94660"/>
  </p:normalViewPr>
  <p:slideViewPr>
    <p:cSldViewPr snapToGrid="0">
      <p:cViewPr varScale="1">
        <p:scale>
          <a:sx n="60" d="100"/>
          <a:sy n="60" d="100"/>
        </p:scale>
        <p:origin x="25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5131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13467" y="274638"/>
            <a:ext cx="9999133" cy="1143000"/>
          </a:xfrm>
          <a:prstGeom prst="rect">
            <a:avLst/>
          </a:prstGeom>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913467" y="1447800"/>
            <a:ext cx="9999133" cy="4800600"/>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2C9D474C-9547-42B3-8453-B982AEA32FB9}"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5"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ED37E4F8-575B-4C6D-AD5C-59FD263C1997}"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60397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a:prstGeom prst="rect">
            <a:avLst/>
          </a:prstGeo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274641"/>
            <a:ext cx="7416800" cy="5851525"/>
          </a:xfrm>
          <a:prstGeom prst="rect">
            <a:avLst/>
          </a:prstGeo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D0953EBE-9E20-4723-8CF2-7C2FC69FFB57}"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5"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05450FE1-D330-49D5-A370-9A8B7AAEC93E}"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629760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1913467" y="274638"/>
            <a:ext cx="9999133" cy="1143000"/>
          </a:xfrm>
          <a:prstGeom prst="rect">
            <a:avLst/>
          </a:prstGeom>
        </p:spPr>
        <p:txBody>
          <a:bodyPr rtlCol="0"/>
          <a:lstStyle/>
          <a:p>
            <a:r>
              <a:rPr lang="en-US"/>
              <a:t>Click to edit Master title style</a:t>
            </a:r>
          </a:p>
        </p:txBody>
      </p:sp>
      <p:sp>
        <p:nvSpPr>
          <p:cNvPr id="3" name="Text Placeholder 2"/>
          <p:cNvSpPr>
            <a:spLocks noGrp="1"/>
          </p:cNvSpPr>
          <p:nvPr>
            <p:ph type="body" idx="1"/>
          </p:nvPr>
        </p:nvSpPr>
        <p:spPr>
          <a:xfrm>
            <a:off x="1913467" y="1447800"/>
            <a:ext cx="9999133" cy="4800600"/>
          </a:xfrm>
          <a:prstGeom prst="rect">
            <a:avLst/>
          </a:prstGeom>
        </p:spPr>
        <p:txBody>
          <a:bodyPr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bwMode="auto">
          <a:xfrm>
            <a:off x="4775200" y="6248400"/>
            <a:ext cx="2844800" cy="476250"/>
          </a:xfrm>
          <a:prstGeom prst="rect">
            <a:avLst/>
          </a:prstGeom>
          <a:ln cap="flat" algn="ctr">
            <a:miter lim="800000"/>
            <a:headEnd type="none" w="med" len="med"/>
            <a:tailEnd type="none" w="med" len="med"/>
          </a:ln>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566B0DEA-D986-4FC2-81EE-717BC21B55FE}"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5" name="Rectangle 1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38E03994-6560-464C-9AD8-F390FEAE23BD}"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3722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3FCA63CD-8E53-4ACF-9B33-A494939AB532}" type="datetimeFigureOut">
              <a:rPr lang="en-US" smtClean="0">
                <a:solidFill>
                  <a:prstClr val="black"/>
                </a:solidFill>
              </a:rPr>
              <a:pPr/>
              <a:t>2/13/2017</a:t>
            </a:fld>
            <a:endParaRPr lang="en-US">
              <a:solidFill>
                <a:prstClr val="black"/>
              </a:solidFill>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p>
            <a:fld id="{AF91D99E-0EA2-4AFE-B8D7-C6C792B1F76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98435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B91063C-C64F-4968-A383-D6B9E0447904}" type="datetimeFigureOut">
              <a:rPr lang="en-US" smtClean="0"/>
              <a:t>2/13/2017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EF2A6F8-22EE-4CC1-A07F-20ED38F0BB86}" type="slidenum">
              <a:rPr lang="en-US" smtClean="0"/>
              <a:t>‹#›</a:t>
            </a:fld>
            <a:endParaRPr lang="en-US"/>
          </a:p>
        </p:txBody>
      </p:sp>
    </p:spTree>
    <p:extLst>
      <p:ext uri="{BB962C8B-B14F-4D97-AF65-F5344CB8AC3E}">
        <p14:creationId xmlns:p14="http://schemas.microsoft.com/office/powerpoint/2010/main" val="424198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65270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761006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91414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034784" y="1524000"/>
            <a:ext cx="48768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770CC432-4FFE-4240-8235-B494C8B7039D}"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6"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7"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561B2B9C-1EB5-4865-86B9-7BB0D22F8100}"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06695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a:prstGeom prst="rect">
            <a:avLst/>
          </a:prstGeo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609600" y="328278"/>
            <a:ext cx="5364480" cy="640080"/>
          </a:xfrm>
          <a:prstGeom prst="rect">
            <a:avLst/>
          </a:prstGeo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217920" y="328278"/>
            <a:ext cx="5364480" cy="640080"/>
          </a:xfrm>
          <a:prstGeom prst="rect">
            <a:avLst/>
          </a:prstGeo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217920" y="969336"/>
            <a:ext cx="536448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99C3BF28-0563-4ABB-9CC2-C2D4C497D171}"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8" name="Footer Placeholder 7"/>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9" name="Slide Number Placeholder 8"/>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72555DD8-18E2-494A-A9A7-99848FA88BD9}"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92552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a:prstGeom prst="rect">
            <a:avLst/>
          </a:prstGeo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fld id="{3AE53F05-568B-4E68-A89C-8C964A2EAEFD}"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4" name="Footer Placeholder 9"/>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lstStyle>
          <a:p>
            <a:pPr fontAlgn="base">
              <a:spcBef>
                <a:spcPct val="0"/>
              </a:spcBef>
              <a:spcAft>
                <a:spcPct val="0"/>
              </a:spcAft>
              <a:defRPr/>
            </a:pPr>
            <a:endParaRPr lang="en-US">
              <a:solidFill>
                <a:prstClr val="black"/>
              </a:solidFill>
            </a:endParaRPr>
          </a:p>
        </p:txBody>
      </p:sp>
      <p:sp>
        <p:nvSpPr>
          <p:cNvPr id="5" name="Slide Number Placeholder 21"/>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A9A9B075-1BE0-4A19-8E9F-D68725C5BB80}"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6254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352552" y="0"/>
            <a:ext cx="10839449"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3" name="Rectangle 2"/>
          <p:cNvSpPr/>
          <p:nvPr/>
        </p:nvSpPr>
        <p:spPr bwMode="invGray">
          <a:xfrm>
            <a:off x="1352551" y="0"/>
            <a:ext cx="97367"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4" name="Date Placeholder 1"/>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466A479D-BF1C-4275-9F45-917ED846928C}"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5" name="Footer Placeholder 2"/>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6" name="Slide Number Placeholder 3"/>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28280FB0-9E35-43BF-B924-8AA52B4466D8}"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93990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prstGeom prst="rect">
            <a:avLst/>
          </a:prstGeo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609600" y="1406964"/>
            <a:ext cx="5080000" cy="698500"/>
          </a:xfrm>
          <a:prstGeom prst="rect">
            <a:avLst/>
          </a:prstGeo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609600" y="2133601"/>
            <a:ext cx="108712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4F78C4D3-5FCF-4396-9A4F-E2BA54035DF2}"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6" name="Footer Placeholder 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856C1D41-30E4-446D-9289-6F0A3D8DA2B8}"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44020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base">
              <a:lnSpc>
                <a:spcPts val="3000"/>
              </a:lnSpc>
              <a:spcBef>
                <a:spcPts val="600"/>
              </a:spcBef>
              <a:spcAft>
                <a:spcPct val="0"/>
              </a:spcAft>
              <a:buClr>
                <a:srgbClr val="3891A7"/>
              </a:buClr>
              <a:buSzPct val="80000"/>
              <a:buFont typeface="Wingdings 2"/>
              <a:buNone/>
              <a:defRPr/>
            </a:pPr>
            <a:endParaRPr lang="en-US" sz="3200">
              <a:solidFill>
                <a:prstClr val="black"/>
              </a:solidFill>
              <a:ea typeface="ＭＳ Ｐゴシック" panose="020B0600070205080204" pitchFamily="34" charset="-128"/>
            </a:endParaRPr>
          </a:p>
        </p:txBody>
      </p:sp>
      <p:sp>
        <p:nvSpPr>
          <p:cNvPr id="6" name="Flowchart: Process 5"/>
          <p:cNvSpPr/>
          <p:nvPr/>
        </p:nvSpPr>
        <p:spPr>
          <a:xfrm rot="19468671">
            <a:off x="529167" y="954089"/>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a:solidFill>
                <a:prstClr val="white"/>
              </a:solidFill>
            </a:endParaRPr>
          </a:p>
        </p:txBody>
      </p:sp>
      <p:sp>
        <p:nvSpPr>
          <p:cNvPr id="7" name="Flowchart: Process 6"/>
          <p:cNvSpPr/>
          <p:nvPr/>
        </p:nvSpPr>
        <p:spPr>
          <a:xfrm rot="2103354" flipH="1">
            <a:off x="6671734" y="936625"/>
            <a:ext cx="86571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base">
              <a:spcBef>
                <a:spcPct val="0"/>
              </a:spcBef>
              <a:spcAft>
                <a:spcPct val="0"/>
              </a:spcAft>
              <a:defRPr/>
            </a:pPr>
            <a:endParaRPr lang="en-US" sz="1800" dirty="0">
              <a:solidFill>
                <a:prstClr val="white"/>
              </a:solidFill>
            </a:endParaRPr>
          </a:p>
        </p:txBody>
      </p:sp>
      <p:sp>
        <p:nvSpPr>
          <p:cNvPr id="2" name="Title 1"/>
          <p:cNvSpPr>
            <a:spLocks noGrp="1"/>
          </p:cNvSpPr>
          <p:nvPr>
            <p:ph type="title"/>
          </p:nvPr>
        </p:nvSpPr>
        <p:spPr>
          <a:xfrm>
            <a:off x="7849195" y="1066800"/>
            <a:ext cx="3657600" cy="1981200"/>
          </a:xfrm>
          <a:prstGeom prst="rect">
            <a:avLst/>
          </a:prstGeo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17600" y="4800600"/>
            <a:ext cx="5892800" cy="762000"/>
          </a:xfrm>
          <a:prstGeom prst="rect">
            <a:avLst/>
          </a:prstGeo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4775200" y="6248400"/>
            <a:ext cx="2844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fld id="{0920DEB2-631B-4195-8499-AC4EA0A8FF94}" type="datetime1">
              <a:rPr lang="en-US">
                <a:solidFill>
                  <a:prstClr val="black"/>
                </a:solidFill>
              </a:rPr>
              <a:pPr fontAlgn="base">
                <a:spcBef>
                  <a:spcPct val="0"/>
                </a:spcBef>
                <a:spcAft>
                  <a:spcPct val="0"/>
                </a:spcAft>
                <a:defRPr/>
              </a:pPr>
              <a:t>2/13/2017</a:t>
            </a:fld>
            <a:endParaRPr lang="en-US" dirty="0">
              <a:solidFill>
                <a:prstClr val="black"/>
              </a:solidFill>
            </a:endParaRPr>
          </a:p>
        </p:txBody>
      </p:sp>
      <p:sp>
        <p:nvSpPr>
          <p:cNvPr id="9" name="Footer Placeholder 5"/>
          <p:cNvSpPr>
            <a:spLocks noGrp="1"/>
          </p:cNvSpPr>
          <p:nvPr>
            <p:ph type="ftr" sz="quarter" idx="11"/>
          </p:nvPr>
        </p:nvSpPr>
        <p:spPr>
          <a:xfrm>
            <a:off x="7620000" y="6305550"/>
            <a:ext cx="3860800" cy="476250"/>
          </a:xfrm>
          <a:prstGeom prst="rect">
            <a:avLst/>
          </a:prstGeom>
        </p:spPr>
        <p:txBody>
          <a:bodyPr/>
          <a:lstStyle>
            <a:lvl1pPr algn="ctr" eaLnBrk="1" hangingPunct="1">
              <a:defRPr>
                <a:latin typeface="Arial" charset="0"/>
                <a:ea typeface="ＭＳ Ｐゴシック" pitchFamily="-108" charset="-128"/>
              </a:defRPr>
            </a:lvl1pPr>
            <a:extLst/>
          </a:lstStyle>
          <a:p>
            <a:pPr fontAlgn="base">
              <a:spcBef>
                <a:spcPct val="0"/>
              </a:spcBef>
              <a:spcAft>
                <a:spcPct val="0"/>
              </a:spcAft>
              <a:defRPr/>
            </a:pPr>
            <a:endParaRPr lang="en-US">
              <a:solidFill>
                <a:prstClr val="black"/>
              </a:solidFill>
            </a:endParaRPr>
          </a:p>
        </p:txBody>
      </p:sp>
      <p:sp>
        <p:nvSpPr>
          <p:cNvPr id="10" name="Slide Number Placeholder 6"/>
          <p:cNvSpPr>
            <a:spLocks noGrp="1"/>
          </p:cNvSpPr>
          <p:nvPr>
            <p:ph type="sldNum" sz="quarter" idx="12"/>
          </p:nvPr>
        </p:nvSpPr>
        <p:spPr>
          <a:xfrm>
            <a:off x="11485033" y="6305550"/>
            <a:ext cx="609600" cy="476250"/>
          </a:xfrm>
          <a:prstGeom prst="rect">
            <a:avLst/>
          </a:prstGeom>
        </p:spPr>
        <p:txBody>
          <a:bodyPr vert="horz" wrap="square" lIns="91440" tIns="45720" rIns="91440" bIns="45720" numCol="1" anchor="t" anchorCtr="0" compatLnSpc="1">
            <a:prstTxWarp prst="textNoShape">
              <a:avLst/>
            </a:prstTxWarp>
          </a:bodyPr>
          <a:lstStyle>
            <a:lvl1pPr algn="ctr" eaLnBrk="1" hangingPunct="1">
              <a:defRPr/>
            </a:lvl1pPr>
          </a:lstStyle>
          <a:p>
            <a:pPr fontAlgn="base">
              <a:spcBef>
                <a:spcPct val="0"/>
              </a:spcBef>
              <a:spcAft>
                <a:spcPct val="0"/>
              </a:spcAft>
              <a:defRPr/>
            </a:pPr>
            <a:fld id="{509568DE-4873-4A32-B92A-D9445CCA394B}" type="slidenum">
              <a:rPr lang="en-US" altLang="en-US">
                <a:solidFill>
                  <a:prstClr val="black"/>
                </a:solidFill>
                <a:latin typeface="Arial" panose="020B0604020202020204" pitchFamily="34" charset="0"/>
                <a:ea typeface="ＭＳ Ｐゴシック" panose="020B0600070205080204" pitchFamily="34" charset="-128"/>
              </a:rPr>
              <a:pPr fontAlgn="base">
                <a:spcBef>
                  <a:spcPct val="0"/>
                </a:spcBef>
                <a:spcAft>
                  <a:spcPct val="0"/>
                </a:spcAft>
                <a:defRPr/>
              </a:pPr>
              <a:t>‹#›</a:t>
            </a:fld>
            <a:endParaRPr lang="en-US" altLang="en-US">
              <a:solidFill>
                <a:prstClr val="black"/>
              </a:solidFill>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753367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descr="2011-12 Power Point Template copy.png"/>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0" y="1"/>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Footer Placeholder 2"/>
          <p:cNvSpPr txBox="1">
            <a:spLocks/>
          </p:cNvSpPr>
          <p:nvPr/>
        </p:nvSpPr>
        <p:spPr bwMode="auto">
          <a:xfrm>
            <a:off x="8839200" y="6477001"/>
            <a:ext cx="313478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ea typeface="ＭＳ Ｐゴシック" pitchFamily="-108" charset="-128"/>
              </a:defRPr>
            </a:lvl1pPr>
            <a:lvl2pPr marL="742950" indent="-285750" eaLnBrk="0" hangingPunct="0">
              <a:defRPr>
                <a:solidFill>
                  <a:schemeClr val="tx1"/>
                </a:solidFill>
                <a:latin typeface="Arial" charset="0"/>
                <a:ea typeface="ＭＳ Ｐゴシック" pitchFamily="-108" charset="-128"/>
              </a:defRPr>
            </a:lvl2pPr>
            <a:lvl3pPr marL="1143000" indent="-228600" eaLnBrk="0" hangingPunct="0">
              <a:defRPr>
                <a:solidFill>
                  <a:schemeClr val="tx1"/>
                </a:solidFill>
                <a:latin typeface="Arial" charset="0"/>
                <a:ea typeface="ＭＳ Ｐゴシック" pitchFamily="-108" charset="-128"/>
              </a:defRPr>
            </a:lvl3pPr>
            <a:lvl4pPr marL="1600200" indent="-228600" eaLnBrk="0" hangingPunct="0">
              <a:defRPr>
                <a:solidFill>
                  <a:schemeClr val="tx1"/>
                </a:solidFill>
                <a:latin typeface="Arial" charset="0"/>
                <a:ea typeface="ＭＳ Ｐゴシック" pitchFamily="-108" charset="-128"/>
              </a:defRPr>
            </a:lvl4pPr>
            <a:lvl5pPr marL="2057400" indent="-228600" eaLnBrk="0" hangingPunct="0">
              <a:defRPr>
                <a:solidFill>
                  <a:schemeClr val="tx1"/>
                </a:solidFill>
                <a:latin typeface="Arial" charset="0"/>
                <a:ea typeface="ＭＳ Ｐゴシック" pitchFamily="-108" charset="-128"/>
              </a:defRPr>
            </a:lvl5pPr>
            <a:lvl6pPr marL="2514600" indent="-228600" algn="ctr" eaLnBrk="0" fontAlgn="base" hangingPunct="0">
              <a:spcBef>
                <a:spcPct val="0"/>
              </a:spcBef>
              <a:spcAft>
                <a:spcPct val="0"/>
              </a:spcAft>
              <a:defRPr>
                <a:solidFill>
                  <a:schemeClr val="tx1"/>
                </a:solidFill>
                <a:latin typeface="Arial" charset="0"/>
                <a:ea typeface="ＭＳ Ｐゴシック" pitchFamily="-108" charset="-128"/>
              </a:defRPr>
            </a:lvl6pPr>
            <a:lvl7pPr marL="2971800" indent="-228600" algn="ctr" eaLnBrk="0" fontAlgn="base" hangingPunct="0">
              <a:spcBef>
                <a:spcPct val="0"/>
              </a:spcBef>
              <a:spcAft>
                <a:spcPct val="0"/>
              </a:spcAft>
              <a:defRPr>
                <a:solidFill>
                  <a:schemeClr val="tx1"/>
                </a:solidFill>
                <a:latin typeface="Arial" charset="0"/>
                <a:ea typeface="ＭＳ Ｐゴシック" pitchFamily="-108" charset="-128"/>
              </a:defRPr>
            </a:lvl7pPr>
            <a:lvl8pPr marL="3429000" indent="-228600" algn="ctr" eaLnBrk="0" fontAlgn="base" hangingPunct="0">
              <a:spcBef>
                <a:spcPct val="0"/>
              </a:spcBef>
              <a:spcAft>
                <a:spcPct val="0"/>
              </a:spcAft>
              <a:defRPr>
                <a:solidFill>
                  <a:schemeClr val="tx1"/>
                </a:solidFill>
                <a:latin typeface="Arial" charset="0"/>
                <a:ea typeface="ＭＳ Ｐゴシック" pitchFamily="-108" charset="-128"/>
              </a:defRPr>
            </a:lvl8pPr>
            <a:lvl9pPr marL="3886200" indent="-228600" algn="ctr" eaLnBrk="0" fontAlgn="base" hangingPunct="0">
              <a:spcBef>
                <a:spcPct val="0"/>
              </a:spcBef>
              <a:spcAft>
                <a:spcPct val="0"/>
              </a:spcAft>
              <a:defRPr>
                <a:solidFill>
                  <a:schemeClr val="tx1"/>
                </a:solidFill>
                <a:latin typeface="Arial" charset="0"/>
                <a:ea typeface="ＭＳ Ｐゴシック" pitchFamily="-108" charset="-128"/>
              </a:defRPr>
            </a:lvl9pPr>
          </a:lstStyle>
          <a:p>
            <a:pPr algn="r" eaLnBrk="1" fontAlgn="base" hangingPunct="1">
              <a:spcBef>
                <a:spcPct val="0"/>
              </a:spcBef>
              <a:spcAft>
                <a:spcPct val="0"/>
              </a:spcAft>
              <a:defRPr/>
            </a:pPr>
            <a:r>
              <a:rPr lang="en-US" sz="1600" smtClean="0">
                <a:solidFill>
                  <a:prstClr val="white"/>
                </a:solidFill>
                <a:latin typeface="Gill Sans MT" pitchFamily="34" charset="0"/>
              </a:rPr>
              <a:t>www.sunyorange.edu</a:t>
            </a:r>
          </a:p>
        </p:txBody>
      </p:sp>
    </p:spTree>
    <p:extLst>
      <p:ext uri="{BB962C8B-B14F-4D97-AF65-F5344CB8AC3E}">
        <p14:creationId xmlns:p14="http://schemas.microsoft.com/office/powerpoint/2010/main" val="13513412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4" r:id="rId13"/>
    <p:sldLayoutId id="2147483675" r:id="rId14"/>
  </p:sldLayoutIdLst>
  <p:hf hdr="0" ftr="0" dt="0"/>
  <p:txStyles>
    <p:titleStyle>
      <a:lvl1pPr algn="l" rtl="0" eaLnBrk="0" fontAlgn="base" hangingPunct="0">
        <a:spcBef>
          <a:spcPct val="0"/>
        </a:spcBef>
        <a:spcAft>
          <a:spcPct val="0"/>
        </a:spcAft>
        <a:defRPr sz="4300" kern="1200">
          <a:solidFill>
            <a:srgbClr val="7C5D50"/>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7C5D50"/>
          </a:solidFill>
          <a:latin typeface="Gill Sans MT" pitchFamily="34" charset="0"/>
        </a:defRPr>
      </a:lvl2pPr>
      <a:lvl3pPr algn="l" rtl="0" eaLnBrk="0" fontAlgn="base" hangingPunct="0">
        <a:spcBef>
          <a:spcPct val="0"/>
        </a:spcBef>
        <a:spcAft>
          <a:spcPct val="0"/>
        </a:spcAft>
        <a:defRPr sz="4300">
          <a:solidFill>
            <a:srgbClr val="7C5D50"/>
          </a:solidFill>
          <a:latin typeface="Gill Sans MT" pitchFamily="34" charset="0"/>
        </a:defRPr>
      </a:lvl3pPr>
      <a:lvl4pPr algn="l" rtl="0" eaLnBrk="0" fontAlgn="base" hangingPunct="0">
        <a:spcBef>
          <a:spcPct val="0"/>
        </a:spcBef>
        <a:spcAft>
          <a:spcPct val="0"/>
        </a:spcAft>
        <a:defRPr sz="4300">
          <a:solidFill>
            <a:srgbClr val="7C5D50"/>
          </a:solidFill>
          <a:latin typeface="Gill Sans MT" pitchFamily="34" charset="0"/>
        </a:defRPr>
      </a:lvl4pPr>
      <a:lvl5pPr algn="l" rtl="0" eaLnBrk="0" fontAlgn="base" hangingPunct="0">
        <a:spcBef>
          <a:spcPct val="0"/>
        </a:spcBef>
        <a:spcAft>
          <a:spcPct val="0"/>
        </a:spcAft>
        <a:defRPr sz="4300">
          <a:solidFill>
            <a:srgbClr val="7C5D50"/>
          </a:solidFill>
          <a:latin typeface="Gill Sans MT" pitchFamily="34" charset="0"/>
        </a:defRPr>
      </a:lvl5pPr>
      <a:lvl6pPr marL="457200" algn="l" rtl="0" fontAlgn="base">
        <a:spcBef>
          <a:spcPct val="0"/>
        </a:spcBef>
        <a:spcAft>
          <a:spcPct val="0"/>
        </a:spcAft>
        <a:defRPr sz="4300">
          <a:solidFill>
            <a:srgbClr val="7C5D50"/>
          </a:solidFill>
          <a:latin typeface="Gill Sans MT" pitchFamily="34" charset="0"/>
        </a:defRPr>
      </a:lvl6pPr>
      <a:lvl7pPr marL="914400" algn="l" rtl="0" fontAlgn="base">
        <a:spcBef>
          <a:spcPct val="0"/>
        </a:spcBef>
        <a:spcAft>
          <a:spcPct val="0"/>
        </a:spcAft>
        <a:defRPr sz="4300">
          <a:solidFill>
            <a:srgbClr val="7C5D50"/>
          </a:solidFill>
          <a:latin typeface="Gill Sans MT" pitchFamily="34" charset="0"/>
        </a:defRPr>
      </a:lvl7pPr>
      <a:lvl8pPr marL="1371600" algn="l" rtl="0" fontAlgn="base">
        <a:spcBef>
          <a:spcPct val="0"/>
        </a:spcBef>
        <a:spcAft>
          <a:spcPct val="0"/>
        </a:spcAft>
        <a:defRPr sz="4300">
          <a:solidFill>
            <a:srgbClr val="7C5D50"/>
          </a:solidFill>
          <a:latin typeface="Gill Sans MT" pitchFamily="34" charset="0"/>
        </a:defRPr>
      </a:lvl8pPr>
      <a:lvl9pPr marL="1828800" algn="l" rtl="0" fontAlgn="base">
        <a:spcBef>
          <a:spcPct val="0"/>
        </a:spcBef>
        <a:spcAft>
          <a:spcPct val="0"/>
        </a:spcAft>
        <a:defRPr sz="4300">
          <a:solidFill>
            <a:srgbClr val="7C5D50"/>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A5AB81"/>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D8B25C"/>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hyperlink" Target="http://www.staples.com/" TargetMode="External"/><Relationship Id="rId2" Type="http://schemas.openxmlformats.org/officeDocument/2006/relationships/hyperlink" Target="https://www.staplesadvantage.com/" TargetMode="Externa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hyperlink" Target="http://sunyorange.edu/businessoffice/voucher.shtml" TargetMode="External"/><Relationship Id="rId2" Type="http://schemas.openxmlformats.org/officeDocument/2006/relationships/hyperlink" Target="http://sunyorange.edu/businessoffice/purchase.shtml" TargetMode="External"/><Relationship Id="rId1" Type="http://schemas.openxmlformats.org/officeDocument/2006/relationships/slideLayout" Target="../slideLayouts/slideLayout14.xml"/><Relationship Id="rId6" Type="http://schemas.openxmlformats.org/officeDocument/2006/relationships/hyperlink" Target="http://sunyorange.edu/businessoffice/docs/TravelReimbursement_5.xlsx" TargetMode="External"/><Relationship Id="rId5" Type="http://schemas.openxmlformats.org/officeDocument/2006/relationships/hyperlink" Target="http://sunyorange.edu/businessoffice/docs/tax_exempt_certificate.pdf" TargetMode="External"/><Relationship Id="rId4" Type="http://schemas.openxmlformats.org/officeDocument/2006/relationships/hyperlink" Target="http://sunyorange.edu/businessoffice/docs/appropriation_transfer_form.xls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2130425"/>
            <a:ext cx="12074525" cy="1470025"/>
          </a:xfrm>
          <a:prstGeom prst="rect">
            <a:avLst/>
          </a:prstGeom>
        </p:spPr>
        <p:txBody>
          <a:bodyPr/>
          <a:lstStyle/>
          <a:p>
            <a:pPr algn="ctr"/>
            <a:r>
              <a:rPr lang="en-US" sz="4400" dirty="0" smtClean="0">
                <a:solidFill>
                  <a:srgbClr val="FF0000"/>
                </a:solidFill>
                <a:latin typeface="Calibri" panose="020F0502020204030204" pitchFamily="34" charset="0"/>
              </a:rPr>
              <a:t>Business Office Tutorial</a:t>
            </a:r>
            <a:r>
              <a:rPr lang="en-US" sz="4400" dirty="0" smtClean="0">
                <a:solidFill>
                  <a:srgbClr val="FF0000"/>
                </a:solidFill>
              </a:rPr>
              <a:t/>
            </a:r>
            <a:br>
              <a:rPr lang="en-US" sz="4400" dirty="0" smtClean="0">
                <a:solidFill>
                  <a:srgbClr val="FF0000"/>
                </a:solidFill>
              </a:rPr>
            </a:br>
            <a:endParaRPr lang="en-US" sz="4400" dirty="0">
              <a:solidFill>
                <a:srgbClr val="FF0000"/>
              </a:solidFill>
            </a:endParaRPr>
          </a:p>
        </p:txBody>
      </p:sp>
    </p:spTree>
    <p:extLst>
      <p:ext uri="{BB962C8B-B14F-4D97-AF65-F5344CB8AC3E}">
        <p14:creationId xmlns:p14="http://schemas.microsoft.com/office/powerpoint/2010/main" val="2724030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28031" y="242372"/>
            <a:ext cx="10515600" cy="1211856"/>
          </a:xfrm>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  </a:t>
            </a:r>
            <a:r>
              <a:rPr lang="en-US" altLang="en-US" sz="4000" dirty="0">
                <a:solidFill>
                  <a:srgbClr val="FF3300"/>
                </a:solidFill>
                <a:latin typeface="Calibri" panose="020F0502020204030204" pitchFamily="34" charset="0"/>
              </a:rPr>
              <a:t> </a:t>
            </a:r>
            <a:r>
              <a:rPr lang="en-US" altLang="en-US" sz="4000" dirty="0" smtClean="0">
                <a:solidFill>
                  <a:srgbClr val="FF3300"/>
                </a:solidFill>
                <a:latin typeface="Calibri" panose="020F0502020204030204" pitchFamily="34" charset="0"/>
              </a:rPr>
              <a:t>(How to initiate new query?</a:t>
            </a:r>
            <a:r>
              <a:rPr lang="en-US" altLang="en-US" sz="4000" dirty="0" smtClean="0">
                <a:solidFill>
                  <a:srgbClr val="FF3300"/>
                </a:solidFill>
              </a:rPr>
              <a:t>)</a:t>
            </a:r>
          </a:p>
        </p:txBody>
      </p:sp>
      <p:pic>
        <p:nvPicPr>
          <p:cNvPr id="4" name="Picture 3"/>
          <p:cNvPicPr>
            <a:picLocks noChangeAspect="1"/>
          </p:cNvPicPr>
          <p:nvPr/>
        </p:nvPicPr>
        <p:blipFill>
          <a:blip r:embed="rId2"/>
          <a:stretch>
            <a:fillRect/>
          </a:stretch>
        </p:blipFill>
        <p:spPr>
          <a:xfrm>
            <a:off x="728031" y="1454228"/>
            <a:ext cx="11280355" cy="4230476"/>
          </a:xfrm>
          <a:prstGeom prst="rect">
            <a:avLst/>
          </a:prstGeom>
        </p:spPr>
      </p:pic>
    </p:spTree>
    <p:extLst>
      <p:ext uri="{BB962C8B-B14F-4D97-AF65-F5344CB8AC3E}">
        <p14:creationId xmlns:p14="http://schemas.microsoft.com/office/powerpoint/2010/main" val="12518040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298450"/>
            <a:ext cx="12087225" cy="6392863"/>
          </a:xfrm>
          <a:prstGeom prst="rect">
            <a:avLst/>
          </a:prstGeom>
        </p:spPr>
        <p:txBody>
          <a:bodyPr/>
          <a:lstStyle/>
          <a:p>
            <a:pPr algn="ctr" eaLnBrk="1" hangingPunct="1"/>
            <a:r>
              <a:rPr lang="en-US" altLang="en-US" sz="4400" dirty="0" smtClean="0">
                <a:solidFill>
                  <a:srgbClr val="FF3300"/>
                </a:solidFill>
                <a:latin typeface="Calibri" panose="020F0502020204030204" pitchFamily="34" charset="0"/>
              </a:rPr>
              <a:t/>
            </a:r>
            <a:br>
              <a:rPr lang="en-US" altLang="en-US" sz="4400" dirty="0" smtClean="0">
                <a:solidFill>
                  <a:srgbClr val="FF3300"/>
                </a:solidFill>
                <a:latin typeface="Calibri" panose="020F0502020204030204" pitchFamily="34" charset="0"/>
              </a:rPr>
            </a:br>
            <a:r>
              <a:rPr lang="en-US" altLang="en-US" sz="4400" dirty="0">
                <a:solidFill>
                  <a:srgbClr val="FF3300"/>
                </a:solidFill>
                <a:latin typeface="Calibri" panose="020F0502020204030204" pitchFamily="34" charset="0"/>
              </a:rPr>
              <a:t/>
            </a:r>
            <a:br>
              <a:rPr lang="en-US" altLang="en-US" sz="4400" dirty="0">
                <a:solidFill>
                  <a:srgbClr val="FF3300"/>
                </a:solidFill>
                <a:latin typeface="Calibri" panose="020F0502020204030204" pitchFamily="34" charset="0"/>
              </a:rPr>
            </a:br>
            <a:r>
              <a:rPr lang="en-US" altLang="en-US" sz="4400" dirty="0" smtClean="0">
                <a:solidFill>
                  <a:srgbClr val="FF3300"/>
                </a:solidFill>
                <a:latin typeface="Calibri" panose="020F0502020204030204" pitchFamily="34" charset="0"/>
              </a:rPr>
              <a:t/>
            </a:r>
            <a:br>
              <a:rPr lang="en-US" altLang="en-US" sz="4400" dirty="0" smtClean="0">
                <a:solidFill>
                  <a:srgbClr val="FF3300"/>
                </a:solidFill>
                <a:latin typeface="Calibri" panose="020F0502020204030204" pitchFamily="34" charset="0"/>
              </a:rPr>
            </a:br>
            <a:r>
              <a:rPr lang="en-US" altLang="en-US" sz="4400" dirty="0">
                <a:solidFill>
                  <a:srgbClr val="FF3300"/>
                </a:solidFill>
                <a:latin typeface="Calibri" panose="020F0502020204030204" pitchFamily="34" charset="0"/>
              </a:rPr>
              <a:t/>
            </a:r>
            <a:br>
              <a:rPr lang="en-US" altLang="en-US" sz="4400" dirty="0">
                <a:solidFill>
                  <a:srgbClr val="FF3300"/>
                </a:solidFill>
                <a:latin typeface="Calibri" panose="020F0502020204030204" pitchFamily="34" charset="0"/>
              </a:rPr>
            </a:br>
            <a:r>
              <a:rPr lang="en-US" altLang="en-US" sz="4400" dirty="0" smtClean="0">
                <a:solidFill>
                  <a:srgbClr val="FF3300"/>
                </a:solidFill>
                <a:latin typeface="Calibri" panose="020F0502020204030204" pitchFamily="34" charset="0"/>
              </a:rPr>
              <a:t>Purchase Requisition</a:t>
            </a:r>
          </a:p>
        </p:txBody>
      </p:sp>
    </p:spTree>
    <p:extLst>
      <p:ext uri="{BB962C8B-B14F-4D97-AF65-F5344CB8AC3E}">
        <p14:creationId xmlns:p14="http://schemas.microsoft.com/office/powerpoint/2010/main" val="36210430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838200" y="409193"/>
            <a:ext cx="10515600" cy="1325563"/>
          </a:xfrm>
        </p:spPr>
        <p:txBody>
          <a:bodyPr>
            <a:normAutofit/>
          </a:bodyPr>
          <a:lstStyle/>
          <a:p>
            <a:pPr eaLnBrk="1" hangingPunct="1"/>
            <a:r>
              <a:rPr lang="en-US" altLang="en-US" sz="4000" dirty="0" smtClean="0">
                <a:solidFill>
                  <a:srgbClr val="FF3300"/>
                </a:solidFill>
                <a:latin typeface="Calibri" panose="020F0502020204030204" pitchFamily="34" charset="0"/>
              </a:rPr>
              <a:t>Purchase Requisition</a:t>
            </a:r>
          </a:p>
        </p:txBody>
      </p:sp>
      <p:sp>
        <p:nvSpPr>
          <p:cNvPr id="5123" name="Rectangle 3"/>
          <p:cNvSpPr>
            <a:spLocks noGrp="1" noChangeArrowheads="1"/>
          </p:cNvSpPr>
          <p:nvPr>
            <p:ph idx="1"/>
          </p:nvPr>
        </p:nvSpPr>
        <p:spPr>
          <a:xfrm>
            <a:off x="838200" y="1377108"/>
            <a:ext cx="10515600" cy="4799855"/>
          </a:xfrm>
        </p:spPr>
        <p:txBody>
          <a:bodyPr>
            <a:normAutofit/>
          </a:bodyPr>
          <a:lstStyle/>
          <a:p>
            <a:pPr eaLnBrk="1" hangingPunct="1"/>
            <a:r>
              <a:rPr lang="en-US" altLang="en-US" sz="2400" dirty="0" smtClean="0">
                <a:latin typeface="Calibri" panose="020F0502020204030204" pitchFamily="34" charset="0"/>
              </a:rPr>
              <a:t>Purchasing Guidelines</a:t>
            </a: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Steps to Completing a Purchase Requisition Successfully</a:t>
            </a:r>
          </a:p>
          <a:p>
            <a:pPr eaLnBrk="1" hangingPunct="1"/>
            <a:endParaRPr lang="en-US" altLang="en-US" sz="2400" dirty="0" smtClean="0">
              <a:latin typeface="Calibri" panose="020F0502020204030204" pitchFamily="34" charset="0"/>
            </a:endParaRPr>
          </a:p>
          <a:p>
            <a:r>
              <a:rPr lang="en-US" altLang="en-US" sz="2400" dirty="0" smtClean="0">
                <a:latin typeface="Calibri" panose="020F0502020204030204" pitchFamily="34" charset="0"/>
              </a:rPr>
              <a:t>Sequence of Events from a Purchase Requisition to Paying the Vendor</a:t>
            </a:r>
          </a:p>
        </p:txBody>
      </p:sp>
    </p:spTree>
    <p:extLst>
      <p:ext uri="{BB962C8B-B14F-4D97-AF65-F5344CB8AC3E}">
        <p14:creationId xmlns:p14="http://schemas.microsoft.com/office/powerpoint/2010/main" val="28484196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a:t>
            </a:r>
          </a:p>
        </p:txBody>
      </p:sp>
      <p:sp>
        <p:nvSpPr>
          <p:cNvPr id="5123" name="Rectangle 3"/>
          <p:cNvSpPr>
            <a:spLocks noGrp="1" noChangeArrowheads="1"/>
          </p:cNvSpPr>
          <p:nvPr>
            <p:ph idx="1"/>
          </p:nvPr>
        </p:nvSpPr>
        <p:spPr>
          <a:xfrm>
            <a:off x="838200" y="1255923"/>
            <a:ext cx="10515600" cy="4921040"/>
          </a:xfrm>
        </p:spPr>
        <p:txBody>
          <a:bodyPr>
            <a:normAutofit/>
          </a:bodyPr>
          <a:lstStyle/>
          <a:p>
            <a:pPr eaLnBrk="1" hangingPunct="1"/>
            <a:r>
              <a:rPr lang="en-US" altLang="en-US" sz="2400" dirty="0" smtClean="0">
                <a:latin typeface="Calibri" panose="020F0502020204030204" pitchFamily="34" charset="0"/>
              </a:rPr>
              <a:t>Capital Equipment</a:t>
            </a:r>
          </a:p>
          <a:p>
            <a:pPr eaLnBrk="1" hangingPunct="1"/>
            <a:endParaRPr lang="en-US" altLang="en-US" sz="2400" dirty="0" smtClean="0">
              <a:latin typeface="Calibri" panose="020F0502020204030204" pitchFamily="34" charset="0"/>
            </a:endParaRP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Materials and Supplies</a:t>
            </a:r>
          </a:p>
          <a:p>
            <a:pPr eaLnBrk="1" hangingPunct="1"/>
            <a:endParaRPr lang="en-US" altLang="en-US" sz="2400" dirty="0" smtClean="0">
              <a:latin typeface="Calibri" panose="020F0502020204030204" pitchFamily="34" charset="0"/>
            </a:endParaRP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Contract Services</a:t>
            </a:r>
          </a:p>
        </p:txBody>
      </p:sp>
    </p:spTree>
    <p:extLst>
      <p:ext uri="{BB962C8B-B14F-4D97-AF65-F5344CB8AC3E}">
        <p14:creationId xmlns:p14="http://schemas.microsoft.com/office/powerpoint/2010/main" val="2887242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 on Capital Equipment</a:t>
            </a:r>
          </a:p>
        </p:txBody>
      </p:sp>
      <p:sp>
        <p:nvSpPr>
          <p:cNvPr id="6147" name="Rectangle 3"/>
          <p:cNvSpPr>
            <a:spLocks noGrp="1" noChangeArrowheads="1"/>
          </p:cNvSpPr>
          <p:nvPr>
            <p:ph idx="1"/>
          </p:nvPr>
        </p:nvSpPr>
        <p:spPr>
          <a:xfrm>
            <a:off x="838200" y="1134738"/>
            <a:ext cx="10515600" cy="5174428"/>
          </a:xfrm>
        </p:spPr>
        <p:txBody>
          <a:bodyPr>
            <a:noAutofit/>
          </a:bodyPr>
          <a:lstStyle/>
          <a:p>
            <a:pPr eaLnBrk="1" hangingPunct="1">
              <a:lnSpc>
                <a:spcPct val="80000"/>
              </a:lnSpc>
            </a:pPr>
            <a:r>
              <a:rPr lang="en-US" altLang="en-US" sz="2400" u="sng" dirty="0">
                <a:solidFill>
                  <a:srgbClr val="FF3300"/>
                </a:solidFill>
                <a:latin typeface="Calibri" panose="020F0502020204030204" pitchFamily="34" charset="0"/>
              </a:rPr>
              <a:t>CAPITAL </a:t>
            </a:r>
            <a:r>
              <a:rPr lang="en-US" altLang="en-US" sz="2400" u="sng" dirty="0" smtClean="0">
                <a:solidFill>
                  <a:srgbClr val="FF3300"/>
                </a:solidFill>
                <a:latin typeface="Calibri" panose="020F0502020204030204" pitchFamily="34" charset="0"/>
              </a:rPr>
              <a:t>EQUIPMENT</a:t>
            </a:r>
            <a:r>
              <a:rPr lang="en-US" altLang="en-US" sz="2400" dirty="0" smtClean="0">
                <a:solidFill>
                  <a:srgbClr val="FF3300"/>
                </a:solidFill>
                <a:latin typeface="Calibri" panose="020F0502020204030204" pitchFamily="34" charset="0"/>
              </a:rPr>
              <a:t> -</a:t>
            </a:r>
            <a:r>
              <a:rPr lang="en-US" altLang="en-US" sz="2400" dirty="0" smtClean="0">
                <a:latin typeface="Calibri" panose="020F0502020204030204" pitchFamily="34" charset="0"/>
              </a:rPr>
              <a:t>  Is equipment </a:t>
            </a:r>
            <a:r>
              <a:rPr lang="en-US" altLang="en-US" sz="2400" dirty="0">
                <a:latin typeface="Calibri" panose="020F0502020204030204" pitchFamily="34" charset="0"/>
              </a:rPr>
              <a:t>lasting more than one year and each unit costs $500 or more.</a:t>
            </a:r>
          </a:p>
          <a:p>
            <a:pPr eaLnBrk="1" hangingPunct="1">
              <a:lnSpc>
                <a:spcPct val="80000"/>
              </a:lnSpc>
            </a:pPr>
            <a:r>
              <a:rPr lang="en-US" altLang="en-US" sz="2400" dirty="0" smtClean="0">
                <a:latin typeface="Calibri" panose="020F0502020204030204" pitchFamily="34" charset="0"/>
              </a:rPr>
              <a:t>$1,000 </a:t>
            </a:r>
            <a:r>
              <a:rPr lang="en-US" altLang="en-US" sz="2400" dirty="0">
                <a:latin typeface="Calibri" panose="020F0502020204030204" pitchFamily="34" charset="0"/>
              </a:rPr>
              <a:t>- $7,999 – Three verbal quotes required (</a:t>
            </a:r>
            <a:r>
              <a:rPr lang="en-US" altLang="en-US" sz="2400" u="sng" dirty="0">
                <a:latin typeface="Calibri" panose="020F0502020204030204" pitchFamily="34" charset="0"/>
              </a:rPr>
              <a:t>obtained by </a:t>
            </a:r>
            <a:r>
              <a:rPr lang="en-US" altLang="en-US" sz="2400" u="sng" dirty="0" err="1">
                <a:latin typeface="Calibri" panose="020F0502020204030204" pitchFamily="34" charset="0"/>
              </a:rPr>
              <a:t>Requisitioner</a:t>
            </a:r>
            <a:r>
              <a:rPr lang="en-US" altLang="en-US" sz="2400" dirty="0">
                <a:latin typeface="Calibri" panose="020F0502020204030204" pitchFamily="34" charset="0"/>
              </a:rPr>
              <a:t>).  Verbal quote form to be completed and submitted with your requisition.</a:t>
            </a:r>
          </a:p>
          <a:p>
            <a:pPr eaLnBrk="1" hangingPunct="1">
              <a:lnSpc>
                <a:spcPct val="80000"/>
              </a:lnSpc>
            </a:pPr>
            <a:r>
              <a:rPr lang="en-US" altLang="en-US" sz="2400" dirty="0" smtClean="0">
                <a:latin typeface="Calibri" panose="020F0502020204030204" pitchFamily="34" charset="0"/>
              </a:rPr>
              <a:t>$</a:t>
            </a:r>
            <a:r>
              <a:rPr lang="en-US" altLang="en-US" sz="2400" dirty="0">
                <a:latin typeface="Calibri" panose="020F0502020204030204" pitchFamily="34" charset="0"/>
              </a:rPr>
              <a:t>8,000 - </a:t>
            </a:r>
            <a:r>
              <a:rPr lang="en-US" altLang="en-US" sz="2400" dirty="0" smtClean="0">
                <a:latin typeface="Calibri" panose="020F0502020204030204" pitchFamily="34" charset="0"/>
              </a:rPr>
              <a:t>$19,999 </a:t>
            </a:r>
            <a:r>
              <a:rPr lang="en-US" altLang="en-US" sz="2400" dirty="0">
                <a:latin typeface="Calibri" panose="020F0502020204030204" pitchFamily="34" charset="0"/>
              </a:rPr>
              <a:t>– Three written quotes are required and to be obtained by the </a:t>
            </a:r>
            <a:r>
              <a:rPr lang="en-US" altLang="en-US" sz="2400" dirty="0" err="1">
                <a:latin typeface="Calibri" panose="020F0502020204030204" pitchFamily="34" charset="0"/>
              </a:rPr>
              <a:t>Requisitioner</a:t>
            </a:r>
            <a:r>
              <a:rPr lang="en-US" altLang="en-US" sz="2400" dirty="0">
                <a:latin typeface="Calibri" panose="020F0502020204030204" pitchFamily="34" charset="0"/>
              </a:rPr>
              <a:t> or the Purchasing Department where appropriate.</a:t>
            </a:r>
          </a:p>
          <a:p>
            <a:pPr eaLnBrk="1" hangingPunct="1">
              <a:lnSpc>
                <a:spcPct val="80000"/>
              </a:lnSpc>
            </a:pPr>
            <a:r>
              <a:rPr lang="en-US" altLang="en-US" sz="2400" dirty="0" smtClean="0">
                <a:latin typeface="Calibri" panose="020F0502020204030204" pitchFamily="34" charset="0"/>
              </a:rPr>
              <a:t>$20,000 </a:t>
            </a:r>
            <a:r>
              <a:rPr lang="en-US" altLang="en-US" sz="2400" dirty="0">
                <a:latin typeface="Calibri" panose="020F0502020204030204" pitchFamily="34" charset="0"/>
              </a:rPr>
              <a:t>– Over –  </a:t>
            </a:r>
            <a:r>
              <a:rPr lang="en-US" altLang="en-US" sz="2400" dirty="0" smtClean="0">
                <a:latin typeface="Calibri" panose="020F0502020204030204" pitchFamily="34" charset="0"/>
              </a:rPr>
              <a:t>Sealed, public bid required, responsibility of Purchasing Department.  </a:t>
            </a:r>
            <a:r>
              <a:rPr lang="en-US" altLang="en-US" sz="2400" u="sng" dirty="0" err="1" smtClean="0">
                <a:latin typeface="Calibri" panose="020F0502020204030204" pitchFamily="34" charset="0"/>
              </a:rPr>
              <a:t>Requisitioner</a:t>
            </a:r>
            <a:r>
              <a:rPr lang="en-US" altLang="en-US" sz="2400" u="sng" dirty="0" smtClean="0">
                <a:latin typeface="Calibri" panose="020F0502020204030204" pitchFamily="34" charset="0"/>
              </a:rPr>
              <a:t> supplies the names of three vendors and specification sheet</a:t>
            </a:r>
            <a:r>
              <a:rPr lang="en-US" altLang="en-US" sz="2400" dirty="0" smtClean="0">
                <a:latin typeface="Calibri" panose="020F0502020204030204" pitchFamily="34" charset="0"/>
              </a:rPr>
              <a:t> to identify equipment completely so all vendors will bid on same type of item.  This is also applicable when capital equipment is purchased in aggregate.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3427017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 on Materials and Supplies</a:t>
            </a:r>
          </a:p>
        </p:txBody>
      </p:sp>
      <p:sp>
        <p:nvSpPr>
          <p:cNvPr id="7171" name="Rectangle 3"/>
          <p:cNvSpPr>
            <a:spLocks noGrp="1" noChangeArrowheads="1"/>
          </p:cNvSpPr>
          <p:nvPr>
            <p:ph idx="1"/>
          </p:nvPr>
        </p:nvSpPr>
        <p:spPr>
          <a:xfrm>
            <a:off x="838200" y="1057619"/>
            <a:ext cx="10515600" cy="5119344"/>
          </a:xfrm>
        </p:spPr>
        <p:txBody>
          <a:bodyPr>
            <a:normAutofit/>
          </a:bodyPr>
          <a:lstStyle/>
          <a:p>
            <a:pPr eaLnBrk="1" hangingPunct="1">
              <a:lnSpc>
                <a:spcPct val="80000"/>
              </a:lnSpc>
            </a:pPr>
            <a:r>
              <a:rPr lang="en-US" altLang="en-US" sz="2400" u="sng" dirty="0">
                <a:solidFill>
                  <a:srgbClr val="FF3300"/>
                </a:solidFill>
                <a:latin typeface="Calibri" panose="020F0502020204030204" pitchFamily="34" charset="0"/>
              </a:rPr>
              <a:t>MATERIALS AND </a:t>
            </a:r>
            <a:r>
              <a:rPr lang="en-US" altLang="en-US" sz="2400" u="sng" dirty="0" smtClean="0">
                <a:solidFill>
                  <a:srgbClr val="FF3300"/>
                </a:solidFill>
                <a:latin typeface="Calibri" panose="020F0502020204030204" pitchFamily="34" charset="0"/>
              </a:rPr>
              <a:t>SUPPLIES</a:t>
            </a:r>
            <a:r>
              <a:rPr lang="en-US" altLang="en-US" sz="2400" dirty="0" smtClean="0">
                <a:solidFill>
                  <a:srgbClr val="FF3300"/>
                </a:solidFill>
                <a:latin typeface="Calibri" panose="020F0502020204030204" pitchFamily="34" charset="0"/>
              </a:rPr>
              <a:t> - </a:t>
            </a:r>
            <a:r>
              <a:rPr lang="en-US" altLang="en-US" sz="2400" dirty="0" smtClean="0">
                <a:latin typeface="Calibri" panose="020F0502020204030204" pitchFamily="34" charset="0"/>
              </a:rPr>
              <a:t>Materials and supplies </a:t>
            </a:r>
            <a:r>
              <a:rPr lang="en-US" altLang="en-US" sz="2400" dirty="0">
                <a:latin typeface="Calibri" panose="020F0502020204030204" pitchFamily="34" charset="0"/>
              </a:rPr>
              <a:t>expendable within one year and costs under $500 per item.</a:t>
            </a:r>
          </a:p>
          <a:p>
            <a:pPr eaLnBrk="1" hangingPunct="1">
              <a:lnSpc>
                <a:spcPct val="80000"/>
              </a:lnSpc>
            </a:pPr>
            <a:r>
              <a:rPr lang="en-US" altLang="en-US" sz="2400" dirty="0" smtClean="0">
                <a:latin typeface="Calibri" panose="020F0502020204030204" pitchFamily="34" charset="0"/>
              </a:rPr>
              <a:t>$1,000 </a:t>
            </a:r>
            <a:r>
              <a:rPr lang="en-US" altLang="en-US" sz="2400" dirty="0">
                <a:latin typeface="Calibri" panose="020F0502020204030204" pitchFamily="34" charset="0"/>
              </a:rPr>
              <a:t>- </a:t>
            </a:r>
            <a:r>
              <a:rPr lang="en-US" altLang="en-US" sz="2400" dirty="0" smtClean="0">
                <a:latin typeface="Calibri" panose="020F0502020204030204" pitchFamily="34" charset="0"/>
              </a:rPr>
              <a:t>$19,999 –  Three written quotes required.  Quotes obtained by </a:t>
            </a:r>
            <a:r>
              <a:rPr lang="en-US" altLang="en-US" sz="2400" dirty="0" err="1" smtClean="0">
                <a:latin typeface="Calibri" panose="020F0502020204030204" pitchFamily="34" charset="0"/>
              </a:rPr>
              <a:t>Requisitioner</a:t>
            </a:r>
            <a:r>
              <a:rPr lang="en-US" altLang="en-US" sz="2400" dirty="0" smtClean="0">
                <a:latin typeface="Calibri" panose="020F0502020204030204" pitchFamily="34" charset="0"/>
              </a:rPr>
              <a:t> or Purchasing Department.  </a:t>
            </a:r>
            <a:r>
              <a:rPr lang="en-US" altLang="en-US" sz="2400" u="sng" dirty="0" err="1" smtClean="0">
                <a:latin typeface="Calibri" panose="020F0502020204030204" pitchFamily="34" charset="0"/>
              </a:rPr>
              <a:t>Requisitioner</a:t>
            </a:r>
            <a:r>
              <a:rPr lang="en-US" altLang="en-US" sz="2400" u="sng" dirty="0" smtClean="0">
                <a:latin typeface="Calibri" panose="020F0502020204030204" pitchFamily="34" charset="0"/>
              </a:rPr>
              <a:t> completes and submits the quote with the requisition</a:t>
            </a:r>
            <a:r>
              <a:rPr lang="en-US" altLang="en-US" sz="2400" dirty="0" smtClean="0">
                <a:latin typeface="Calibri" panose="020F0502020204030204" pitchFamily="34" charset="0"/>
              </a:rPr>
              <a:t>. </a:t>
            </a:r>
            <a:endParaRPr lang="en-US" altLang="en-US" sz="2400" dirty="0">
              <a:latin typeface="Calibri" panose="020F0502020204030204" pitchFamily="34" charset="0"/>
            </a:endParaRPr>
          </a:p>
          <a:p>
            <a:pPr eaLnBrk="1" hangingPunct="1">
              <a:lnSpc>
                <a:spcPct val="80000"/>
              </a:lnSpc>
            </a:pPr>
            <a:r>
              <a:rPr lang="en-US" altLang="en-US" sz="2400" dirty="0" smtClean="0">
                <a:latin typeface="Calibri" panose="020F0502020204030204" pitchFamily="34" charset="0"/>
              </a:rPr>
              <a:t>$20,000 </a:t>
            </a:r>
            <a:r>
              <a:rPr lang="en-US" altLang="en-US" sz="2400" dirty="0">
                <a:latin typeface="Calibri" panose="020F0502020204030204" pitchFamily="34" charset="0"/>
              </a:rPr>
              <a:t>– Over – </a:t>
            </a:r>
            <a:r>
              <a:rPr lang="en-US" altLang="en-US" sz="2400" dirty="0" smtClean="0">
                <a:latin typeface="Calibri" panose="020F0502020204030204" pitchFamily="34" charset="0"/>
              </a:rPr>
              <a:t>Sealed, public bid required</a:t>
            </a:r>
            <a:r>
              <a:rPr lang="en-US" altLang="en-US" sz="2400" dirty="0">
                <a:latin typeface="Calibri" panose="020F0502020204030204" pitchFamily="34" charset="0"/>
              </a:rPr>
              <a:t>. </a:t>
            </a:r>
            <a:r>
              <a:rPr lang="en-US" altLang="en-US" sz="2400" dirty="0" smtClean="0">
                <a:latin typeface="Calibri" panose="020F0502020204030204" pitchFamily="34" charset="0"/>
              </a:rPr>
              <a:t>This is the responsibility of the Purchasing Department per General Municipal Law §103.  </a:t>
            </a:r>
            <a:r>
              <a:rPr lang="en-US" altLang="en-US" sz="2400" u="sng" dirty="0" err="1" smtClean="0">
                <a:latin typeface="Calibri" panose="020F0502020204030204" pitchFamily="34" charset="0"/>
              </a:rPr>
              <a:t>Requisitioner</a:t>
            </a:r>
            <a:r>
              <a:rPr lang="en-US" altLang="en-US" sz="2400" u="sng" dirty="0" smtClean="0">
                <a:latin typeface="Calibri" panose="020F0502020204030204" pitchFamily="34" charset="0"/>
              </a:rPr>
              <a:t> is to </a:t>
            </a:r>
            <a:r>
              <a:rPr lang="en-US" altLang="en-US" sz="2400" u="sng" dirty="0">
                <a:latin typeface="Calibri" panose="020F0502020204030204" pitchFamily="34" charset="0"/>
              </a:rPr>
              <a:t>supply names of three vendors and specification </a:t>
            </a:r>
            <a:r>
              <a:rPr lang="en-US" altLang="en-US" sz="2400" u="sng" dirty="0" smtClean="0">
                <a:latin typeface="Calibri" panose="020F0502020204030204" pitchFamily="34" charset="0"/>
              </a:rPr>
              <a:t>sheet, </a:t>
            </a:r>
            <a:r>
              <a:rPr lang="en-US" altLang="en-US" sz="2400" dirty="0" smtClean="0">
                <a:latin typeface="Calibri" panose="020F0502020204030204" pitchFamily="34" charset="0"/>
              </a:rPr>
              <a:t>and identify </a:t>
            </a:r>
            <a:r>
              <a:rPr lang="en-US" altLang="en-US" sz="2400" dirty="0">
                <a:latin typeface="Calibri" panose="020F0502020204030204" pitchFamily="34" charset="0"/>
              </a:rPr>
              <a:t>equipment completely so all vendors will bid on same type of item. This is also applicable when materials and supplies are purchased in aggregate.</a:t>
            </a:r>
          </a:p>
        </p:txBody>
      </p:sp>
    </p:spTree>
    <p:extLst>
      <p:ext uri="{BB962C8B-B14F-4D97-AF65-F5344CB8AC3E}">
        <p14:creationId xmlns:p14="http://schemas.microsoft.com/office/powerpoint/2010/main" val="2357397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Purchasing Guidelines on Contract Services</a:t>
            </a:r>
          </a:p>
        </p:txBody>
      </p:sp>
      <p:sp>
        <p:nvSpPr>
          <p:cNvPr id="8195" name="Rectangle 3"/>
          <p:cNvSpPr>
            <a:spLocks noGrp="1" noChangeArrowheads="1"/>
          </p:cNvSpPr>
          <p:nvPr>
            <p:ph idx="1"/>
          </p:nvPr>
        </p:nvSpPr>
        <p:spPr>
          <a:xfrm>
            <a:off x="838200" y="1046602"/>
            <a:ext cx="10515600" cy="5464367"/>
          </a:xfrm>
        </p:spPr>
        <p:txBody>
          <a:bodyPr>
            <a:noAutofit/>
          </a:bodyPr>
          <a:lstStyle/>
          <a:p>
            <a:pPr eaLnBrk="1" hangingPunct="1">
              <a:lnSpc>
                <a:spcPct val="80000"/>
              </a:lnSpc>
              <a:buFontTx/>
              <a:buNone/>
            </a:pPr>
            <a:r>
              <a:rPr lang="en-US" altLang="en-US" sz="2400" u="sng" dirty="0">
                <a:solidFill>
                  <a:srgbClr val="FF3300"/>
                </a:solidFill>
                <a:latin typeface="Calibri" panose="020F0502020204030204" pitchFamily="34" charset="0"/>
              </a:rPr>
              <a:t>CONTRACT </a:t>
            </a:r>
            <a:r>
              <a:rPr lang="en-US" altLang="en-US" sz="2400" u="sng" dirty="0" smtClean="0">
                <a:solidFill>
                  <a:srgbClr val="FF3300"/>
                </a:solidFill>
                <a:latin typeface="Calibri" panose="020F0502020204030204" pitchFamily="34" charset="0"/>
              </a:rPr>
              <a:t>SERVICES</a:t>
            </a:r>
            <a:r>
              <a:rPr lang="en-US" altLang="en-US" sz="2400" dirty="0" smtClean="0">
                <a:solidFill>
                  <a:srgbClr val="FF3300"/>
                </a:solidFill>
                <a:latin typeface="Calibri" panose="020F0502020204030204" pitchFamily="34" charset="0"/>
              </a:rPr>
              <a:t> – </a:t>
            </a:r>
            <a:r>
              <a:rPr lang="en-US" altLang="en-US" sz="2400" dirty="0" smtClean="0">
                <a:latin typeface="Calibri" panose="020F0502020204030204" pitchFamily="34" charset="0"/>
              </a:rPr>
              <a:t>“PUBLIC WORKS” that relate to most service contracts and is not limited to contracts for construction and building services.  (FYI: Printing is not PUBLIC WORKS)</a:t>
            </a:r>
          </a:p>
          <a:p>
            <a:pPr>
              <a:lnSpc>
                <a:spcPct val="80000"/>
              </a:lnSpc>
            </a:pPr>
            <a:r>
              <a:rPr lang="en-US" altLang="en-US" sz="2400" dirty="0" smtClean="0">
                <a:latin typeface="Calibri" panose="020F0502020204030204" pitchFamily="34" charset="0"/>
              </a:rPr>
              <a:t>Up to $20,000 </a:t>
            </a:r>
            <a:r>
              <a:rPr lang="en-US" altLang="en-US" sz="2400" dirty="0">
                <a:latin typeface="Calibri" panose="020F0502020204030204" pitchFamily="34" charset="0"/>
              </a:rPr>
              <a:t>– Three written quotes required.  Quotes </a:t>
            </a:r>
            <a:r>
              <a:rPr lang="en-US" altLang="en-US" sz="2400" dirty="0" smtClean="0">
                <a:latin typeface="Calibri" panose="020F0502020204030204" pitchFamily="34" charset="0"/>
              </a:rPr>
              <a:t>are obtained </a:t>
            </a:r>
            <a:r>
              <a:rPr lang="en-US" altLang="en-US" sz="2400" dirty="0">
                <a:latin typeface="Calibri" panose="020F0502020204030204" pitchFamily="34" charset="0"/>
              </a:rPr>
              <a:t>by </a:t>
            </a:r>
            <a:r>
              <a:rPr lang="en-US" altLang="en-US" sz="2400" dirty="0" err="1">
                <a:latin typeface="Calibri" panose="020F0502020204030204" pitchFamily="34" charset="0"/>
              </a:rPr>
              <a:t>Requisitioner</a:t>
            </a:r>
            <a:r>
              <a:rPr lang="en-US" altLang="en-US" sz="2400" dirty="0">
                <a:latin typeface="Calibri" panose="020F0502020204030204" pitchFamily="34" charset="0"/>
              </a:rPr>
              <a:t> or Purchasing Department.  </a:t>
            </a:r>
            <a:r>
              <a:rPr lang="en-US" altLang="en-US" sz="2400" u="sng" dirty="0" err="1">
                <a:latin typeface="Calibri" panose="020F0502020204030204" pitchFamily="34" charset="0"/>
              </a:rPr>
              <a:t>Requisitioner</a:t>
            </a:r>
            <a:r>
              <a:rPr lang="en-US" altLang="en-US" sz="2400" u="sng" dirty="0">
                <a:latin typeface="Calibri" panose="020F0502020204030204" pitchFamily="34" charset="0"/>
              </a:rPr>
              <a:t> completes and submits the quote with the requisition</a:t>
            </a:r>
            <a:r>
              <a:rPr lang="en-US" altLang="en-US" sz="2400" dirty="0">
                <a:latin typeface="Calibri" panose="020F0502020204030204" pitchFamily="34" charset="0"/>
              </a:rPr>
              <a:t>. </a:t>
            </a:r>
            <a:r>
              <a:rPr lang="en-US" altLang="en-US" sz="2400" dirty="0" smtClean="0">
                <a:latin typeface="Calibri" panose="020F0502020204030204" pitchFamily="34" charset="0"/>
              </a:rPr>
              <a:t>  Department may recommend Award.  Contract Awarded at the discretion of the Purchasing Department.  </a:t>
            </a:r>
          </a:p>
          <a:p>
            <a:pPr>
              <a:lnSpc>
                <a:spcPct val="80000"/>
              </a:lnSpc>
            </a:pPr>
            <a:r>
              <a:rPr lang="en-US" altLang="en-US" sz="2400" dirty="0" smtClean="0">
                <a:latin typeface="Calibri" panose="020F0502020204030204" pitchFamily="34" charset="0"/>
              </a:rPr>
              <a:t>$20,001 </a:t>
            </a:r>
            <a:r>
              <a:rPr lang="en-US" altLang="en-US" sz="2400" dirty="0">
                <a:latin typeface="Calibri" panose="020F0502020204030204" pitchFamily="34" charset="0"/>
              </a:rPr>
              <a:t>- </a:t>
            </a:r>
            <a:r>
              <a:rPr lang="en-US" altLang="en-US" sz="2400" dirty="0" smtClean="0">
                <a:latin typeface="Calibri" panose="020F0502020204030204" pitchFamily="34" charset="0"/>
              </a:rPr>
              <a:t>$35,000 </a:t>
            </a:r>
            <a:r>
              <a:rPr lang="en-US" altLang="en-US" sz="2400" dirty="0">
                <a:latin typeface="Calibri" panose="020F0502020204030204" pitchFamily="34" charset="0"/>
              </a:rPr>
              <a:t>– </a:t>
            </a:r>
            <a:r>
              <a:rPr lang="en-US" altLang="en-US" sz="2400" dirty="0" smtClean="0">
                <a:latin typeface="Calibri" panose="020F0502020204030204" pitchFamily="34" charset="0"/>
              </a:rPr>
              <a:t>Four </a:t>
            </a:r>
            <a:r>
              <a:rPr lang="en-US" altLang="en-US" sz="2400" dirty="0">
                <a:latin typeface="Calibri" panose="020F0502020204030204" pitchFamily="34" charset="0"/>
              </a:rPr>
              <a:t>written quotes required.  Quotes are obtained by </a:t>
            </a:r>
            <a:r>
              <a:rPr lang="en-US" altLang="en-US" sz="2400" dirty="0" err="1">
                <a:latin typeface="Calibri" panose="020F0502020204030204" pitchFamily="34" charset="0"/>
              </a:rPr>
              <a:t>Requisitioner</a:t>
            </a:r>
            <a:r>
              <a:rPr lang="en-US" altLang="en-US" sz="2400" dirty="0">
                <a:latin typeface="Calibri" panose="020F0502020204030204" pitchFamily="34" charset="0"/>
              </a:rPr>
              <a:t> or Purchasing Department.  </a:t>
            </a:r>
            <a:r>
              <a:rPr lang="en-US" altLang="en-US" sz="2400" u="sng" dirty="0" err="1">
                <a:latin typeface="Calibri" panose="020F0502020204030204" pitchFamily="34" charset="0"/>
              </a:rPr>
              <a:t>Requisitioner</a:t>
            </a:r>
            <a:r>
              <a:rPr lang="en-US" altLang="en-US" sz="2400" u="sng" dirty="0">
                <a:latin typeface="Calibri" panose="020F0502020204030204" pitchFamily="34" charset="0"/>
              </a:rPr>
              <a:t> completes and submits the quote with the requisition</a:t>
            </a:r>
            <a:r>
              <a:rPr lang="en-US" altLang="en-US" sz="2400" dirty="0">
                <a:latin typeface="Calibri" panose="020F0502020204030204" pitchFamily="34" charset="0"/>
              </a:rPr>
              <a:t>.   Department may recommend Award.  Contract Awarded at the discretion of the Purchasing Department.  </a:t>
            </a:r>
            <a:endParaRPr lang="en-US" altLang="en-US" sz="2400" dirty="0" smtClean="0">
              <a:latin typeface="Calibri" panose="020F0502020204030204" pitchFamily="34" charset="0"/>
            </a:endParaRPr>
          </a:p>
          <a:p>
            <a:pPr eaLnBrk="1" hangingPunct="1">
              <a:lnSpc>
                <a:spcPct val="80000"/>
              </a:lnSpc>
            </a:pPr>
            <a:r>
              <a:rPr lang="en-US" altLang="en-US" sz="2400" dirty="0" smtClean="0">
                <a:latin typeface="Calibri" panose="020F0502020204030204" pitchFamily="34" charset="0"/>
              </a:rPr>
              <a:t>Over $35,000 </a:t>
            </a:r>
            <a:r>
              <a:rPr lang="en-US" altLang="en-US" sz="2400" dirty="0">
                <a:latin typeface="Calibri" panose="020F0502020204030204" pitchFamily="34" charset="0"/>
              </a:rPr>
              <a:t>– </a:t>
            </a:r>
            <a:r>
              <a:rPr lang="en-US" altLang="en-US" sz="2400" dirty="0" smtClean="0">
                <a:latin typeface="Calibri" panose="020F0502020204030204" pitchFamily="34" charset="0"/>
              </a:rPr>
              <a:t> Sealed, public bid per General Municipal Law §103.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17736976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52529"/>
            <a:ext cx="10515600" cy="4076241"/>
          </a:xfrm>
        </p:spPr>
        <p:txBody>
          <a:bodyPr>
            <a:noAutofit/>
          </a:bodyPr>
          <a:lstStyle/>
          <a:p>
            <a:pPr lvl="0"/>
            <a:r>
              <a:rPr lang="en-US" sz="2000" dirty="0" smtClean="0">
                <a:latin typeface="Calibri" panose="020F0502020204030204" pitchFamily="34" charset="0"/>
              </a:rPr>
              <a:t>Check your department's account balance to make sure there are funds available.</a:t>
            </a:r>
          </a:p>
          <a:p>
            <a:pPr lvl="1"/>
            <a:r>
              <a:rPr lang="en-US" sz="2000" dirty="0" smtClean="0">
                <a:latin typeface="Calibri" panose="020F0502020204030204" pitchFamily="34" charset="0"/>
              </a:rPr>
              <a:t>If funds are not available, validate if you have funds available elsewhere in your departmental budget.  If so then complete an Appropriations Transfer Form and submit this with your Purchase Requisition.  The Appropriation Transfer Form can be found on the Business Office’s Purchasing Department link on the employee portal. </a:t>
            </a:r>
            <a:endParaRPr lang="en-US" altLang="en-US" sz="2000" dirty="0" smtClean="0">
              <a:latin typeface="Calibri" panose="020F0502020204030204" pitchFamily="34" charset="0"/>
            </a:endParaRPr>
          </a:p>
          <a:p>
            <a:pPr eaLnBrk="1" hangingPunct="1"/>
            <a:r>
              <a:rPr lang="en-US" altLang="en-US" sz="2000" dirty="0" smtClean="0">
                <a:latin typeface="Calibri" panose="020F0502020204030204" pitchFamily="34" charset="0"/>
              </a:rPr>
              <a:t>Obtain quotes as required.  </a:t>
            </a:r>
          </a:p>
          <a:p>
            <a:pPr lvl="1"/>
            <a:r>
              <a:rPr lang="en-US" sz="2000" dirty="0" smtClean="0">
                <a:latin typeface="Calibri" panose="020F0502020204030204" pitchFamily="34" charset="0"/>
              </a:rPr>
              <a:t>Only exception to this rule is if a vendor and the item being ordered is on state contract.  If so you always have the ability to negotiate the price for less, and must enter state contract number on the Purchase Requisition.</a:t>
            </a:r>
          </a:p>
          <a:p>
            <a:pPr lvl="0"/>
            <a:r>
              <a:rPr lang="en-US" sz="2000" dirty="0" smtClean="0">
                <a:latin typeface="Calibri" panose="020F0502020204030204" pitchFamily="34" charset="0"/>
              </a:rPr>
              <a:t>Confirm the Vendor accepts a Purchase Order to initiate the order process.</a:t>
            </a:r>
          </a:p>
        </p:txBody>
      </p:sp>
    </p:spTree>
    <p:extLst>
      <p:ext uri="{BB962C8B-B14F-4D97-AF65-F5344CB8AC3E}">
        <p14:creationId xmlns:p14="http://schemas.microsoft.com/office/powerpoint/2010/main" val="24192269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41513"/>
            <a:ext cx="10515600" cy="4087258"/>
          </a:xfrm>
        </p:spPr>
        <p:txBody>
          <a:bodyPr>
            <a:noAutofit/>
          </a:bodyPr>
          <a:lstStyle/>
          <a:p>
            <a:r>
              <a:rPr lang="en-US" sz="2000" dirty="0" smtClean="0">
                <a:latin typeface="Calibri" panose="020F0502020204030204" pitchFamily="34" charset="0"/>
              </a:rPr>
              <a:t>The </a:t>
            </a:r>
            <a:r>
              <a:rPr lang="en-US" sz="2000" dirty="0">
                <a:latin typeface="Calibri" panose="020F0502020204030204" pitchFamily="34" charset="0"/>
              </a:rPr>
              <a:t>following fields </a:t>
            </a:r>
            <a:r>
              <a:rPr lang="en-US" sz="2000" b="1" u="sng" dirty="0">
                <a:latin typeface="Calibri" panose="020F0502020204030204" pitchFamily="34" charset="0"/>
              </a:rPr>
              <a:t>must</a:t>
            </a:r>
            <a:r>
              <a:rPr lang="en-US" sz="2000" dirty="0">
                <a:latin typeface="Calibri" panose="020F0502020204030204" pitchFamily="34" charset="0"/>
              </a:rPr>
              <a:t> be entered on a Purchase Requisition prior to submitting it to the Purchasing Department.</a:t>
            </a:r>
          </a:p>
          <a:p>
            <a:pPr lvl="1"/>
            <a:r>
              <a:rPr lang="en-US" sz="2000" dirty="0" smtClean="0">
                <a:latin typeface="Calibri" panose="020F0502020204030204" pitchFamily="34" charset="0"/>
              </a:rPr>
              <a:t>Contact Person Name, phone, fax, email and address</a:t>
            </a:r>
          </a:p>
          <a:p>
            <a:pPr lvl="1"/>
            <a:r>
              <a:rPr lang="en-US" sz="2000" dirty="0" smtClean="0">
                <a:latin typeface="Calibri" panose="020F0502020204030204" pitchFamily="34" charset="0"/>
              </a:rPr>
              <a:t>Vendor Name</a:t>
            </a:r>
          </a:p>
          <a:p>
            <a:pPr lvl="1"/>
            <a:r>
              <a:rPr lang="en-US" sz="2000" dirty="0" smtClean="0">
                <a:latin typeface="Calibri" panose="020F0502020204030204" pitchFamily="34" charset="0"/>
              </a:rPr>
              <a:t>Department Number</a:t>
            </a:r>
          </a:p>
          <a:p>
            <a:pPr lvl="1"/>
            <a:r>
              <a:rPr lang="en-US" sz="2000" dirty="0" smtClean="0">
                <a:latin typeface="Calibri" panose="020F0502020204030204" pitchFamily="34" charset="0"/>
              </a:rPr>
              <a:t>Account Number</a:t>
            </a:r>
          </a:p>
          <a:p>
            <a:pPr lvl="1"/>
            <a:r>
              <a:rPr lang="en-US" sz="2000" dirty="0" smtClean="0">
                <a:latin typeface="Calibri" panose="020F0502020204030204" pitchFamily="34" charset="0"/>
              </a:rPr>
              <a:t>Unit Price</a:t>
            </a:r>
          </a:p>
          <a:p>
            <a:pPr lvl="1"/>
            <a:r>
              <a:rPr lang="en-US" sz="2000" dirty="0" smtClean="0">
                <a:latin typeface="Calibri" panose="020F0502020204030204" pitchFamily="34" charset="0"/>
              </a:rPr>
              <a:t>Quantity</a:t>
            </a:r>
          </a:p>
          <a:p>
            <a:pPr lvl="1"/>
            <a:r>
              <a:rPr lang="en-US" sz="2000" dirty="0" smtClean="0">
                <a:latin typeface="Calibri" panose="020F0502020204030204" pitchFamily="34" charset="0"/>
              </a:rPr>
              <a:t>Description of the item with an item number, and any other necessary information needed to place the order.</a:t>
            </a:r>
          </a:p>
        </p:txBody>
      </p:sp>
    </p:spTree>
    <p:extLst>
      <p:ext uri="{BB962C8B-B14F-4D97-AF65-F5344CB8AC3E}">
        <p14:creationId xmlns:p14="http://schemas.microsoft.com/office/powerpoint/2010/main" val="10042926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365125"/>
            <a:ext cx="10515600" cy="716543"/>
          </a:xfrm>
        </p:spPr>
        <p:txBody>
          <a:bodyPr>
            <a:noAutofit/>
          </a:bodyPr>
          <a:lstStyle/>
          <a:p>
            <a:pPr eaLnBrk="1" hangingPunct="1"/>
            <a:r>
              <a:rPr lang="en-US" altLang="en-US" sz="4000" dirty="0" smtClean="0">
                <a:solidFill>
                  <a:srgbClr val="FF3300"/>
                </a:solidFill>
                <a:latin typeface="Calibri" panose="020F0502020204030204" pitchFamily="34" charset="0"/>
              </a:rPr>
              <a:t>Steps to Completing a Purchase Requisition Successfully</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641513"/>
            <a:ext cx="10515600" cy="4087258"/>
          </a:xfrm>
        </p:spPr>
        <p:txBody>
          <a:bodyPr>
            <a:noAutofit/>
          </a:bodyPr>
          <a:lstStyle/>
          <a:p>
            <a:pPr lvl="0"/>
            <a:r>
              <a:rPr lang="en-US" sz="2000" dirty="0" smtClean="0">
                <a:latin typeface="Calibri" panose="020F0502020204030204" pitchFamily="34" charset="0"/>
              </a:rPr>
              <a:t>The Purchase Requisition must be signed by the departmental supervisor and dated.   Please print names when signatures are not legible.</a:t>
            </a:r>
          </a:p>
          <a:p>
            <a:pPr lvl="1"/>
            <a:r>
              <a:rPr lang="en-US" sz="2000" dirty="0" smtClean="0">
                <a:latin typeface="Calibri" panose="020F0502020204030204" pitchFamily="34" charset="0"/>
              </a:rPr>
              <a:t>If purchases are related to </a:t>
            </a:r>
            <a:r>
              <a:rPr lang="en-US" sz="2000" b="1" dirty="0" smtClean="0">
                <a:latin typeface="Calibri" panose="020F0502020204030204" pitchFamily="34" charset="0"/>
              </a:rPr>
              <a:t>IT</a:t>
            </a:r>
            <a:r>
              <a:rPr lang="en-US" sz="2000" dirty="0" smtClean="0">
                <a:latin typeface="Calibri" panose="020F0502020204030204" pitchFamily="34" charset="0"/>
              </a:rPr>
              <a:t> </a:t>
            </a:r>
            <a:r>
              <a:rPr lang="en-US" sz="2000" b="1" dirty="0" smtClean="0">
                <a:latin typeface="Calibri" panose="020F0502020204030204" pitchFamily="34" charset="0"/>
              </a:rPr>
              <a:t>software and hardware purchases</a:t>
            </a:r>
            <a:r>
              <a:rPr lang="en-US" sz="2000" dirty="0" smtClean="0">
                <a:latin typeface="Calibri" panose="020F0502020204030204" pitchFamily="34" charset="0"/>
              </a:rPr>
              <a:t> or the </a:t>
            </a:r>
            <a:r>
              <a:rPr lang="en-US" sz="2000" b="1" dirty="0" smtClean="0">
                <a:latin typeface="Calibri" panose="020F0502020204030204" pitchFamily="34" charset="0"/>
              </a:rPr>
              <a:t>College Logo</a:t>
            </a:r>
            <a:r>
              <a:rPr lang="en-US" sz="2000" dirty="0" smtClean="0">
                <a:latin typeface="Calibri" panose="020F0502020204030204" pitchFamily="34" charset="0"/>
              </a:rPr>
              <a:t>, an additional signature is needed from either the CIO or Marketing Department Personnel prior to submitting the requisition to Purchasing.</a:t>
            </a:r>
          </a:p>
          <a:p>
            <a:r>
              <a:rPr lang="en-US" sz="2000" dirty="0" smtClean="0">
                <a:latin typeface="Calibri" panose="020F0502020204030204" pitchFamily="34" charset="0"/>
              </a:rPr>
              <a:t>On a side note; we are asking all departments to wait on placing a </a:t>
            </a:r>
            <a:r>
              <a:rPr lang="en-US" sz="2000" b="1" dirty="0" smtClean="0">
                <a:latin typeface="Calibri" panose="020F0502020204030204" pitchFamily="34" charset="0"/>
              </a:rPr>
              <a:t>Staples</a:t>
            </a:r>
            <a:r>
              <a:rPr lang="en-US" sz="2000" dirty="0" smtClean="0">
                <a:latin typeface="Calibri" panose="020F0502020204030204" pitchFamily="34" charset="0"/>
              </a:rPr>
              <a:t> Purchase Requisition until they have a minimum order of $20.00, and to check with the College Stockroom first prior to completing the purchase requisition.  </a:t>
            </a:r>
            <a:endParaRPr lang="en-US" sz="2000" dirty="0">
              <a:latin typeface="Calibri" panose="020F0502020204030204" pitchFamily="34" charset="0"/>
            </a:endParaRPr>
          </a:p>
        </p:txBody>
      </p:sp>
    </p:spTree>
    <p:extLst>
      <p:ext uri="{BB962C8B-B14F-4D97-AF65-F5344CB8AC3E}">
        <p14:creationId xmlns:p14="http://schemas.microsoft.com/office/powerpoint/2010/main" val="670588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13678" y="274637"/>
            <a:ext cx="10772078" cy="795879"/>
          </a:xfrm>
        </p:spPr>
        <p:txBody>
          <a:bodyPr>
            <a:noAutofit/>
          </a:bodyPr>
          <a:lstStyle/>
          <a:p>
            <a:pPr algn="ctr" eaLnBrk="1" hangingPunct="1"/>
            <a:r>
              <a:rPr lang="en-US" altLang="en-US" sz="4000" dirty="0" smtClean="0">
                <a:solidFill>
                  <a:srgbClr val="FF3300"/>
                </a:solidFill>
              </a:rPr>
              <a:t>Business Office Tutorial</a:t>
            </a:r>
            <a:r>
              <a:rPr lang="en-US" altLang="en-US" sz="4000" dirty="0"/>
              <a:t/>
            </a:r>
            <a:br>
              <a:rPr lang="en-US" altLang="en-US" sz="4000" dirty="0"/>
            </a:br>
            <a:endParaRPr lang="en-US" altLang="en-US" sz="4000" dirty="0"/>
          </a:p>
        </p:txBody>
      </p:sp>
      <p:sp>
        <p:nvSpPr>
          <p:cNvPr id="3075" name="Rectangle 3"/>
          <p:cNvSpPr>
            <a:spLocks noGrp="1" noChangeArrowheads="1"/>
          </p:cNvSpPr>
          <p:nvPr>
            <p:ph idx="1"/>
          </p:nvPr>
        </p:nvSpPr>
        <p:spPr>
          <a:xfrm>
            <a:off x="969484" y="1148576"/>
            <a:ext cx="10058400" cy="4170556"/>
          </a:xfrm>
        </p:spPr>
        <p:txBody>
          <a:bodyPr>
            <a:normAutofit/>
          </a:bodyPr>
          <a:lstStyle/>
          <a:p>
            <a:pPr eaLnBrk="1" hangingPunct="1">
              <a:lnSpc>
                <a:spcPct val="80000"/>
              </a:lnSpc>
              <a:defRPr/>
            </a:pPr>
            <a:r>
              <a:rPr lang="en-US" sz="2400" dirty="0" smtClean="0">
                <a:latin typeface="Calibri" panose="020F0502020204030204" pitchFamily="34" charset="0"/>
              </a:rPr>
              <a:t>Tentative Budget Development Schedule</a:t>
            </a:r>
          </a:p>
          <a:p>
            <a:pPr eaLnBrk="1" hangingPunct="1">
              <a:lnSpc>
                <a:spcPct val="80000"/>
              </a:lnSpc>
              <a:defRPr/>
            </a:pPr>
            <a:r>
              <a:rPr lang="en-US" sz="2400" dirty="0" smtClean="0">
                <a:latin typeface="Calibri" panose="020F0502020204030204" pitchFamily="34" charset="0"/>
              </a:rPr>
              <a:t>Reviewing Departmental Budget using Banner</a:t>
            </a:r>
          </a:p>
          <a:p>
            <a:pPr eaLnBrk="1" hangingPunct="1">
              <a:lnSpc>
                <a:spcPct val="80000"/>
              </a:lnSpc>
              <a:defRPr/>
            </a:pPr>
            <a:r>
              <a:rPr lang="en-US" sz="2400" dirty="0" smtClean="0">
                <a:latin typeface="Calibri" panose="020F0502020204030204" pitchFamily="34" charset="0"/>
              </a:rPr>
              <a:t>Purchase Requisition</a:t>
            </a:r>
          </a:p>
          <a:p>
            <a:pPr eaLnBrk="1" hangingPunct="1">
              <a:lnSpc>
                <a:spcPct val="80000"/>
              </a:lnSpc>
              <a:defRPr/>
            </a:pPr>
            <a:r>
              <a:rPr lang="en-US" sz="2400" dirty="0" smtClean="0">
                <a:latin typeface="Calibri" panose="020F0502020204030204" pitchFamily="34" charset="0"/>
              </a:rPr>
              <a:t>Voucher</a:t>
            </a:r>
          </a:p>
          <a:p>
            <a:pPr eaLnBrk="1" hangingPunct="1">
              <a:lnSpc>
                <a:spcPct val="80000"/>
              </a:lnSpc>
              <a:defRPr/>
            </a:pPr>
            <a:r>
              <a:rPr lang="en-US" sz="2400" dirty="0" smtClean="0">
                <a:latin typeface="Calibri" panose="020F0502020204030204" pitchFamily="34" charset="0"/>
              </a:rPr>
              <a:t>Budget Transfer Form</a:t>
            </a:r>
          </a:p>
          <a:p>
            <a:pPr eaLnBrk="1" hangingPunct="1">
              <a:lnSpc>
                <a:spcPct val="80000"/>
              </a:lnSpc>
              <a:defRPr/>
            </a:pPr>
            <a:r>
              <a:rPr lang="en-US" sz="2400" dirty="0" smtClean="0">
                <a:latin typeface="Calibri" panose="020F0502020204030204" pitchFamily="34" charset="0"/>
              </a:rPr>
              <a:t>Preferred College Vendors</a:t>
            </a:r>
          </a:p>
          <a:p>
            <a:pPr eaLnBrk="1" hangingPunct="1">
              <a:lnSpc>
                <a:spcPct val="80000"/>
              </a:lnSpc>
              <a:defRPr/>
            </a:pPr>
            <a:r>
              <a:rPr lang="en-US" sz="2400" dirty="0" smtClean="0">
                <a:latin typeface="Calibri" panose="020F0502020204030204" pitchFamily="34" charset="0"/>
              </a:rPr>
              <a:t>Sales Tax</a:t>
            </a:r>
          </a:p>
          <a:p>
            <a:pPr eaLnBrk="1" hangingPunct="1">
              <a:lnSpc>
                <a:spcPct val="80000"/>
              </a:lnSpc>
              <a:defRPr/>
            </a:pPr>
            <a:r>
              <a:rPr lang="en-US" sz="2400" dirty="0" smtClean="0">
                <a:latin typeface="Calibri" panose="020F0502020204030204" pitchFamily="34" charset="0"/>
              </a:rPr>
              <a:t>Mileage Reimbursement</a:t>
            </a:r>
            <a:endParaRPr lang="en-US" sz="2400" dirty="0">
              <a:latin typeface="Calibri" panose="020F0502020204030204" pitchFamily="34" charset="0"/>
            </a:endParaRPr>
          </a:p>
        </p:txBody>
      </p:sp>
    </p:spTree>
    <p:extLst>
      <p:ext uri="{BB962C8B-B14F-4D97-AF65-F5344CB8AC3E}">
        <p14:creationId xmlns:p14="http://schemas.microsoft.com/office/powerpoint/2010/main" val="1464135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97455"/>
            <a:ext cx="10515600" cy="973784"/>
          </a:xfrm>
        </p:spPr>
        <p:txBody>
          <a:bodyPr>
            <a:noAutofit/>
          </a:bodyPr>
          <a:lstStyle/>
          <a:p>
            <a:pPr eaLnBrk="1" hangingPunct="1"/>
            <a:r>
              <a:rPr lang="en-US" altLang="en-US" sz="4000" dirty="0" smtClean="0">
                <a:solidFill>
                  <a:srgbClr val="FF3300"/>
                </a:solidFill>
                <a:latin typeface="Calibri" panose="020F0502020204030204" pitchFamily="34" charset="0"/>
              </a:rPr>
              <a:t>Sequence of Events from a Purchase Requisition to Paying the Vendor</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531345"/>
            <a:ext cx="10515600" cy="4735640"/>
          </a:xfrm>
        </p:spPr>
        <p:txBody>
          <a:bodyPr>
            <a:noAutofit/>
          </a:bodyPr>
          <a:lstStyle/>
          <a:p>
            <a:pPr lvl="0"/>
            <a:r>
              <a:rPr lang="en-US" sz="2000" dirty="0">
                <a:latin typeface="Calibri" panose="020F0502020204030204" pitchFamily="34" charset="0"/>
              </a:rPr>
              <a:t>Department completes and submits a Purchase </a:t>
            </a:r>
            <a:r>
              <a:rPr lang="en-US" sz="2000" dirty="0" smtClean="0">
                <a:latin typeface="Calibri" panose="020F0502020204030204" pitchFamily="34" charset="0"/>
              </a:rPr>
              <a:t>Requisition with supporting documentation </a:t>
            </a:r>
            <a:r>
              <a:rPr lang="en-US" sz="2000" dirty="0">
                <a:latin typeface="Calibri" panose="020F0502020204030204" pitchFamily="34" charset="0"/>
              </a:rPr>
              <a:t>to </a:t>
            </a:r>
            <a:r>
              <a:rPr lang="en-US" sz="2000" dirty="0" smtClean="0">
                <a:latin typeface="Calibri" panose="020F0502020204030204" pitchFamily="34" charset="0"/>
              </a:rPr>
              <a:t>the Purchasing Department.</a:t>
            </a:r>
          </a:p>
          <a:p>
            <a:pPr lvl="1"/>
            <a:r>
              <a:rPr lang="en-US" sz="2000" dirty="0" smtClean="0">
                <a:latin typeface="Calibri" panose="020F0502020204030204" pitchFamily="34" charset="0"/>
              </a:rPr>
              <a:t>Purchase Requisitions should </a:t>
            </a:r>
            <a:r>
              <a:rPr lang="en-US" sz="2000" b="1" u="sng" dirty="0" smtClean="0">
                <a:latin typeface="Calibri" panose="020F0502020204030204" pitchFamily="34" charset="0"/>
              </a:rPr>
              <a:t>Never</a:t>
            </a:r>
            <a:r>
              <a:rPr lang="en-US" sz="2000" b="1" dirty="0" smtClean="0">
                <a:latin typeface="Calibri" panose="020F0502020204030204" pitchFamily="34" charset="0"/>
              </a:rPr>
              <a:t> </a:t>
            </a:r>
            <a:r>
              <a:rPr lang="en-US" sz="2000" dirty="0" smtClean="0">
                <a:latin typeface="Calibri" panose="020F0502020204030204" pitchFamily="34" charset="0"/>
              </a:rPr>
              <a:t>be sent to a Vendor.</a:t>
            </a:r>
            <a:endParaRPr lang="en-US" sz="2000" dirty="0">
              <a:latin typeface="Calibri" panose="020F0502020204030204" pitchFamily="34" charset="0"/>
            </a:endParaRPr>
          </a:p>
          <a:p>
            <a:pPr lvl="0"/>
            <a:r>
              <a:rPr lang="en-US" sz="2000" dirty="0" smtClean="0">
                <a:latin typeface="Calibri" panose="020F0502020204030204" pitchFamily="34" charset="0"/>
              </a:rPr>
              <a:t>Purchasing Department creates a Purchase Order after validating that the purchase requisition was completed correctly, and all proper documentation submitted.  </a:t>
            </a:r>
            <a:endParaRPr lang="en-US" sz="2000" dirty="0">
              <a:latin typeface="Calibri" panose="020F0502020204030204" pitchFamily="34" charset="0"/>
            </a:endParaRPr>
          </a:p>
          <a:p>
            <a:pPr lvl="0"/>
            <a:r>
              <a:rPr lang="en-US" sz="2000" dirty="0">
                <a:latin typeface="Calibri" panose="020F0502020204030204" pitchFamily="34" charset="0"/>
              </a:rPr>
              <a:t>Copies of the purchase order </a:t>
            </a:r>
            <a:r>
              <a:rPr lang="en-US" sz="2000" dirty="0" smtClean="0">
                <a:latin typeface="Calibri" panose="020F0502020204030204" pitchFamily="34" charset="0"/>
              </a:rPr>
              <a:t>are sent to </a:t>
            </a:r>
            <a:r>
              <a:rPr lang="en-US" sz="2000" dirty="0">
                <a:latin typeface="Calibri" panose="020F0502020204030204" pitchFamily="34" charset="0"/>
              </a:rPr>
              <a:t>the following:</a:t>
            </a:r>
          </a:p>
          <a:p>
            <a:pPr lvl="1"/>
            <a:r>
              <a:rPr lang="en-US" sz="2000" dirty="0">
                <a:latin typeface="Calibri" panose="020F0502020204030204" pitchFamily="34" charset="0"/>
              </a:rPr>
              <a:t>The Vendor</a:t>
            </a:r>
          </a:p>
          <a:p>
            <a:pPr lvl="2"/>
            <a:r>
              <a:rPr lang="en-US" sz="2000" dirty="0">
                <a:latin typeface="Calibri" panose="020F0502020204030204" pitchFamily="34" charset="0"/>
              </a:rPr>
              <a:t>This acts as a contract between the college and the vendor</a:t>
            </a:r>
          </a:p>
          <a:p>
            <a:pPr lvl="1"/>
            <a:r>
              <a:rPr lang="en-US" sz="2000" dirty="0">
                <a:latin typeface="Calibri" panose="020F0502020204030204" pitchFamily="34" charset="0"/>
              </a:rPr>
              <a:t>The Department initiating the request</a:t>
            </a:r>
          </a:p>
          <a:p>
            <a:pPr lvl="1"/>
            <a:r>
              <a:rPr lang="en-US" sz="2000" dirty="0">
                <a:latin typeface="Calibri" panose="020F0502020204030204" pitchFamily="34" charset="0"/>
              </a:rPr>
              <a:t>Accounts Payable</a:t>
            </a:r>
          </a:p>
          <a:p>
            <a:pPr lvl="1"/>
            <a:r>
              <a:rPr lang="en-US" sz="2000" dirty="0">
                <a:latin typeface="Calibri" panose="020F0502020204030204" pitchFamily="34" charset="0"/>
              </a:rPr>
              <a:t>If applicable, Receiving </a:t>
            </a:r>
            <a:r>
              <a:rPr lang="en-US" sz="2000" dirty="0" smtClean="0">
                <a:latin typeface="Calibri" panose="020F0502020204030204" pitchFamily="34" charset="0"/>
              </a:rPr>
              <a:t>Department</a:t>
            </a:r>
            <a:endParaRPr lang="en-US" sz="2000" dirty="0">
              <a:latin typeface="Calibri" panose="020F0502020204030204" pitchFamily="34" charset="0"/>
            </a:endParaRPr>
          </a:p>
        </p:txBody>
      </p:sp>
    </p:spTree>
    <p:extLst>
      <p:ext uri="{BB962C8B-B14F-4D97-AF65-F5344CB8AC3E}">
        <p14:creationId xmlns:p14="http://schemas.microsoft.com/office/powerpoint/2010/main" val="22319820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297455"/>
            <a:ext cx="10515600" cy="973784"/>
          </a:xfrm>
        </p:spPr>
        <p:txBody>
          <a:bodyPr>
            <a:noAutofit/>
          </a:bodyPr>
          <a:lstStyle/>
          <a:p>
            <a:pPr eaLnBrk="1" hangingPunct="1"/>
            <a:r>
              <a:rPr lang="en-US" altLang="en-US" sz="4000" dirty="0" smtClean="0">
                <a:solidFill>
                  <a:srgbClr val="FF3300"/>
                </a:solidFill>
                <a:latin typeface="Calibri" panose="020F0502020204030204" pitchFamily="34" charset="0"/>
              </a:rPr>
              <a:t>Sequence of Events from a Purchase Requisition to Paying the Vendor</a:t>
            </a:r>
            <a:endParaRPr lang="en-US" altLang="en-US" sz="4000" dirty="0">
              <a:solidFill>
                <a:srgbClr val="FF3300"/>
              </a:solidFill>
              <a:latin typeface="Calibri" panose="020F0502020204030204" pitchFamily="34" charset="0"/>
            </a:endParaRPr>
          </a:p>
        </p:txBody>
      </p:sp>
      <p:sp>
        <p:nvSpPr>
          <p:cNvPr id="9219" name="Rectangle 3"/>
          <p:cNvSpPr>
            <a:spLocks noGrp="1" noChangeArrowheads="1"/>
          </p:cNvSpPr>
          <p:nvPr>
            <p:ph idx="1"/>
          </p:nvPr>
        </p:nvSpPr>
        <p:spPr>
          <a:xfrm>
            <a:off x="838200" y="1531345"/>
            <a:ext cx="10515600" cy="4735640"/>
          </a:xfrm>
        </p:spPr>
        <p:txBody>
          <a:bodyPr>
            <a:noAutofit/>
          </a:bodyPr>
          <a:lstStyle/>
          <a:p>
            <a:pPr lvl="0"/>
            <a:r>
              <a:rPr lang="en-US" sz="2000" dirty="0" smtClean="0">
                <a:latin typeface="Calibri" panose="020F0502020204030204" pitchFamily="34" charset="0"/>
              </a:rPr>
              <a:t>Goods and Services are provided to the college by the vendor.</a:t>
            </a:r>
          </a:p>
          <a:p>
            <a:r>
              <a:rPr lang="en-US" sz="2000" dirty="0" smtClean="0">
                <a:latin typeface="Calibri" panose="020F0502020204030204" pitchFamily="34" charset="0"/>
              </a:rPr>
              <a:t>Vendor submits an invoice to the college.</a:t>
            </a:r>
          </a:p>
          <a:p>
            <a:r>
              <a:rPr lang="en-US" sz="2000" dirty="0" smtClean="0">
                <a:latin typeface="Calibri" panose="020F0502020204030204" pitchFamily="34" charset="0"/>
              </a:rPr>
              <a:t>The Department initiating the purchase request validates the accuracy of the invoice.</a:t>
            </a:r>
          </a:p>
          <a:p>
            <a:r>
              <a:rPr lang="en-US" sz="2000" dirty="0" smtClean="0">
                <a:latin typeface="Calibri" panose="020F0502020204030204" pitchFamily="34" charset="0"/>
              </a:rPr>
              <a:t>Once the invoice is reviewed and approved for accuracy, then the department signs, dates, and states ok to pay on the invoice.</a:t>
            </a:r>
          </a:p>
          <a:p>
            <a:r>
              <a:rPr lang="en-US" sz="2000" dirty="0" smtClean="0">
                <a:latin typeface="Calibri" panose="020F0502020204030204" pitchFamily="34" charset="0"/>
              </a:rPr>
              <a:t>The approved invoice is then sent to Accounts Payable.</a:t>
            </a:r>
          </a:p>
          <a:p>
            <a:r>
              <a:rPr lang="en-US" sz="2000" dirty="0" smtClean="0">
                <a:latin typeface="Calibri" panose="020F0502020204030204" pitchFamily="34" charset="0"/>
              </a:rPr>
              <a:t>Accounts Payable matches the invoice, to the purchase order, and if applicable the Receiving copy of the purchase order.</a:t>
            </a:r>
          </a:p>
          <a:p>
            <a:r>
              <a:rPr lang="en-US" sz="2000" dirty="0" smtClean="0">
                <a:latin typeface="Calibri" panose="020F0502020204030204" pitchFamily="34" charset="0"/>
              </a:rPr>
              <a:t>A check is cut to the vendor.</a:t>
            </a:r>
          </a:p>
          <a:p>
            <a:pPr lvl="0"/>
            <a:endParaRPr lang="en-US" sz="1600" dirty="0"/>
          </a:p>
        </p:txBody>
      </p:sp>
    </p:spTree>
    <p:extLst>
      <p:ext uri="{BB962C8B-B14F-4D97-AF65-F5344CB8AC3E}">
        <p14:creationId xmlns:p14="http://schemas.microsoft.com/office/powerpoint/2010/main" val="16958660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298450"/>
            <a:ext cx="12087225" cy="6392863"/>
          </a:xfrm>
          <a:prstGeom prst="rect">
            <a:avLst/>
          </a:prstGeom>
        </p:spPr>
        <p:txBody>
          <a:bodyPr/>
          <a:lstStyle/>
          <a:p>
            <a:pPr algn="ctr" eaLnBrk="1" hangingPunct="1"/>
            <a:r>
              <a:rPr lang="en-US" altLang="en-US" dirty="0" smtClean="0">
                <a:solidFill>
                  <a:srgbClr val="FF3300"/>
                </a:solidFill>
              </a:rPr>
              <a:t/>
            </a:r>
            <a:br>
              <a:rPr lang="en-US" altLang="en-US" dirty="0" smtClean="0">
                <a:solidFill>
                  <a:srgbClr val="FF3300"/>
                </a:solidFill>
              </a:rPr>
            </a:br>
            <a:r>
              <a:rPr lang="en-US" altLang="en-US" dirty="0">
                <a:solidFill>
                  <a:srgbClr val="FF3300"/>
                </a:solidFill>
              </a:rPr>
              <a:t/>
            </a:r>
            <a:br>
              <a:rPr lang="en-US" altLang="en-US" dirty="0">
                <a:solidFill>
                  <a:srgbClr val="FF3300"/>
                </a:solidFill>
              </a:rPr>
            </a:br>
            <a:r>
              <a:rPr lang="en-US" altLang="en-US" dirty="0" smtClean="0">
                <a:solidFill>
                  <a:srgbClr val="FF3300"/>
                </a:solidFill>
              </a:rPr>
              <a:t/>
            </a:r>
            <a:br>
              <a:rPr lang="en-US" altLang="en-US" dirty="0" smtClean="0">
                <a:solidFill>
                  <a:srgbClr val="FF3300"/>
                </a:solidFill>
              </a:rPr>
            </a:br>
            <a:r>
              <a:rPr lang="en-US" altLang="en-US" dirty="0">
                <a:solidFill>
                  <a:srgbClr val="FF3300"/>
                </a:solidFill>
              </a:rPr>
              <a:t/>
            </a:r>
            <a:br>
              <a:rPr lang="en-US" altLang="en-US" dirty="0">
                <a:solidFill>
                  <a:srgbClr val="FF3300"/>
                </a:solidFill>
              </a:rPr>
            </a:br>
            <a:r>
              <a:rPr lang="en-US" altLang="en-US" dirty="0" smtClean="0">
                <a:solidFill>
                  <a:srgbClr val="FF3300"/>
                </a:solidFill>
                <a:latin typeface="Calibri" panose="020F0502020204030204" pitchFamily="34" charset="0"/>
              </a:rPr>
              <a:t>Voucher</a:t>
            </a:r>
          </a:p>
        </p:txBody>
      </p:sp>
    </p:spTree>
    <p:extLst>
      <p:ext uri="{BB962C8B-B14F-4D97-AF65-F5344CB8AC3E}">
        <p14:creationId xmlns:p14="http://schemas.microsoft.com/office/powerpoint/2010/main" val="1328206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Vouchers</a:t>
            </a:r>
          </a:p>
        </p:txBody>
      </p:sp>
      <p:sp>
        <p:nvSpPr>
          <p:cNvPr id="10243" name="Rectangle 3"/>
          <p:cNvSpPr>
            <a:spLocks noGrp="1" noChangeArrowheads="1"/>
          </p:cNvSpPr>
          <p:nvPr>
            <p:ph idx="1"/>
          </p:nvPr>
        </p:nvSpPr>
        <p:spPr>
          <a:xfrm>
            <a:off x="838200" y="1134737"/>
            <a:ext cx="10515600" cy="5042226"/>
          </a:xfrm>
        </p:spPr>
        <p:txBody>
          <a:bodyPr>
            <a:noAutofit/>
          </a:bodyPr>
          <a:lstStyle/>
          <a:p>
            <a:pPr eaLnBrk="1" hangingPunct="1">
              <a:lnSpc>
                <a:spcPct val="80000"/>
              </a:lnSpc>
            </a:pPr>
            <a:r>
              <a:rPr lang="en-US" altLang="en-US" sz="2400" b="1" dirty="0">
                <a:latin typeface="Calibri" panose="020F0502020204030204" pitchFamily="34" charset="0"/>
              </a:rPr>
              <a:t>Vouchers</a:t>
            </a:r>
            <a:r>
              <a:rPr lang="en-US" altLang="en-US" sz="2400" dirty="0">
                <a:latin typeface="Calibri" panose="020F0502020204030204" pitchFamily="34" charset="0"/>
              </a:rPr>
              <a:t> </a:t>
            </a:r>
            <a:r>
              <a:rPr lang="en-US" altLang="en-US" sz="2400" dirty="0" smtClean="0">
                <a:latin typeface="Calibri" panose="020F0502020204030204" pitchFamily="34" charset="0"/>
              </a:rPr>
              <a:t>are primarily for </a:t>
            </a:r>
            <a:r>
              <a:rPr lang="en-US" altLang="en-US" sz="2400" dirty="0">
                <a:latin typeface="Calibri" panose="020F0502020204030204" pitchFamily="34" charset="0"/>
              </a:rPr>
              <a:t>services </a:t>
            </a:r>
            <a:r>
              <a:rPr lang="en-US" altLang="en-US" sz="2400" dirty="0" smtClean="0">
                <a:latin typeface="Calibri" panose="020F0502020204030204" pitchFamily="34" charset="0"/>
              </a:rPr>
              <a:t>such as membership and subscriptions or mileage reimbursement and must </a:t>
            </a:r>
            <a:r>
              <a:rPr lang="en-US" altLang="en-US" sz="2400" dirty="0">
                <a:latin typeface="Calibri" panose="020F0502020204030204" pitchFamily="34" charset="0"/>
              </a:rPr>
              <a:t>be submitted to the Business Office by Friday for payment the following </a:t>
            </a:r>
            <a:r>
              <a:rPr lang="en-US" altLang="en-US" sz="2400" dirty="0" smtClean="0">
                <a:latin typeface="Calibri" panose="020F0502020204030204" pitchFamily="34" charset="0"/>
              </a:rPr>
              <a:t>week.</a:t>
            </a:r>
          </a:p>
          <a:p>
            <a:pPr eaLnBrk="1" hangingPunct="1">
              <a:lnSpc>
                <a:spcPct val="80000"/>
              </a:lnSpc>
            </a:pPr>
            <a:r>
              <a:rPr lang="en-US" altLang="en-US" sz="2400" dirty="0" smtClean="0">
                <a:latin typeface="Calibri" panose="020F0502020204030204" pitchFamily="34" charset="0"/>
              </a:rPr>
              <a:t>Purchase Requisitions need to be completed for all college purchases of goods.</a:t>
            </a:r>
          </a:p>
          <a:p>
            <a:pPr lvl="1" eaLnBrk="1" hangingPunct="1">
              <a:lnSpc>
                <a:spcPct val="80000"/>
              </a:lnSpc>
            </a:pPr>
            <a:r>
              <a:rPr lang="en-US" altLang="en-US" sz="2400" dirty="0" smtClean="0">
                <a:latin typeface="Calibri" panose="020F0502020204030204" pitchFamily="34" charset="0"/>
              </a:rPr>
              <a:t>Vouchers </a:t>
            </a:r>
            <a:r>
              <a:rPr lang="en-US" altLang="en-US" sz="2400" dirty="0">
                <a:latin typeface="Calibri" panose="020F0502020204030204" pitchFamily="34" charset="0"/>
              </a:rPr>
              <a:t>should not be used to reimburse an employee for these types of purchases.</a:t>
            </a:r>
          </a:p>
          <a:p>
            <a:pPr eaLnBrk="1" hangingPunct="1">
              <a:lnSpc>
                <a:spcPct val="80000"/>
              </a:lnSpc>
            </a:pPr>
            <a:r>
              <a:rPr lang="en-US" altLang="en-US" sz="2400" dirty="0" smtClean="0">
                <a:latin typeface="Calibri" panose="020F0502020204030204" pitchFamily="34" charset="0"/>
              </a:rPr>
              <a:t>All </a:t>
            </a:r>
            <a:r>
              <a:rPr lang="en-US" altLang="en-US" sz="2400" b="1" dirty="0">
                <a:latin typeface="Calibri" panose="020F0502020204030204" pitchFamily="34" charset="0"/>
              </a:rPr>
              <a:t>Vouchers</a:t>
            </a:r>
            <a:r>
              <a:rPr lang="en-US" altLang="en-US" sz="2400" dirty="0">
                <a:latin typeface="Calibri" panose="020F0502020204030204" pitchFamily="34" charset="0"/>
              </a:rPr>
              <a:t> must have proper department authorization for payment to be made.</a:t>
            </a:r>
          </a:p>
          <a:p>
            <a:pPr eaLnBrk="1" hangingPunct="1">
              <a:lnSpc>
                <a:spcPct val="80000"/>
              </a:lnSpc>
            </a:pPr>
            <a:r>
              <a:rPr lang="en-US" altLang="en-US" sz="2400" dirty="0">
                <a:latin typeface="Calibri" panose="020F0502020204030204" pitchFamily="34" charset="0"/>
              </a:rPr>
              <a:t>Individuals can not approve their own reimbursement voucher.  It must be authorized by the individuals supervisor.</a:t>
            </a:r>
          </a:p>
          <a:p>
            <a:pPr eaLnBrk="1" hangingPunct="1">
              <a:lnSpc>
                <a:spcPct val="80000"/>
              </a:lnSpc>
            </a:pPr>
            <a:r>
              <a:rPr lang="en-US" altLang="en-US" sz="2400" dirty="0">
                <a:latin typeface="Calibri" panose="020F0502020204030204" pitchFamily="34" charset="0"/>
              </a:rPr>
              <a:t>Some </a:t>
            </a:r>
            <a:r>
              <a:rPr lang="en-US" altLang="en-US" sz="2400" b="1" dirty="0">
                <a:latin typeface="Calibri" panose="020F0502020204030204" pitchFamily="34" charset="0"/>
              </a:rPr>
              <a:t>Vouchers</a:t>
            </a:r>
            <a:r>
              <a:rPr lang="en-US" altLang="en-US" sz="2400" dirty="0">
                <a:latin typeface="Calibri" panose="020F0502020204030204" pitchFamily="34" charset="0"/>
              </a:rPr>
              <a:t> may require a W-9 if payment is made to an individual. </a:t>
            </a:r>
          </a:p>
          <a:p>
            <a:pPr lvl="1" eaLnBrk="1" hangingPunct="1">
              <a:lnSpc>
                <a:spcPct val="80000"/>
              </a:lnSpc>
            </a:pPr>
            <a:endParaRPr lang="en-US" altLang="en-US" sz="2400" dirty="0" smtClean="0">
              <a:latin typeface="Calibri" panose="020F0502020204030204" pitchFamily="34" charset="0"/>
            </a:endParaRPr>
          </a:p>
        </p:txBody>
      </p:sp>
    </p:spTree>
    <p:extLst>
      <p:ext uri="{BB962C8B-B14F-4D97-AF65-F5344CB8AC3E}">
        <p14:creationId xmlns:p14="http://schemas.microsoft.com/office/powerpoint/2010/main" val="1708440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Vouchers</a:t>
            </a:r>
          </a:p>
        </p:txBody>
      </p:sp>
      <p:sp>
        <p:nvSpPr>
          <p:cNvPr id="10243" name="Rectangle 3"/>
          <p:cNvSpPr>
            <a:spLocks noGrp="1" noChangeArrowheads="1"/>
          </p:cNvSpPr>
          <p:nvPr>
            <p:ph idx="1"/>
          </p:nvPr>
        </p:nvSpPr>
        <p:spPr>
          <a:xfrm>
            <a:off x="838200" y="1134737"/>
            <a:ext cx="10515600" cy="5042226"/>
          </a:xfrm>
        </p:spPr>
        <p:txBody>
          <a:bodyPr>
            <a:noAutofit/>
          </a:bodyPr>
          <a:lstStyle/>
          <a:p>
            <a:r>
              <a:rPr lang="en-US" sz="2400" dirty="0" smtClean="0">
                <a:latin typeface="Calibri" panose="020F0502020204030204" pitchFamily="34" charset="0"/>
              </a:rPr>
              <a:t>The </a:t>
            </a:r>
            <a:r>
              <a:rPr lang="en-US" sz="2400" dirty="0">
                <a:latin typeface="Calibri" panose="020F0502020204030204" pitchFamily="34" charset="0"/>
              </a:rPr>
              <a:t>following fields </a:t>
            </a:r>
            <a:r>
              <a:rPr lang="en-US" sz="2400" b="1" u="sng" dirty="0">
                <a:latin typeface="Calibri" panose="020F0502020204030204" pitchFamily="34" charset="0"/>
              </a:rPr>
              <a:t>must</a:t>
            </a:r>
            <a:r>
              <a:rPr lang="en-US" sz="2400" dirty="0">
                <a:latin typeface="Calibri" panose="020F0502020204030204" pitchFamily="34" charset="0"/>
              </a:rPr>
              <a:t> be entered on a </a:t>
            </a:r>
            <a:r>
              <a:rPr lang="en-US" sz="2400" dirty="0" smtClean="0">
                <a:latin typeface="Calibri" panose="020F0502020204030204" pitchFamily="34" charset="0"/>
              </a:rPr>
              <a:t>Voucher prior </a:t>
            </a:r>
            <a:r>
              <a:rPr lang="en-US" sz="2400" dirty="0">
                <a:latin typeface="Calibri" panose="020F0502020204030204" pitchFamily="34" charset="0"/>
              </a:rPr>
              <a:t>to submitting it to the </a:t>
            </a:r>
            <a:r>
              <a:rPr lang="en-US" sz="2400" dirty="0" smtClean="0">
                <a:latin typeface="Calibri" panose="020F0502020204030204" pitchFamily="34" charset="0"/>
              </a:rPr>
              <a:t>Business Office.</a:t>
            </a:r>
            <a:endParaRPr lang="en-US" sz="2400" dirty="0">
              <a:latin typeface="Calibri" panose="020F0502020204030204" pitchFamily="34" charset="0"/>
            </a:endParaRPr>
          </a:p>
          <a:p>
            <a:pPr lvl="1"/>
            <a:r>
              <a:rPr lang="en-US" sz="2400" dirty="0" smtClean="0">
                <a:latin typeface="Calibri" panose="020F0502020204030204" pitchFamily="34" charset="0"/>
              </a:rPr>
              <a:t>Voucher Date</a:t>
            </a:r>
            <a:endParaRPr lang="en-US" sz="2400" dirty="0">
              <a:latin typeface="Calibri" panose="020F0502020204030204" pitchFamily="34" charset="0"/>
            </a:endParaRPr>
          </a:p>
          <a:p>
            <a:pPr lvl="1"/>
            <a:r>
              <a:rPr lang="en-US" sz="2400" dirty="0">
                <a:latin typeface="Calibri" panose="020F0502020204030204" pitchFamily="34" charset="0"/>
              </a:rPr>
              <a:t>Vendor </a:t>
            </a:r>
            <a:r>
              <a:rPr lang="en-US" sz="2400" dirty="0" smtClean="0">
                <a:latin typeface="Calibri" panose="020F0502020204030204" pitchFamily="34" charset="0"/>
              </a:rPr>
              <a:t>Name</a:t>
            </a:r>
          </a:p>
          <a:p>
            <a:pPr lvl="1"/>
            <a:r>
              <a:rPr lang="en-US" sz="2400" dirty="0" smtClean="0">
                <a:latin typeface="Calibri" panose="020F0502020204030204" pitchFamily="34" charset="0"/>
              </a:rPr>
              <a:t>Vendor Address</a:t>
            </a:r>
            <a:endParaRPr lang="en-US" sz="2400" dirty="0">
              <a:latin typeface="Calibri" panose="020F0502020204030204" pitchFamily="34" charset="0"/>
            </a:endParaRPr>
          </a:p>
          <a:p>
            <a:pPr lvl="1"/>
            <a:r>
              <a:rPr lang="en-US" sz="2400" dirty="0" smtClean="0">
                <a:latin typeface="Calibri" panose="020F0502020204030204" pitchFamily="34" charset="0"/>
              </a:rPr>
              <a:t>Detailed Description</a:t>
            </a:r>
            <a:endParaRPr lang="en-US" sz="2400" dirty="0">
              <a:latin typeface="Calibri" panose="020F0502020204030204" pitchFamily="34" charset="0"/>
            </a:endParaRPr>
          </a:p>
          <a:p>
            <a:pPr lvl="1"/>
            <a:r>
              <a:rPr lang="en-US" sz="2400" dirty="0">
                <a:latin typeface="Calibri" panose="020F0502020204030204" pitchFamily="34" charset="0"/>
              </a:rPr>
              <a:t>Account Number</a:t>
            </a:r>
          </a:p>
          <a:p>
            <a:pPr lvl="1"/>
            <a:r>
              <a:rPr lang="en-US" sz="2400" dirty="0" smtClean="0">
                <a:latin typeface="Calibri" panose="020F0502020204030204" pitchFamily="34" charset="0"/>
              </a:rPr>
              <a:t>Price</a:t>
            </a:r>
          </a:p>
          <a:p>
            <a:pPr eaLnBrk="1" hangingPunct="1">
              <a:lnSpc>
                <a:spcPct val="80000"/>
              </a:lnSpc>
            </a:pPr>
            <a:r>
              <a:rPr lang="en-US" altLang="en-US" sz="2400" dirty="0" smtClean="0">
                <a:latin typeface="Calibri" panose="020F0502020204030204" pitchFamily="34" charset="0"/>
              </a:rPr>
              <a:t>The completed </a:t>
            </a:r>
            <a:r>
              <a:rPr lang="en-US" altLang="en-US" sz="2400" b="1" dirty="0" smtClean="0">
                <a:latin typeface="Calibri" panose="020F0502020204030204" pitchFamily="34" charset="0"/>
              </a:rPr>
              <a:t>Voucher</a:t>
            </a:r>
            <a:r>
              <a:rPr lang="en-US" altLang="en-US" sz="2400" dirty="0" smtClean="0">
                <a:latin typeface="Calibri" panose="020F0502020204030204" pitchFamily="34" charset="0"/>
              </a:rPr>
              <a:t> </a:t>
            </a:r>
            <a:r>
              <a:rPr lang="en-US" altLang="en-US" sz="2400" b="1" u="sng" dirty="0" smtClean="0">
                <a:latin typeface="Calibri" panose="020F0502020204030204" pitchFamily="34" charset="0"/>
              </a:rPr>
              <a:t>must</a:t>
            </a:r>
            <a:r>
              <a:rPr lang="en-US" altLang="en-US" sz="2400" dirty="0" smtClean="0">
                <a:latin typeface="Calibri" panose="020F0502020204030204" pitchFamily="34" charset="0"/>
              </a:rPr>
              <a:t> have all original supporting documentation attached to it such as invoice or cash receipt.  </a:t>
            </a:r>
          </a:p>
        </p:txBody>
      </p:sp>
    </p:spTree>
    <p:extLst>
      <p:ext uri="{BB962C8B-B14F-4D97-AF65-F5344CB8AC3E}">
        <p14:creationId xmlns:p14="http://schemas.microsoft.com/office/powerpoint/2010/main" val="36969140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altLang="en-US" sz="4000" dirty="0" smtClean="0">
                <a:solidFill>
                  <a:srgbClr val="FF0000"/>
                </a:solidFill>
                <a:latin typeface="Calibri" panose="020F0502020204030204" pitchFamily="34" charset="0"/>
              </a:rPr>
              <a:t>Budget Transfer Form</a:t>
            </a:r>
          </a:p>
        </p:txBody>
      </p:sp>
      <p:sp>
        <p:nvSpPr>
          <p:cNvPr id="13315" name="Rectangle 3"/>
          <p:cNvSpPr>
            <a:spLocks noGrp="1" noChangeArrowheads="1"/>
          </p:cNvSpPr>
          <p:nvPr>
            <p:ph idx="1"/>
          </p:nvPr>
        </p:nvSpPr>
        <p:spPr>
          <a:xfrm>
            <a:off x="838200" y="1046602"/>
            <a:ext cx="10515600" cy="5130361"/>
          </a:xfrm>
        </p:spPr>
        <p:txBody>
          <a:bodyPr>
            <a:noAutofit/>
          </a:bodyPr>
          <a:lstStyle/>
          <a:p>
            <a:pPr eaLnBrk="1" hangingPunct="1"/>
            <a:r>
              <a:rPr lang="en-US" altLang="en-US" sz="2400" b="1" dirty="0" smtClean="0">
                <a:solidFill>
                  <a:srgbClr val="FF3300"/>
                </a:solidFill>
                <a:latin typeface="Calibri" panose="020F0502020204030204" pitchFamily="34" charset="0"/>
              </a:rPr>
              <a:t>Appropriation Transfer Form  (aka:  Budget Transfer Form)</a:t>
            </a:r>
          </a:p>
          <a:p>
            <a:pPr eaLnBrk="1" hangingPunct="1"/>
            <a:r>
              <a:rPr lang="en-US" altLang="en-US" sz="2400" dirty="0" smtClean="0">
                <a:latin typeface="Calibri" panose="020F0502020204030204" pitchFamily="34" charset="0"/>
              </a:rPr>
              <a:t>This </a:t>
            </a:r>
            <a:r>
              <a:rPr lang="en-US" altLang="en-US" sz="2400" dirty="0">
                <a:latin typeface="Calibri" panose="020F0502020204030204" pitchFamily="34" charset="0"/>
              </a:rPr>
              <a:t>form must be completed if insufficient funds are available in a budget </a:t>
            </a:r>
            <a:r>
              <a:rPr lang="en-US" altLang="en-US" sz="2400" dirty="0" smtClean="0">
                <a:latin typeface="Calibri" panose="020F0502020204030204" pitchFamily="34" charset="0"/>
              </a:rPr>
              <a:t>line, or you expect to have future insufficient funds in a budget line. </a:t>
            </a:r>
          </a:p>
          <a:p>
            <a:pPr eaLnBrk="1" hangingPunct="1"/>
            <a:r>
              <a:rPr lang="en-US" altLang="en-US" sz="2400" dirty="0" smtClean="0">
                <a:latin typeface="Calibri" panose="020F0502020204030204" pitchFamily="34" charset="0"/>
              </a:rPr>
              <a:t>Departmental </a:t>
            </a:r>
            <a:r>
              <a:rPr lang="en-US" altLang="en-US" sz="2400" dirty="0">
                <a:latin typeface="Calibri" panose="020F0502020204030204" pitchFamily="34" charset="0"/>
              </a:rPr>
              <a:t>approval is required by the </a:t>
            </a:r>
            <a:r>
              <a:rPr lang="en-US" altLang="en-US" sz="2400" dirty="0" smtClean="0">
                <a:latin typeface="Calibri" panose="020F0502020204030204" pitchFamily="34" charset="0"/>
              </a:rPr>
              <a:t>Departmental Supervisor and </a:t>
            </a:r>
            <a:r>
              <a:rPr lang="en-US" altLang="en-US" sz="2400" dirty="0">
                <a:latin typeface="Calibri" panose="020F0502020204030204" pitchFamily="34" charset="0"/>
              </a:rPr>
              <a:t>Comptroller.</a:t>
            </a:r>
          </a:p>
          <a:p>
            <a:pPr eaLnBrk="1" hangingPunct="1"/>
            <a:r>
              <a:rPr lang="en-US" altLang="en-US" sz="2400" dirty="0" smtClean="0">
                <a:latin typeface="Calibri" panose="020F0502020204030204" pitchFamily="34" charset="0"/>
              </a:rPr>
              <a:t>Transfer </a:t>
            </a:r>
            <a:r>
              <a:rPr lang="en-US" altLang="en-US" sz="2400" dirty="0">
                <a:latin typeface="Calibri" panose="020F0502020204030204" pitchFamily="34" charset="0"/>
              </a:rPr>
              <a:t>form should be submitted with the Purchase </a:t>
            </a:r>
            <a:r>
              <a:rPr lang="en-US" altLang="en-US" sz="2400" dirty="0" smtClean="0">
                <a:latin typeface="Calibri" panose="020F0502020204030204" pitchFamily="34" charset="0"/>
              </a:rPr>
              <a:t>Requisition or Voucher Form.</a:t>
            </a:r>
            <a:endParaRPr lang="en-US" altLang="en-US" sz="2400" dirty="0">
              <a:latin typeface="Calibri" panose="020F0502020204030204" pitchFamily="34" charset="0"/>
            </a:endParaRPr>
          </a:p>
          <a:p>
            <a:pPr eaLnBrk="1" hangingPunct="1"/>
            <a:r>
              <a:rPr lang="en-US" altLang="en-US" sz="2400" dirty="0" smtClean="0">
                <a:latin typeface="Calibri" panose="020F0502020204030204" pitchFamily="34" charset="0"/>
              </a:rPr>
              <a:t>Budget </a:t>
            </a:r>
            <a:r>
              <a:rPr lang="en-US" altLang="en-US" sz="2400" dirty="0">
                <a:latin typeface="Calibri" panose="020F0502020204030204" pitchFamily="34" charset="0"/>
              </a:rPr>
              <a:t>transfers cannot be made from salary budget lines beginning with </a:t>
            </a:r>
            <a:r>
              <a:rPr lang="en-US" altLang="en-US" sz="2400" dirty="0" smtClean="0">
                <a:latin typeface="Calibri" panose="020F0502020204030204" pitchFamily="34" charset="0"/>
              </a:rPr>
              <a:t>a “</a:t>
            </a:r>
            <a:r>
              <a:rPr lang="en-US" altLang="en-US" sz="2400" dirty="0">
                <a:latin typeface="Calibri" panose="020F0502020204030204" pitchFamily="34" charset="0"/>
              </a:rPr>
              <a:t>6” such as ex. </a:t>
            </a:r>
            <a:r>
              <a:rPr lang="en-US" altLang="en-US" sz="2400" dirty="0" smtClean="0">
                <a:latin typeface="Calibri" panose="020F0502020204030204" pitchFamily="34" charset="0"/>
              </a:rPr>
              <a:t>6501. </a:t>
            </a:r>
            <a:endParaRPr lang="en-US" altLang="en-US" sz="2400" dirty="0">
              <a:latin typeface="Calibri" panose="020F0502020204030204" pitchFamily="34" charset="0"/>
            </a:endParaRPr>
          </a:p>
        </p:txBody>
      </p:sp>
    </p:spTree>
    <p:extLst>
      <p:ext uri="{BB962C8B-B14F-4D97-AF65-F5344CB8AC3E}">
        <p14:creationId xmlns:p14="http://schemas.microsoft.com/office/powerpoint/2010/main" val="39204851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838200" y="198304"/>
            <a:ext cx="10515600" cy="572877"/>
          </a:xfrm>
        </p:spPr>
        <p:txBody>
          <a:bodyPr>
            <a:normAutofit fontScale="90000"/>
          </a:bodyPr>
          <a:lstStyle/>
          <a:p>
            <a:pPr eaLnBrk="1" hangingPunct="1"/>
            <a:r>
              <a:rPr lang="en-US" altLang="en-US" sz="4000" dirty="0" smtClean="0">
                <a:solidFill>
                  <a:srgbClr val="FF3300"/>
                </a:solidFill>
                <a:latin typeface="Calibri" panose="020F0502020204030204" pitchFamily="34" charset="0"/>
              </a:rPr>
              <a:t>Preferred College Vendors</a:t>
            </a:r>
          </a:p>
        </p:txBody>
      </p:sp>
      <p:sp>
        <p:nvSpPr>
          <p:cNvPr id="10243" name="Rectangle 3"/>
          <p:cNvSpPr>
            <a:spLocks noGrp="1" noChangeArrowheads="1"/>
          </p:cNvSpPr>
          <p:nvPr>
            <p:ph idx="1"/>
          </p:nvPr>
        </p:nvSpPr>
        <p:spPr>
          <a:xfrm>
            <a:off x="838200" y="683046"/>
            <a:ext cx="10515600" cy="5493917"/>
          </a:xfrm>
        </p:spPr>
        <p:txBody>
          <a:bodyPr>
            <a:normAutofit/>
          </a:bodyPr>
          <a:lstStyle/>
          <a:p>
            <a:pPr eaLnBrk="1" hangingPunct="1">
              <a:lnSpc>
                <a:spcPct val="80000"/>
              </a:lnSpc>
            </a:pPr>
            <a:r>
              <a:rPr lang="en-US" altLang="en-US" sz="1700" dirty="0" smtClean="0">
                <a:latin typeface="Calibri" panose="020F0502020204030204" pitchFamily="34" charset="0"/>
              </a:rPr>
              <a:t>The college has preferred vendors, please use them when applicable.</a:t>
            </a:r>
          </a:p>
          <a:p>
            <a:pPr lvl="1">
              <a:lnSpc>
                <a:spcPct val="80000"/>
              </a:lnSpc>
            </a:pPr>
            <a:r>
              <a:rPr lang="en-US" altLang="en-US" sz="1700" dirty="0" smtClean="0">
                <a:latin typeface="Calibri" panose="020F0502020204030204" pitchFamily="34" charset="0"/>
              </a:rPr>
              <a:t>Staples for office and instructional supplies.</a:t>
            </a:r>
          </a:p>
          <a:p>
            <a:pPr lvl="2">
              <a:lnSpc>
                <a:spcPct val="80000"/>
              </a:lnSpc>
            </a:pPr>
            <a:r>
              <a:rPr lang="en-US" altLang="en-US" sz="1600" dirty="0" smtClean="0">
                <a:latin typeface="Calibri" panose="020F0502020204030204" pitchFamily="34" charset="0"/>
              </a:rPr>
              <a:t>Log </a:t>
            </a:r>
            <a:r>
              <a:rPr lang="en-US" altLang="en-US" sz="1600" dirty="0">
                <a:latin typeface="Calibri" panose="020F0502020204030204" pitchFamily="34" charset="0"/>
              </a:rPr>
              <a:t>into </a:t>
            </a:r>
            <a:r>
              <a:rPr lang="en-US" altLang="en-US" sz="1600" dirty="0">
                <a:latin typeface="Calibri" panose="020F0502020204030204" pitchFamily="34" charset="0"/>
                <a:hlinkClick r:id="rId2"/>
              </a:rPr>
              <a:t>https://</a:t>
            </a:r>
            <a:r>
              <a:rPr lang="en-US" altLang="en-US" sz="1600" dirty="0" smtClean="0">
                <a:latin typeface="Calibri" panose="020F0502020204030204" pitchFamily="34" charset="0"/>
                <a:hlinkClick r:id="rId2"/>
              </a:rPr>
              <a:t>www.staplesadvantage.com</a:t>
            </a:r>
            <a:r>
              <a:rPr lang="en-US" altLang="en-US" sz="1600" dirty="0" smtClean="0">
                <a:latin typeface="Calibri" panose="020F0502020204030204" pitchFamily="34" charset="0"/>
              </a:rPr>
              <a:t> to see all contract priced supplies.</a:t>
            </a:r>
          </a:p>
          <a:p>
            <a:pPr lvl="2">
              <a:lnSpc>
                <a:spcPct val="80000"/>
              </a:lnSpc>
            </a:pPr>
            <a:r>
              <a:rPr lang="en-US" altLang="en-US" sz="1600" dirty="0" smtClean="0">
                <a:latin typeface="Calibri" panose="020F0502020204030204" pitchFamily="34" charset="0"/>
              </a:rPr>
              <a:t>New employees are to call Purchasing Department to establish login.</a:t>
            </a:r>
          </a:p>
          <a:p>
            <a:pPr lvl="2">
              <a:lnSpc>
                <a:spcPct val="80000"/>
              </a:lnSpc>
            </a:pPr>
            <a:r>
              <a:rPr lang="en-US" altLang="en-US" sz="1600" dirty="0">
                <a:latin typeface="Calibri" panose="020F0502020204030204" pitchFamily="34" charset="0"/>
              </a:rPr>
              <a:t>Go to </a:t>
            </a:r>
            <a:r>
              <a:rPr lang="en-US" altLang="en-US" sz="1600" dirty="0">
                <a:latin typeface="Calibri" panose="020F0502020204030204" pitchFamily="34" charset="0"/>
                <a:hlinkClick r:id="rId3"/>
              </a:rPr>
              <a:t>http://www.staples.com</a:t>
            </a:r>
            <a:r>
              <a:rPr lang="en-US" altLang="en-US" sz="1600" dirty="0" smtClean="0">
                <a:latin typeface="Calibri" panose="020F0502020204030204" pitchFamily="34" charset="0"/>
                <a:hlinkClick r:id="rId3"/>
              </a:rPr>
              <a:t>/</a:t>
            </a:r>
            <a:r>
              <a:rPr lang="en-US" altLang="en-US" sz="1600" dirty="0" smtClean="0">
                <a:latin typeface="Calibri" panose="020F0502020204030204" pitchFamily="34" charset="0"/>
              </a:rPr>
              <a:t> to see a listing of all supplies, and if an item is found here and is not found using </a:t>
            </a:r>
            <a:r>
              <a:rPr lang="en-US" altLang="en-US" sz="1600" dirty="0">
                <a:latin typeface="Calibri" panose="020F0502020204030204" pitchFamily="34" charset="0"/>
                <a:hlinkClick r:id="rId2"/>
              </a:rPr>
              <a:t>https://www.staplesadvantage.com</a:t>
            </a:r>
            <a:r>
              <a:rPr lang="en-US" altLang="en-US" sz="1600" dirty="0">
                <a:latin typeface="Calibri" panose="020F0502020204030204" pitchFamily="34" charset="0"/>
              </a:rPr>
              <a:t> </a:t>
            </a:r>
            <a:r>
              <a:rPr lang="en-US" altLang="en-US" sz="1600" dirty="0" smtClean="0">
                <a:latin typeface="Calibri" panose="020F0502020204030204" pitchFamily="34" charset="0"/>
              </a:rPr>
              <a:t>, then call Purchasing.</a:t>
            </a:r>
          </a:p>
          <a:p>
            <a:pPr lvl="1">
              <a:lnSpc>
                <a:spcPct val="80000"/>
              </a:lnSpc>
            </a:pPr>
            <a:r>
              <a:rPr lang="en-US" altLang="en-US" sz="1700" dirty="0" smtClean="0">
                <a:latin typeface="Calibri" panose="020F0502020204030204" pitchFamily="34" charset="0"/>
              </a:rPr>
              <a:t>Hampton Inn at Middletown for college guest lodging</a:t>
            </a:r>
          </a:p>
          <a:p>
            <a:pPr lvl="1">
              <a:lnSpc>
                <a:spcPct val="80000"/>
              </a:lnSpc>
            </a:pPr>
            <a:r>
              <a:rPr lang="en-US" altLang="en-US" sz="1700" dirty="0" smtClean="0">
                <a:latin typeface="Calibri" panose="020F0502020204030204" pitchFamily="34" charset="0"/>
              </a:rPr>
              <a:t>Enterprise for vehicle rental</a:t>
            </a:r>
          </a:p>
          <a:p>
            <a:pPr lvl="1">
              <a:lnSpc>
                <a:spcPct val="80000"/>
              </a:lnSpc>
            </a:pPr>
            <a:r>
              <a:rPr lang="en-US" altLang="en-US" sz="1700" dirty="0" smtClean="0">
                <a:latin typeface="Calibri" panose="020F0502020204030204" pitchFamily="34" charset="0"/>
              </a:rPr>
              <a:t>Shop Rite</a:t>
            </a:r>
          </a:p>
          <a:p>
            <a:pPr lvl="1">
              <a:lnSpc>
                <a:spcPct val="80000"/>
              </a:lnSpc>
            </a:pPr>
            <a:r>
              <a:rPr lang="en-US" altLang="en-US" sz="1700" dirty="0" smtClean="0">
                <a:latin typeface="Calibri" panose="020F0502020204030204" pitchFamily="34" charset="0"/>
              </a:rPr>
              <a:t>Panera (aka:  Take Home the Bread) and Franco Di Roma for approved college events.</a:t>
            </a:r>
          </a:p>
          <a:p>
            <a:pPr lvl="2">
              <a:lnSpc>
                <a:spcPct val="80000"/>
              </a:lnSpc>
            </a:pPr>
            <a:r>
              <a:rPr lang="en-US" altLang="en-US" sz="1600" dirty="0" smtClean="0">
                <a:latin typeface="Calibri" panose="020F0502020204030204" pitchFamily="34" charset="0"/>
              </a:rPr>
              <a:t>Student event food/beverage purchases are limited to once a year per department. </a:t>
            </a:r>
          </a:p>
          <a:p>
            <a:pPr lvl="2">
              <a:lnSpc>
                <a:spcPct val="80000"/>
              </a:lnSpc>
            </a:pPr>
            <a:r>
              <a:rPr lang="en-US" altLang="en-US" sz="1600" b="1" dirty="0" smtClean="0">
                <a:latin typeface="Calibri" panose="020F0502020204030204" pitchFamily="34" charset="0"/>
              </a:rPr>
              <a:t>No Food/Beverage purchases for employee related meetings</a:t>
            </a:r>
            <a:r>
              <a:rPr lang="en-US" altLang="en-US" sz="1600" dirty="0" smtClean="0">
                <a:latin typeface="Calibri" panose="020F0502020204030204" pitchFamily="34" charset="0"/>
              </a:rPr>
              <a:t>.</a:t>
            </a:r>
          </a:p>
          <a:p>
            <a:pPr lvl="3">
              <a:lnSpc>
                <a:spcPct val="80000"/>
              </a:lnSpc>
            </a:pPr>
            <a:r>
              <a:rPr lang="en-US" altLang="en-US" sz="1600" dirty="0">
                <a:latin typeface="Calibri" panose="020F0502020204030204" pitchFamily="34" charset="0"/>
              </a:rPr>
              <a:t>The </a:t>
            </a:r>
            <a:r>
              <a:rPr lang="en-US" altLang="en-US" sz="1600" b="1" dirty="0">
                <a:latin typeface="Calibri" panose="020F0502020204030204" pitchFamily="34" charset="0"/>
              </a:rPr>
              <a:t>only exception </a:t>
            </a:r>
            <a:r>
              <a:rPr lang="en-US" altLang="en-US" sz="1600" dirty="0">
                <a:latin typeface="Calibri" panose="020F0502020204030204" pitchFamily="34" charset="0"/>
              </a:rPr>
              <a:t>is if a </a:t>
            </a:r>
            <a:r>
              <a:rPr lang="en-US" altLang="en-US" sz="1600" b="1" dirty="0">
                <a:latin typeface="Calibri" panose="020F0502020204030204" pitchFamily="34" charset="0"/>
              </a:rPr>
              <a:t>meeting is 4 hours or longer </a:t>
            </a:r>
            <a:r>
              <a:rPr lang="en-US" altLang="en-US" sz="1600" dirty="0">
                <a:latin typeface="Calibri" panose="020F0502020204030204" pitchFamily="34" charset="0"/>
              </a:rPr>
              <a:t>and occurs during lunch time.</a:t>
            </a:r>
          </a:p>
          <a:p>
            <a:pPr lvl="4">
              <a:lnSpc>
                <a:spcPct val="80000"/>
              </a:lnSpc>
            </a:pPr>
            <a:r>
              <a:rPr lang="en-US" altLang="en-US" sz="1600" dirty="0">
                <a:latin typeface="Calibri" panose="020F0502020204030204" pitchFamily="34" charset="0"/>
              </a:rPr>
              <a:t>If possible these meeting should be scheduled either early morning or late afternoon to avoid lunch time.</a:t>
            </a:r>
          </a:p>
          <a:p>
            <a:pPr lvl="4">
              <a:lnSpc>
                <a:spcPct val="80000"/>
              </a:lnSpc>
            </a:pPr>
            <a:r>
              <a:rPr lang="en-US" altLang="en-US" sz="1600" dirty="0">
                <a:latin typeface="Calibri" panose="020F0502020204030204" pitchFamily="34" charset="0"/>
              </a:rPr>
              <a:t>This exception should be a </a:t>
            </a:r>
            <a:r>
              <a:rPr lang="en-US" altLang="en-US" sz="1600" dirty="0" smtClean="0">
                <a:latin typeface="Calibri" panose="020F0502020204030204" pitchFamily="34" charset="0"/>
              </a:rPr>
              <a:t>rarity. </a:t>
            </a:r>
          </a:p>
          <a:p>
            <a:pPr lvl="2">
              <a:lnSpc>
                <a:spcPct val="80000"/>
              </a:lnSpc>
            </a:pPr>
            <a:r>
              <a:rPr lang="en-US" altLang="en-US" sz="1600" dirty="0" smtClean="0">
                <a:latin typeface="Calibri" panose="020F0502020204030204" pitchFamily="34" charset="0"/>
              </a:rPr>
              <a:t>Cost </a:t>
            </a:r>
            <a:r>
              <a:rPr lang="en-US" altLang="en-US" sz="1600" dirty="0">
                <a:latin typeface="Calibri" panose="020F0502020204030204" pitchFamily="34" charset="0"/>
              </a:rPr>
              <a:t>Guideline:  Cost for food and beverage for an approved college event should </a:t>
            </a:r>
            <a:r>
              <a:rPr lang="en-US" altLang="en-US" sz="1600" b="1" dirty="0">
                <a:latin typeface="Calibri" panose="020F0502020204030204" pitchFamily="34" charset="0"/>
              </a:rPr>
              <a:t>not exceed $10 a person.</a:t>
            </a:r>
          </a:p>
          <a:p>
            <a:pPr lvl="2">
              <a:lnSpc>
                <a:spcPct val="80000"/>
              </a:lnSpc>
            </a:pPr>
            <a:r>
              <a:rPr lang="en-US" altLang="en-US" sz="1600" dirty="0" smtClean="0">
                <a:latin typeface="Calibri" panose="020F0502020204030204" pitchFamily="34" charset="0"/>
              </a:rPr>
              <a:t>Voucher Form should have date, time span, description, number of attendees of event, and if it was a student or employee event.  </a:t>
            </a:r>
          </a:p>
          <a:p>
            <a:pPr lvl="2">
              <a:lnSpc>
                <a:spcPct val="80000"/>
              </a:lnSpc>
            </a:pPr>
            <a:r>
              <a:rPr lang="en-US" altLang="en-US" sz="1600" dirty="0" smtClean="0">
                <a:latin typeface="Calibri" panose="020F0502020204030204" pitchFamily="34" charset="0"/>
              </a:rPr>
              <a:t>Concerned in the rising spending pattern related food and beverage purchases</a:t>
            </a:r>
          </a:p>
          <a:p>
            <a:pPr lvl="4">
              <a:lnSpc>
                <a:spcPct val="80000"/>
              </a:lnSpc>
            </a:pPr>
            <a:r>
              <a:rPr lang="en-US" altLang="en-US" sz="1600" dirty="0">
                <a:latin typeface="Calibri" panose="020F0502020204030204" pitchFamily="34" charset="0"/>
              </a:rPr>
              <a:t>Take Home the Bread:  AY 14 $1,400, AY 15 $2,041, AY 16 $10,643</a:t>
            </a:r>
          </a:p>
          <a:p>
            <a:pPr lvl="4">
              <a:lnSpc>
                <a:spcPct val="80000"/>
              </a:lnSpc>
            </a:pPr>
            <a:r>
              <a:rPr lang="en-US" altLang="en-US" sz="1600" dirty="0">
                <a:latin typeface="Calibri" panose="020F0502020204030204" pitchFamily="34" charset="0"/>
              </a:rPr>
              <a:t>Franco Di Roma:  AY 14 $2,612, AY 15 $1,816, AY $3,102</a:t>
            </a:r>
          </a:p>
          <a:p>
            <a:pPr lvl="1">
              <a:lnSpc>
                <a:spcPct val="80000"/>
              </a:lnSpc>
            </a:pPr>
            <a:endParaRPr lang="en-US" altLang="en-US" sz="1600" dirty="0"/>
          </a:p>
        </p:txBody>
      </p:sp>
    </p:spTree>
    <p:extLst>
      <p:ext uri="{BB962C8B-B14F-4D97-AF65-F5344CB8AC3E}">
        <p14:creationId xmlns:p14="http://schemas.microsoft.com/office/powerpoint/2010/main" val="30836054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latin typeface="Calibri" panose="020F0502020204030204" pitchFamily="34" charset="0"/>
              </a:rPr>
              <a:t>SALES TAX</a:t>
            </a:r>
          </a:p>
        </p:txBody>
      </p:sp>
      <p:sp>
        <p:nvSpPr>
          <p:cNvPr id="11267" name="Rectangle 3"/>
          <p:cNvSpPr>
            <a:spLocks noGrp="1" noChangeArrowheads="1"/>
          </p:cNvSpPr>
          <p:nvPr>
            <p:ph idx="1"/>
          </p:nvPr>
        </p:nvSpPr>
        <p:spPr>
          <a:xfrm>
            <a:off x="838200" y="1002535"/>
            <a:ext cx="10515600" cy="5320206"/>
          </a:xfrm>
        </p:spPr>
        <p:txBody>
          <a:bodyPr>
            <a:normAutofit/>
          </a:bodyPr>
          <a:lstStyle/>
          <a:p>
            <a:pPr eaLnBrk="1" hangingPunct="1"/>
            <a:r>
              <a:rPr lang="en-US" altLang="en-US" sz="2400" dirty="0" smtClean="0">
                <a:latin typeface="Calibri" panose="020F0502020204030204" pitchFamily="34" charset="0"/>
              </a:rPr>
              <a:t>The College is exempt from paying New York State sales tax.</a:t>
            </a:r>
          </a:p>
          <a:p>
            <a:pPr eaLnBrk="1" hangingPunct="1"/>
            <a:endParaRPr lang="en-US" altLang="en-US" sz="2400" dirty="0" smtClean="0">
              <a:latin typeface="Calibri" panose="020F0502020204030204" pitchFamily="34" charset="0"/>
            </a:endParaRPr>
          </a:p>
          <a:p>
            <a:pPr eaLnBrk="1" hangingPunct="1"/>
            <a:r>
              <a:rPr lang="en-US" altLang="en-US" sz="2400" dirty="0" smtClean="0">
                <a:latin typeface="Calibri" panose="020F0502020204030204" pitchFamily="34" charset="0"/>
              </a:rPr>
              <a:t>A Tax Exempt Form must be provided to a vendor prior to making a taxable purchase.   </a:t>
            </a:r>
          </a:p>
          <a:p>
            <a:pPr eaLnBrk="1" hangingPunct="1"/>
            <a:endParaRPr lang="en-US" altLang="en-US" sz="2400" dirty="0" smtClean="0">
              <a:latin typeface="Calibri" panose="020F0502020204030204" pitchFamily="34" charset="0"/>
            </a:endParaRPr>
          </a:p>
          <a:p>
            <a:r>
              <a:rPr lang="en-US" altLang="en-US" sz="2400" dirty="0">
                <a:latin typeface="Calibri" panose="020F0502020204030204" pitchFamily="34" charset="0"/>
              </a:rPr>
              <a:t>A Tax Exempt Form can be found on the Business Office Website</a:t>
            </a:r>
            <a:r>
              <a:rPr lang="en-US" altLang="en-US" sz="2400" dirty="0" smtClean="0">
                <a:latin typeface="Calibri" panose="020F0502020204030204" pitchFamily="34" charset="0"/>
              </a:rPr>
              <a:t>.</a:t>
            </a:r>
          </a:p>
          <a:p>
            <a:endParaRPr lang="en-US" altLang="en-US" sz="2400" dirty="0">
              <a:latin typeface="Calibri" panose="020F0502020204030204" pitchFamily="34" charset="0"/>
            </a:endParaRPr>
          </a:p>
          <a:p>
            <a:pPr eaLnBrk="1" hangingPunct="1"/>
            <a:r>
              <a:rPr lang="en-US" altLang="en-US" sz="2400" dirty="0" smtClean="0">
                <a:latin typeface="Calibri" panose="020F0502020204030204" pitchFamily="34" charset="0"/>
              </a:rPr>
              <a:t>There will be </a:t>
            </a:r>
            <a:r>
              <a:rPr lang="en-US" altLang="en-US" sz="2400" b="1" u="sng" dirty="0" smtClean="0">
                <a:latin typeface="Calibri" panose="020F0502020204030204" pitchFamily="34" charset="0"/>
              </a:rPr>
              <a:t>no</a:t>
            </a:r>
            <a:r>
              <a:rPr lang="en-US" altLang="en-US" sz="2400" dirty="0" smtClean="0">
                <a:latin typeface="Calibri" panose="020F0502020204030204" pitchFamily="34" charset="0"/>
              </a:rPr>
              <a:t> reimbursement for any sales tax that has been paid.</a:t>
            </a:r>
          </a:p>
        </p:txBody>
      </p:sp>
    </p:spTree>
    <p:extLst>
      <p:ext uri="{BB962C8B-B14F-4D97-AF65-F5344CB8AC3E}">
        <p14:creationId xmlns:p14="http://schemas.microsoft.com/office/powerpoint/2010/main" val="32491783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smtClean="0">
                <a:solidFill>
                  <a:srgbClr val="FF3300"/>
                </a:solidFill>
                <a:latin typeface="Calibri" panose="020F0502020204030204" pitchFamily="34" charset="0"/>
              </a:rPr>
              <a:t>Mileage Reimbursement</a:t>
            </a:r>
          </a:p>
        </p:txBody>
      </p:sp>
      <p:sp>
        <p:nvSpPr>
          <p:cNvPr id="12291" name="Rectangle 3"/>
          <p:cNvSpPr>
            <a:spLocks noGrp="1" noChangeArrowheads="1"/>
          </p:cNvSpPr>
          <p:nvPr>
            <p:ph idx="1"/>
          </p:nvPr>
        </p:nvSpPr>
        <p:spPr>
          <a:xfrm>
            <a:off x="716096" y="958467"/>
            <a:ext cx="10510092" cy="5594733"/>
          </a:xfrm>
        </p:spPr>
        <p:txBody>
          <a:bodyPr>
            <a:noAutofit/>
          </a:bodyPr>
          <a:lstStyle/>
          <a:p>
            <a:r>
              <a:rPr lang="en-US" sz="2400" dirty="0" smtClean="0">
                <a:latin typeface="Calibri" panose="020F0502020204030204" pitchFamily="34" charset="0"/>
              </a:rPr>
              <a:t>SUNY </a:t>
            </a:r>
            <a:r>
              <a:rPr lang="en-US" sz="2400" dirty="0">
                <a:latin typeface="Calibri" panose="020F0502020204030204" pitchFamily="34" charset="0"/>
              </a:rPr>
              <a:t>Orange </a:t>
            </a:r>
            <a:r>
              <a:rPr lang="en-US" sz="2400" b="1" u="sng" dirty="0" smtClean="0">
                <a:latin typeface="Calibri" panose="020F0502020204030204" pitchFamily="34" charset="0"/>
              </a:rPr>
              <a:t>will only </a:t>
            </a:r>
            <a:r>
              <a:rPr lang="en-US" sz="2400" dirty="0" smtClean="0">
                <a:latin typeface="Calibri" panose="020F0502020204030204" pitchFamily="34" charset="0"/>
              </a:rPr>
              <a:t>reimburse employees the most cost-effective mode of transportation that is directly related to their work duties.</a:t>
            </a:r>
          </a:p>
          <a:p>
            <a:pPr lvl="1"/>
            <a:r>
              <a:rPr lang="en-US" dirty="0" smtClean="0">
                <a:latin typeface="Calibri" panose="020F0502020204030204" pitchFamily="34" charset="0"/>
              </a:rPr>
              <a:t>A Travel Reimbursement Form needs to be completed to determine if renting or usage of personal vehicle is the most cost-effective mode of transportation.</a:t>
            </a:r>
          </a:p>
          <a:p>
            <a:pPr lvl="1"/>
            <a:r>
              <a:rPr lang="en-US" dirty="0" smtClean="0">
                <a:latin typeface="Calibri" panose="020F0502020204030204" pitchFamily="34" charset="0"/>
              </a:rPr>
              <a:t>Travel Reimbursement Form is located on the Business Office portal. </a:t>
            </a:r>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0550788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z="4000" dirty="0" smtClean="0">
                <a:solidFill>
                  <a:srgbClr val="FF3300"/>
                </a:solidFill>
                <a:latin typeface="Calibri" panose="020F0502020204030204" pitchFamily="34" charset="0"/>
              </a:rPr>
              <a:t>Mileage Reimbursement</a:t>
            </a:r>
          </a:p>
        </p:txBody>
      </p:sp>
      <p:sp>
        <p:nvSpPr>
          <p:cNvPr id="12291" name="Rectangle 3"/>
          <p:cNvSpPr>
            <a:spLocks noGrp="1" noChangeArrowheads="1"/>
          </p:cNvSpPr>
          <p:nvPr>
            <p:ph idx="1"/>
          </p:nvPr>
        </p:nvSpPr>
        <p:spPr>
          <a:xfrm>
            <a:off x="716096" y="958467"/>
            <a:ext cx="10510092" cy="5594733"/>
          </a:xfrm>
        </p:spPr>
        <p:txBody>
          <a:bodyPr>
            <a:noAutofit/>
          </a:bodyPr>
          <a:lstStyle/>
          <a:p>
            <a:pPr eaLnBrk="1" hangingPunct="1">
              <a:lnSpc>
                <a:spcPct val="90000"/>
              </a:lnSpc>
            </a:pPr>
            <a:r>
              <a:rPr lang="en-US" altLang="en-US" sz="2400" dirty="0" smtClean="0">
                <a:latin typeface="Calibri" panose="020F0502020204030204" pitchFamily="34" charset="0"/>
              </a:rPr>
              <a:t>Mileage rate is currently reimbursed </a:t>
            </a:r>
            <a:r>
              <a:rPr lang="en-US" altLang="en-US" sz="2400" dirty="0">
                <a:latin typeface="Calibri" panose="020F0502020204030204" pitchFamily="34" charset="0"/>
              </a:rPr>
              <a:t>at a rate that is determined by the IRS.</a:t>
            </a:r>
          </a:p>
          <a:p>
            <a:pPr lvl="1"/>
            <a:r>
              <a:rPr lang="en-US" altLang="en-US" sz="2400" dirty="0" smtClean="0">
                <a:latin typeface="Calibri" panose="020F0502020204030204" pitchFamily="34" charset="0"/>
              </a:rPr>
              <a:t>The </a:t>
            </a:r>
            <a:r>
              <a:rPr lang="en-US" altLang="en-US" sz="2400" dirty="0">
                <a:latin typeface="Calibri" panose="020F0502020204030204" pitchFamily="34" charset="0"/>
              </a:rPr>
              <a:t>current rate, as of January 1, </a:t>
            </a:r>
            <a:r>
              <a:rPr lang="en-US" altLang="en-US" sz="2400" dirty="0" smtClean="0">
                <a:latin typeface="Calibri" panose="020F0502020204030204" pitchFamily="34" charset="0"/>
              </a:rPr>
              <a:t>2017, </a:t>
            </a:r>
            <a:r>
              <a:rPr lang="en-US" altLang="en-US" sz="2400" dirty="0">
                <a:latin typeface="Calibri" panose="020F0502020204030204" pitchFamily="34" charset="0"/>
              </a:rPr>
              <a:t>is $</a:t>
            </a:r>
            <a:r>
              <a:rPr lang="en-US" altLang="en-US" sz="2400" dirty="0" smtClean="0">
                <a:latin typeface="Calibri" panose="020F0502020204030204" pitchFamily="34" charset="0"/>
              </a:rPr>
              <a:t>0.535 </a:t>
            </a:r>
            <a:r>
              <a:rPr lang="en-US" altLang="en-US" sz="2400" dirty="0">
                <a:latin typeface="Calibri" panose="020F0502020204030204" pitchFamily="34" charset="0"/>
              </a:rPr>
              <a:t>cents per mile. This rate is traditionally adjusted each January and notice of changes will be posted on the Business Office web site and the Grapevine</a:t>
            </a:r>
            <a:r>
              <a:rPr lang="en-US" altLang="en-US" sz="2400" dirty="0" smtClean="0">
                <a:latin typeface="Calibri" panose="020F0502020204030204" pitchFamily="34" charset="0"/>
              </a:rPr>
              <a:t>.</a:t>
            </a:r>
          </a:p>
          <a:p>
            <a:pPr eaLnBrk="1" hangingPunct="1">
              <a:lnSpc>
                <a:spcPct val="90000"/>
              </a:lnSpc>
            </a:pPr>
            <a:r>
              <a:rPr lang="en-US" altLang="en-US" sz="2400" dirty="0" smtClean="0">
                <a:latin typeface="Calibri" panose="020F0502020204030204" pitchFamily="34" charset="0"/>
              </a:rPr>
              <a:t>The </a:t>
            </a:r>
            <a:r>
              <a:rPr lang="en-US" altLang="en-US" sz="2400" dirty="0">
                <a:latin typeface="Calibri" panose="020F0502020204030204" pitchFamily="34" charset="0"/>
              </a:rPr>
              <a:t>mileage for trips to the </a:t>
            </a:r>
            <a:r>
              <a:rPr lang="en-US" altLang="en-US" sz="2400" b="1" dirty="0">
                <a:latin typeface="Calibri" panose="020F0502020204030204" pitchFamily="34" charset="0"/>
              </a:rPr>
              <a:t>Newburgh</a:t>
            </a:r>
            <a:r>
              <a:rPr lang="en-US" altLang="en-US" sz="2400" dirty="0">
                <a:latin typeface="Calibri" panose="020F0502020204030204" pitchFamily="34" charset="0"/>
              </a:rPr>
              <a:t> campus is 28 miles for a one way trip and 56 miles for a round trip</a:t>
            </a:r>
            <a:r>
              <a:rPr lang="en-US" altLang="en-US" sz="2400" dirty="0" smtClean="0">
                <a:latin typeface="Calibri" panose="020F0502020204030204" pitchFamily="34" charset="0"/>
              </a:rPr>
              <a:t>.</a:t>
            </a:r>
          </a:p>
          <a:p>
            <a:pPr lvl="1" eaLnBrk="1" hangingPunct="1">
              <a:lnSpc>
                <a:spcPct val="90000"/>
              </a:lnSpc>
            </a:pPr>
            <a:r>
              <a:rPr lang="en-US" altLang="en-US" sz="2400" dirty="0">
                <a:latin typeface="Calibri" panose="020F0502020204030204" pitchFamily="34" charset="0"/>
              </a:rPr>
              <a:t>All other trips must have a </a:t>
            </a:r>
            <a:r>
              <a:rPr lang="en-US" altLang="en-US" sz="2400" dirty="0" err="1">
                <a:latin typeface="Calibri" panose="020F0502020204030204" pitchFamily="34" charset="0"/>
              </a:rPr>
              <a:t>mapquest</a:t>
            </a:r>
            <a:r>
              <a:rPr lang="en-US" altLang="en-US" sz="2400" dirty="0">
                <a:latin typeface="Calibri" panose="020F0502020204030204" pitchFamily="34" charset="0"/>
              </a:rPr>
              <a:t> document attached to the Reimbursement Voucher.</a:t>
            </a:r>
          </a:p>
          <a:p>
            <a:pPr eaLnBrk="1" hangingPunct="1">
              <a:lnSpc>
                <a:spcPct val="90000"/>
              </a:lnSpc>
            </a:pPr>
            <a:r>
              <a:rPr lang="en-US" altLang="en-US" sz="2400" dirty="0" smtClean="0">
                <a:latin typeface="Calibri" panose="020F0502020204030204" pitchFamily="34" charset="0"/>
              </a:rPr>
              <a:t>Mileage Reimbursement Forms should be submitted to the Business Office on a monthly basis, if applicable.</a:t>
            </a:r>
          </a:p>
          <a:p>
            <a:pPr lvl="1"/>
            <a:endParaRPr lang="en-US" altLang="en-US" dirty="0">
              <a:latin typeface="Calibri" panose="020F0502020204030204" pitchFamily="34" charset="0"/>
            </a:endParaRPr>
          </a:p>
        </p:txBody>
      </p:sp>
    </p:spTree>
    <p:extLst>
      <p:ext uri="{BB962C8B-B14F-4D97-AF65-F5344CB8AC3E}">
        <p14:creationId xmlns:p14="http://schemas.microsoft.com/office/powerpoint/2010/main" val="3307127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09800" y="274638"/>
            <a:ext cx="8001000" cy="563562"/>
          </a:xfrm>
        </p:spPr>
        <p:txBody>
          <a:bodyPr>
            <a:normAutofit fontScale="90000"/>
          </a:bodyPr>
          <a:lstStyle/>
          <a:p>
            <a:pPr eaLnBrk="1" hangingPunct="1"/>
            <a:r>
              <a:rPr lang="en-US" altLang="en-US" sz="4000" dirty="0" smtClean="0">
                <a:solidFill>
                  <a:srgbClr val="FF3300"/>
                </a:solidFill>
                <a:latin typeface="Calibri" panose="020F0502020204030204" pitchFamily="34" charset="0"/>
              </a:rPr>
              <a:t>Tentative Budget </a:t>
            </a:r>
            <a:r>
              <a:rPr lang="en-US" altLang="en-US" sz="4000" dirty="0">
                <a:solidFill>
                  <a:srgbClr val="FF3300"/>
                </a:solidFill>
                <a:latin typeface="Calibri" panose="020F0502020204030204" pitchFamily="34" charset="0"/>
              </a:rPr>
              <a:t>Development Schedule</a:t>
            </a:r>
            <a:r>
              <a:rPr lang="en-US" altLang="en-US" sz="4000" dirty="0">
                <a:latin typeface="Calibri" panose="020F0502020204030204" pitchFamily="34" charset="0"/>
              </a:rPr>
              <a:t/>
            </a:r>
            <a:br>
              <a:rPr lang="en-US" altLang="en-US" sz="4000" dirty="0">
                <a:latin typeface="Calibri" panose="020F0502020204030204" pitchFamily="34" charset="0"/>
              </a:rPr>
            </a:br>
            <a:endParaRPr lang="en-US" altLang="en-US" sz="4000" dirty="0">
              <a:latin typeface="Calibri" panose="020F0502020204030204" pitchFamily="34" charset="0"/>
            </a:endParaRPr>
          </a:p>
        </p:txBody>
      </p:sp>
      <p:sp>
        <p:nvSpPr>
          <p:cNvPr id="3075" name="Rectangle 3"/>
          <p:cNvSpPr>
            <a:spLocks noGrp="1" noChangeArrowheads="1"/>
          </p:cNvSpPr>
          <p:nvPr>
            <p:ph idx="1"/>
          </p:nvPr>
        </p:nvSpPr>
        <p:spPr>
          <a:xfrm>
            <a:off x="1004830" y="838200"/>
            <a:ext cx="10410940" cy="4460914"/>
          </a:xfrm>
        </p:spPr>
        <p:txBody>
          <a:bodyPr>
            <a:normAutofit fontScale="25000" lnSpcReduction="20000"/>
          </a:bodyPr>
          <a:lstStyle/>
          <a:p>
            <a:pPr algn="just" eaLnBrk="1" hangingPunct="1">
              <a:lnSpc>
                <a:spcPct val="80000"/>
              </a:lnSpc>
              <a:defRPr/>
            </a:pPr>
            <a:r>
              <a:rPr lang="en-US" sz="4800" b="1" dirty="0" smtClean="0">
                <a:solidFill>
                  <a:srgbClr val="002060"/>
                </a:solidFill>
                <a:latin typeface="Calibri" panose="020F0502020204030204" pitchFamily="34" charset="0"/>
              </a:rPr>
              <a:t>October to November</a:t>
            </a:r>
            <a:r>
              <a:rPr lang="en-US" sz="4800" dirty="0" smtClean="0">
                <a:solidFill>
                  <a:srgbClr val="002060"/>
                </a:solidFill>
                <a:latin typeface="Calibri" panose="020F0502020204030204" pitchFamily="34" charset="0"/>
              </a:rPr>
              <a:t> - Department and Unit Managers develop AY 17/18 annual goals, outline actions steps, and determine resources needed.  Enter goals, action steps, and resources into PIP.</a:t>
            </a:r>
          </a:p>
          <a:p>
            <a:pPr algn="just" eaLnBrk="1" hangingPunct="1">
              <a:lnSpc>
                <a:spcPct val="80000"/>
              </a:lnSpc>
              <a:defRPr/>
            </a:pPr>
            <a:r>
              <a:rPr lang="en-US" sz="4800" dirty="0" smtClean="0">
                <a:solidFill>
                  <a:srgbClr val="002060"/>
                </a:solidFill>
                <a:latin typeface="Calibri" panose="020F0502020204030204" pitchFamily="34" charset="0"/>
              </a:rPr>
              <a:t>AVPs/VPs develop area AY 17/18 goals, action steps, resources needed after thorough review of department/unit PIP submittals.</a:t>
            </a:r>
          </a:p>
          <a:p>
            <a:pPr algn="just" eaLnBrk="1" hangingPunct="1">
              <a:lnSpc>
                <a:spcPct val="80000"/>
              </a:lnSpc>
              <a:defRPr/>
            </a:pPr>
            <a:r>
              <a:rPr lang="en-US" sz="4800" b="1" dirty="0" smtClean="0">
                <a:solidFill>
                  <a:srgbClr val="002060"/>
                </a:solidFill>
                <a:latin typeface="Calibri" panose="020F0502020204030204" pitchFamily="34" charset="0"/>
              </a:rPr>
              <a:t>December</a:t>
            </a:r>
            <a:r>
              <a:rPr lang="en-US" sz="4800" dirty="0" smtClean="0">
                <a:solidFill>
                  <a:srgbClr val="002060"/>
                </a:solidFill>
                <a:latin typeface="Calibri" panose="020F0502020204030204" pitchFamily="34" charset="0"/>
              </a:rPr>
              <a:t> – Creation of Baseline Budget Model by Business Office. </a:t>
            </a:r>
          </a:p>
          <a:p>
            <a:pPr algn="just" eaLnBrk="1" hangingPunct="1">
              <a:lnSpc>
                <a:spcPct val="80000"/>
              </a:lnSpc>
              <a:defRPr/>
            </a:pPr>
            <a:r>
              <a:rPr lang="en-US" sz="4800" dirty="0" smtClean="0">
                <a:solidFill>
                  <a:srgbClr val="002060"/>
                </a:solidFill>
                <a:latin typeface="Calibri" panose="020F0502020204030204" pitchFamily="34" charset="0"/>
              </a:rPr>
              <a:t>Baseline Budget Model is a rollover of prior year original budget, adds contract salary increases, health benefit increases, operating expense increases (utilities, contracts, agreements, supplies, and etc.), known budget increases found during the current academic year, new program support costs, dollar amount for strategic initiatives, and faculty promotions.  Other items that are included in the Baseline Budget is future student enrollment and possible tuition increase.</a:t>
            </a:r>
          </a:p>
          <a:p>
            <a:pPr algn="just" eaLnBrk="1" hangingPunct="1">
              <a:lnSpc>
                <a:spcPct val="80000"/>
              </a:lnSpc>
              <a:defRPr/>
            </a:pPr>
            <a:r>
              <a:rPr lang="en-US" sz="4800" b="1" dirty="0" smtClean="0">
                <a:solidFill>
                  <a:srgbClr val="002060"/>
                </a:solidFill>
                <a:latin typeface="Calibri" panose="020F0502020204030204" pitchFamily="34" charset="0"/>
              </a:rPr>
              <a:t>January</a:t>
            </a:r>
            <a:r>
              <a:rPr lang="en-US" sz="4800" dirty="0" smtClean="0">
                <a:solidFill>
                  <a:srgbClr val="002060"/>
                </a:solidFill>
                <a:latin typeface="Calibri" panose="020F0502020204030204" pitchFamily="34" charset="0"/>
              </a:rPr>
              <a:t> – Half-day Cabinet retreat to review division goals, actions steps, and resources needed.</a:t>
            </a:r>
          </a:p>
          <a:p>
            <a:pPr algn="just" eaLnBrk="1" hangingPunct="1">
              <a:lnSpc>
                <a:spcPct val="80000"/>
              </a:lnSpc>
              <a:defRPr/>
            </a:pPr>
            <a:r>
              <a:rPr lang="en-US" sz="4800" b="1" dirty="0" smtClean="0">
                <a:solidFill>
                  <a:srgbClr val="002060"/>
                </a:solidFill>
                <a:latin typeface="Calibri" panose="020F0502020204030204" pitchFamily="34" charset="0"/>
              </a:rPr>
              <a:t>January </a:t>
            </a:r>
            <a:r>
              <a:rPr lang="en-US" sz="4800" dirty="0" smtClean="0">
                <a:solidFill>
                  <a:srgbClr val="002060"/>
                </a:solidFill>
                <a:latin typeface="Calibri" panose="020F0502020204030204" pitchFamily="34" charset="0"/>
              </a:rPr>
              <a:t>– Cabinet identifies strategic priorities.</a:t>
            </a:r>
          </a:p>
          <a:p>
            <a:pPr algn="just" eaLnBrk="1" hangingPunct="1">
              <a:lnSpc>
                <a:spcPct val="80000"/>
              </a:lnSpc>
              <a:defRPr/>
            </a:pPr>
            <a:r>
              <a:rPr lang="en-US" sz="4800" b="1" dirty="0" smtClean="0">
                <a:solidFill>
                  <a:srgbClr val="002060"/>
                </a:solidFill>
                <a:latin typeface="Calibri" panose="020F0502020204030204" pitchFamily="34" charset="0"/>
              </a:rPr>
              <a:t>January </a:t>
            </a:r>
            <a:r>
              <a:rPr lang="en-US" sz="4800" dirty="0" smtClean="0">
                <a:solidFill>
                  <a:srgbClr val="002060"/>
                </a:solidFill>
                <a:latin typeface="Calibri" panose="020F0502020204030204" pitchFamily="34" charset="0"/>
              </a:rPr>
              <a:t>– Create Executive Summary of Institutional Strategic Priorities (to communicate college-wide).</a:t>
            </a:r>
          </a:p>
          <a:p>
            <a:pPr algn="just" eaLnBrk="1" hangingPunct="1">
              <a:lnSpc>
                <a:spcPct val="80000"/>
              </a:lnSpc>
              <a:defRPr/>
            </a:pPr>
            <a:r>
              <a:rPr lang="en-US" sz="4800" b="1" dirty="0" smtClean="0">
                <a:solidFill>
                  <a:srgbClr val="002060"/>
                </a:solidFill>
                <a:latin typeface="Calibri" panose="020F0502020204030204" pitchFamily="34" charset="0"/>
              </a:rPr>
              <a:t>January to March</a:t>
            </a:r>
            <a:r>
              <a:rPr lang="en-US" sz="4800" dirty="0" smtClean="0">
                <a:solidFill>
                  <a:srgbClr val="002060"/>
                </a:solidFill>
                <a:latin typeface="Calibri" panose="020F0502020204030204" pitchFamily="34" charset="0"/>
              </a:rPr>
              <a:t> – Discussion on closing budget gap in baseline budget, finding dollars to apply to strategic initiatives, reallocation of budget dollars within departmental budgets, and discussion of what to do if State Budget expectations are not met. </a:t>
            </a:r>
          </a:p>
          <a:p>
            <a:pPr algn="just" eaLnBrk="1" hangingPunct="1">
              <a:lnSpc>
                <a:spcPct val="80000"/>
              </a:lnSpc>
              <a:defRPr/>
            </a:pPr>
            <a:r>
              <a:rPr lang="en-US" sz="4800" dirty="0" smtClean="0">
                <a:solidFill>
                  <a:srgbClr val="002060"/>
                </a:solidFill>
                <a:latin typeface="Calibri" panose="020F0502020204030204" pitchFamily="34" charset="0"/>
              </a:rPr>
              <a:t>Schedule 2-3 Budget Forums for faculty, staff, and student participation facilitated by PBIE.  Budget Forums will include brief financial highlights, review of baseline budget &amp; key assumptions, review Executive Summary of Institutional Strategic Priorities, break out into roundtables for discussion, feedback, cost saving ideas, alternative funding sources, etc.</a:t>
            </a:r>
          </a:p>
          <a:p>
            <a:pPr algn="just" eaLnBrk="1" hangingPunct="1">
              <a:lnSpc>
                <a:spcPct val="80000"/>
              </a:lnSpc>
              <a:defRPr/>
            </a:pPr>
            <a:r>
              <a:rPr lang="en-US" sz="4800" dirty="0" smtClean="0">
                <a:solidFill>
                  <a:srgbClr val="002060"/>
                </a:solidFill>
                <a:latin typeface="Calibri" panose="020F0502020204030204" pitchFamily="34" charset="0"/>
              </a:rPr>
              <a:t>Banner is updated with Contract Services Baseline Budget.</a:t>
            </a:r>
          </a:p>
          <a:p>
            <a:pPr algn="just" eaLnBrk="1" hangingPunct="1">
              <a:lnSpc>
                <a:spcPct val="80000"/>
              </a:lnSpc>
              <a:defRPr/>
            </a:pPr>
            <a:r>
              <a:rPr lang="en-US" sz="4800" b="1" dirty="0" smtClean="0">
                <a:solidFill>
                  <a:srgbClr val="002060"/>
                </a:solidFill>
                <a:latin typeface="Calibri" panose="020F0502020204030204" pitchFamily="34" charset="0"/>
              </a:rPr>
              <a:t>March</a:t>
            </a:r>
            <a:r>
              <a:rPr lang="en-US" sz="4800" dirty="0" smtClean="0">
                <a:solidFill>
                  <a:srgbClr val="002060"/>
                </a:solidFill>
                <a:latin typeface="Calibri" panose="020F0502020204030204" pitchFamily="34" charset="0"/>
              </a:rPr>
              <a:t> – Board approves Tuition and Fee Schedule for next academic year.</a:t>
            </a:r>
          </a:p>
          <a:p>
            <a:pPr algn="just" eaLnBrk="1" hangingPunct="1">
              <a:lnSpc>
                <a:spcPct val="80000"/>
              </a:lnSpc>
              <a:defRPr/>
            </a:pPr>
            <a:r>
              <a:rPr lang="en-US" sz="4800" b="1" dirty="0" smtClean="0">
                <a:solidFill>
                  <a:srgbClr val="002060"/>
                </a:solidFill>
                <a:latin typeface="Calibri" panose="020F0502020204030204" pitchFamily="34" charset="0"/>
              </a:rPr>
              <a:t>April </a:t>
            </a:r>
            <a:r>
              <a:rPr lang="en-US" sz="4800" dirty="0" smtClean="0">
                <a:solidFill>
                  <a:srgbClr val="002060"/>
                </a:solidFill>
                <a:latin typeface="Calibri" panose="020F0502020204030204" pitchFamily="34" charset="0"/>
              </a:rPr>
              <a:t>– President/VPs/Cabinet balance budget.</a:t>
            </a:r>
          </a:p>
          <a:p>
            <a:pPr algn="just" eaLnBrk="1" hangingPunct="1">
              <a:lnSpc>
                <a:spcPct val="80000"/>
              </a:lnSpc>
              <a:defRPr/>
            </a:pPr>
            <a:r>
              <a:rPr lang="en-US" sz="4800" b="1" dirty="0">
                <a:solidFill>
                  <a:srgbClr val="002060"/>
                </a:solidFill>
                <a:latin typeface="Calibri" panose="020F0502020204030204" pitchFamily="34" charset="0"/>
              </a:rPr>
              <a:t>April </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Expectation that the State Budget is passed timely.  </a:t>
            </a:r>
          </a:p>
          <a:p>
            <a:pPr algn="just" eaLnBrk="1" hangingPunct="1">
              <a:lnSpc>
                <a:spcPct val="80000"/>
              </a:lnSpc>
              <a:defRPr/>
            </a:pPr>
            <a:r>
              <a:rPr lang="en-US" sz="4800" b="1" dirty="0" smtClean="0">
                <a:solidFill>
                  <a:srgbClr val="002060"/>
                </a:solidFill>
                <a:latin typeface="Calibri" panose="020F0502020204030204" pitchFamily="34" charset="0"/>
              </a:rPr>
              <a:t>May</a:t>
            </a:r>
            <a:r>
              <a:rPr lang="en-US" sz="4800" dirty="0" smtClean="0">
                <a:solidFill>
                  <a:srgbClr val="002060"/>
                </a:solidFill>
                <a:latin typeface="Calibri" panose="020F0502020204030204" pitchFamily="34" charset="0"/>
              </a:rPr>
              <a:t> – Board of Trustees approves budget.  Upon approval complete </a:t>
            </a:r>
            <a:r>
              <a:rPr lang="en-US" sz="4800" dirty="0">
                <a:solidFill>
                  <a:srgbClr val="002060"/>
                </a:solidFill>
                <a:latin typeface="Calibri" panose="020F0502020204030204" pitchFamily="34" charset="0"/>
              </a:rPr>
              <a:t>compilation of Budget Documentation to be viewed and disseminated to County , County auditors, and college community.  </a:t>
            </a:r>
          </a:p>
          <a:p>
            <a:pPr algn="just" eaLnBrk="1" hangingPunct="1">
              <a:lnSpc>
                <a:spcPct val="80000"/>
              </a:lnSpc>
              <a:defRPr/>
            </a:pPr>
            <a:r>
              <a:rPr lang="en-US" sz="4800" b="1" dirty="0" smtClean="0">
                <a:solidFill>
                  <a:srgbClr val="002060"/>
                </a:solidFill>
                <a:latin typeface="Calibri" panose="020F0502020204030204" pitchFamily="34" charset="0"/>
              </a:rPr>
              <a:t>May</a:t>
            </a:r>
            <a:r>
              <a:rPr lang="en-US" sz="4800" dirty="0" smtClean="0">
                <a:solidFill>
                  <a:srgbClr val="002060"/>
                </a:solidFill>
                <a:latin typeface="Calibri" panose="020F0502020204030204" pitchFamily="34" charset="0"/>
              </a:rPr>
              <a:t> </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Closure – President follows up with campus communication that summarizes the process, forums, input, and results.  Thanks all for participation in planning/budgeting process.</a:t>
            </a:r>
          </a:p>
          <a:p>
            <a:pPr algn="just" eaLnBrk="1" hangingPunct="1">
              <a:lnSpc>
                <a:spcPct val="80000"/>
              </a:lnSpc>
              <a:defRPr/>
            </a:pPr>
            <a:r>
              <a:rPr lang="en-US" sz="4800" b="1" dirty="0">
                <a:solidFill>
                  <a:srgbClr val="002060"/>
                </a:solidFill>
                <a:latin typeface="Calibri" panose="020F0502020204030204" pitchFamily="34" charset="0"/>
              </a:rPr>
              <a:t>May</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 Banner is updated with approved budget.</a:t>
            </a:r>
          </a:p>
          <a:p>
            <a:pPr algn="just">
              <a:lnSpc>
                <a:spcPct val="80000"/>
              </a:lnSpc>
              <a:defRPr/>
            </a:pPr>
            <a:r>
              <a:rPr lang="en-US" sz="4800" b="1" dirty="0" smtClean="0">
                <a:solidFill>
                  <a:srgbClr val="002060"/>
                </a:solidFill>
                <a:latin typeface="Calibri" panose="020F0502020204030204" pitchFamily="34" charset="0"/>
              </a:rPr>
              <a:t>Late May </a:t>
            </a:r>
            <a:r>
              <a:rPr lang="en-US" sz="4800" dirty="0" smtClean="0">
                <a:solidFill>
                  <a:srgbClr val="002060"/>
                </a:solidFill>
                <a:latin typeface="Calibri" panose="020F0502020204030204" pitchFamily="34" charset="0"/>
              </a:rPr>
              <a:t> – Submit Budget Request Booklets to County and gather data needed for auditors.</a:t>
            </a:r>
            <a:endParaRPr lang="en-US" sz="4800" b="1" dirty="0" smtClean="0">
              <a:solidFill>
                <a:srgbClr val="002060"/>
              </a:solidFill>
              <a:latin typeface="Calibri" panose="020F0502020204030204" pitchFamily="34" charset="0"/>
            </a:endParaRPr>
          </a:p>
          <a:p>
            <a:pPr algn="just">
              <a:lnSpc>
                <a:spcPct val="80000"/>
              </a:lnSpc>
              <a:defRPr/>
            </a:pPr>
            <a:r>
              <a:rPr lang="en-US" sz="4800" b="1" dirty="0" smtClean="0">
                <a:solidFill>
                  <a:srgbClr val="002060"/>
                </a:solidFill>
                <a:latin typeface="Calibri" panose="020F0502020204030204" pitchFamily="34" charset="0"/>
              </a:rPr>
              <a:t>Late May into early June </a:t>
            </a:r>
            <a:r>
              <a:rPr lang="en-US" sz="4800" dirty="0" smtClean="0">
                <a:solidFill>
                  <a:srgbClr val="002060"/>
                </a:solidFill>
                <a:latin typeface="Calibri" panose="020F0502020204030204" pitchFamily="34" charset="0"/>
              </a:rPr>
              <a:t>– County audit team arrives on campus.</a:t>
            </a:r>
          </a:p>
          <a:p>
            <a:pPr algn="just" eaLnBrk="1" hangingPunct="1">
              <a:lnSpc>
                <a:spcPct val="80000"/>
              </a:lnSpc>
              <a:defRPr/>
            </a:pPr>
            <a:r>
              <a:rPr lang="en-US" sz="4800" b="1" dirty="0" smtClean="0">
                <a:solidFill>
                  <a:srgbClr val="002060"/>
                </a:solidFill>
                <a:latin typeface="Calibri" panose="020F0502020204030204" pitchFamily="34" charset="0"/>
              </a:rPr>
              <a:t>July </a:t>
            </a:r>
            <a:r>
              <a:rPr lang="en-US" sz="4800" dirty="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County </a:t>
            </a:r>
            <a:r>
              <a:rPr lang="en-US" sz="4800" dirty="0">
                <a:solidFill>
                  <a:srgbClr val="002060"/>
                </a:solidFill>
                <a:latin typeface="Calibri" panose="020F0502020204030204" pitchFamily="34" charset="0"/>
              </a:rPr>
              <a:t>Auditors communicate to County completion of audit, so then Public Hearing, Legislature Committee Meeting (presentation by auditors), and Full Legislature Vote on budget can be put on County Calendar</a:t>
            </a:r>
            <a:r>
              <a:rPr lang="en-US" sz="4800" dirty="0" smtClean="0">
                <a:solidFill>
                  <a:srgbClr val="002060"/>
                </a:solidFill>
                <a:latin typeface="Calibri" panose="020F0502020204030204" pitchFamily="34" charset="0"/>
              </a:rPr>
              <a:t>.</a:t>
            </a:r>
          </a:p>
          <a:p>
            <a:pPr algn="just" eaLnBrk="1" hangingPunct="1">
              <a:lnSpc>
                <a:spcPct val="80000"/>
              </a:lnSpc>
              <a:defRPr/>
            </a:pPr>
            <a:r>
              <a:rPr lang="en-US" sz="4800" b="1" dirty="0" smtClean="0">
                <a:solidFill>
                  <a:srgbClr val="002060"/>
                </a:solidFill>
                <a:latin typeface="Calibri" panose="020F0502020204030204" pitchFamily="34" charset="0"/>
              </a:rPr>
              <a:t>September 1</a:t>
            </a:r>
            <a:r>
              <a:rPr lang="en-US" sz="4800" b="1" baseline="30000" dirty="0" smtClean="0">
                <a:solidFill>
                  <a:srgbClr val="002060"/>
                </a:solidFill>
                <a:latin typeface="Calibri" panose="020F0502020204030204" pitchFamily="34" charset="0"/>
              </a:rPr>
              <a:t>st</a:t>
            </a:r>
            <a:r>
              <a:rPr lang="en-US" sz="4800" b="1" dirty="0" smtClean="0">
                <a:solidFill>
                  <a:srgbClr val="002060"/>
                </a:solidFill>
                <a:latin typeface="Calibri" panose="020F0502020204030204" pitchFamily="34" charset="0"/>
              </a:rPr>
              <a:t> </a:t>
            </a:r>
            <a:r>
              <a:rPr lang="en-US" sz="4800" dirty="0" smtClean="0">
                <a:solidFill>
                  <a:srgbClr val="002060"/>
                </a:solidFill>
                <a:latin typeface="Calibri" panose="020F0502020204030204" pitchFamily="34" charset="0"/>
              </a:rPr>
              <a:t>– New budget year begins.</a:t>
            </a:r>
          </a:p>
          <a:p>
            <a:pPr eaLnBrk="1" hangingPunct="1">
              <a:lnSpc>
                <a:spcPct val="80000"/>
              </a:lnSpc>
              <a:defRPr/>
            </a:pPr>
            <a:endParaRPr lang="en-US" sz="1400" dirty="0"/>
          </a:p>
          <a:p>
            <a:pPr eaLnBrk="1" hangingPunct="1">
              <a:lnSpc>
                <a:spcPct val="80000"/>
              </a:lnSpc>
              <a:defRPr/>
            </a:pPr>
            <a:endParaRPr lang="en-US" sz="1400" dirty="0"/>
          </a:p>
        </p:txBody>
      </p:sp>
    </p:spTree>
    <p:extLst>
      <p:ext uri="{BB962C8B-B14F-4D97-AF65-F5344CB8AC3E}">
        <p14:creationId xmlns:p14="http://schemas.microsoft.com/office/powerpoint/2010/main" val="29283842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838200" y="144788"/>
            <a:ext cx="10515600" cy="1127259"/>
          </a:xfrm>
        </p:spPr>
        <p:txBody>
          <a:bodyPr>
            <a:normAutofit fontScale="90000"/>
          </a:bodyPr>
          <a:lstStyle/>
          <a:p>
            <a:pPr eaLnBrk="1" hangingPunct="1"/>
            <a:r>
              <a:rPr lang="en-US" altLang="en-US" sz="4000" b="1" dirty="0"/>
              <a:t/>
            </a:r>
            <a:br>
              <a:rPr lang="en-US" altLang="en-US" sz="4000" b="1" dirty="0"/>
            </a:br>
            <a:r>
              <a:rPr lang="en-US" altLang="en-US" sz="4400" b="1" dirty="0">
                <a:solidFill>
                  <a:srgbClr val="FF3300"/>
                </a:solidFill>
                <a:latin typeface="Calibri" panose="020F0502020204030204" pitchFamily="34" charset="0"/>
              </a:rPr>
              <a:t>Purchasing Questions</a:t>
            </a:r>
            <a:r>
              <a:rPr lang="en-US" altLang="en-US" sz="4400" b="1" dirty="0">
                <a:latin typeface="Calibri" panose="020F0502020204030204" pitchFamily="34" charset="0"/>
              </a:rPr>
              <a:t/>
            </a:r>
            <a:br>
              <a:rPr lang="en-US" altLang="en-US" sz="4400" b="1" dirty="0">
                <a:latin typeface="Calibri" panose="020F0502020204030204" pitchFamily="34" charset="0"/>
              </a:rPr>
            </a:br>
            <a:endParaRPr lang="en-US" altLang="en-US" sz="4400" b="1" dirty="0">
              <a:latin typeface="Calibri" panose="020F0502020204030204" pitchFamily="34" charset="0"/>
            </a:endParaRPr>
          </a:p>
        </p:txBody>
      </p:sp>
      <p:sp>
        <p:nvSpPr>
          <p:cNvPr id="15363" name="Rectangle 3"/>
          <p:cNvSpPr>
            <a:spLocks noGrp="1" noChangeArrowheads="1"/>
          </p:cNvSpPr>
          <p:nvPr>
            <p:ph idx="1"/>
          </p:nvPr>
        </p:nvSpPr>
        <p:spPr>
          <a:xfrm>
            <a:off x="838200" y="1161878"/>
            <a:ext cx="10515600" cy="4351338"/>
          </a:xfrm>
        </p:spPr>
        <p:txBody>
          <a:bodyPr/>
          <a:lstStyle/>
          <a:p>
            <a:pPr eaLnBrk="1" hangingPunct="1"/>
            <a:r>
              <a:rPr lang="en-US" altLang="en-US" dirty="0" smtClean="0">
                <a:latin typeface="Calibri" panose="020F0502020204030204" pitchFamily="34" charset="0"/>
              </a:rPr>
              <a:t>I</a:t>
            </a:r>
            <a:r>
              <a:rPr lang="en-US" altLang="en-US" sz="2400" dirty="0" smtClean="0">
                <a:latin typeface="Calibri" panose="020F0502020204030204" pitchFamily="34" charset="0"/>
              </a:rPr>
              <a:t>nformation is available on the Business Office website.</a:t>
            </a:r>
          </a:p>
          <a:p>
            <a:pPr lvl="1" eaLnBrk="1" hangingPunct="1"/>
            <a:r>
              <a:rPr lang="en-US" altLang="en-US" sz="2000" dirty="0" smtClean="0">
                <a:latin typeface="Calibri" panose="020F0502020204030204" pitchFamily="34" charset="0"/>
              </a:rPr>
              <a:t>Purchase Requisitions:   </a:t>
            </a:r>
            <a:r>
              <a:rPr lang="en-US" altLang="en-US" sz="2000" dirty="0" smtClean="0">
                <a:latin typeface="Calibri" panose="020F0502020204030204" pitchFamily="34" charset="0"/>
                <a:hlinkClick r:id="rId2"/>
              </a:rPr>
              <a:t>SUNY Orange: Business Office - Purchase Requisition</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Vouchers:  </a:t>
            </a:r>
            <a:r>
              <a:rPr lang="en-US" altLang="en-US" sz="2000" dirty="0" smtClean="0">
                <a:latin typeface="Calibri" panose="020F0502020204030204" pitchFamily="34" charset="0"/>
                <a:hlinkClick r:id="rId3"/>
              </a:rPr>
              <a:t>http://sunyorange.edu/businessoffice/voucher.shtml</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Appropriation Transfer Form:  </a:t>
            </a:r>
            <a:r>
              <a:rPr lang="en-US" altLang="en-US" sz="2000" dirty="0" smtClean="0">
                <a:latin typeface="Calibri" panose="020F0502020204030204" pitchFamily="34" charset="0"/>
                <a:hlinkClick r:id="rId4"/>
              </a:rPr>
              <a:t>http://sunyorange.edu/businessoffice/docs/appropriation_transfer_form.xlsx</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Sales Tax Exempt Form:  </a:t>
            </a:r>
            <a:r>
              <a:rPr lang="en-US" altLang="en-US" sz="2000" dirty="0" smtClean="0">
                <a:latin typeface="Calibri" panose="020F0502020204030204" pitchFamily="34" charset="0"/>
                <a:hlinkClick r:id="rId5"/>
              </a:rPr>
              <a:t>http://sunyorange.edu/businessoffice/docs/tax_exempt_certificate.pdf</a:t>
            </a:r>
            <a:endParaRPr lang="en-US" altLang="en-US" sz="2000" dirty="0" smtClean="0">
              <a:latin typeface="Calibri" panose="020F0502020204030204" pitchFamily="34" charset="0"/>
            </a:endParaRPr>
          </a:p>
          <a:p>
            <a:pPr lvl="1" eaLnBrk="1" hangingPunct="1"/>
            <a:r>
              <a:rPr lang="en-US" altLang="en-US" sz="2000" dirty="0" smtClean="0">
                <a:latin typeface="Calibri" panose="020F0502020204030204" pitchFamily="34" charset="0"/>
              </a:rPr>
              <a:t>Mileage (Travel) Reimbursement Form:  </a:t>
            </a:r>
            <a:r>
              <a:rPr lang="en-US" altLang="en-US" sz="2000" dirty="0" smtClean="0">
                <a:latin typeface="Calibri" panose="020F0502020204030204" pitchFamily="34" charset="0"/>
                <a:hlinkClick r:id="rId6"/>
              </a:rPr>
              <a:t>http://sunyorange.edu/businessoffice/docs/TravelReimbursement_5.xlsx</a:t>
            </a:r>
            <a:endParaRPr lang="en-US" altLang="en-US" sz="2000" dirty="0" smtClean="0">
              <a:latin typeface="Calibri" panose="020F0502020204030204" pitchFamily="34" charset="0"/>
            </a:endParaRPr>
          </a:p>
          <a:p>
            <a:pPr eaLnBrk="1" hangingPunct="1">
              <a:buFontTx/>
              <a:buNone/>
            </a:pPr>
            <a:r>
              <a:rPr lang="en-US" altLang="en-US" sz="2400" dirty="0" smtClean="0">
                <a:latin typeface="Calibri" panose="020F0502020204030204" pitchFamily="34" charset="0"/>
              </a:rPr>
              <a:t> 	</a:t>
            </a:r>
          </a:p>
          <a:p>
            <a:pPr eaLnBrk="1" hangingPunct="1">
              <a:buFontTx/>
              <a:buNone/>
            </a:pPr>
            <a:r>
              <a:rPr lang="en-US" altLang="en-US" sz="2400" dirty="0">
                <a:latin typeface="Calibri" panose="020F0502020204030204" pitchFamily="34" charset="0"/>
              </a:rPr>
              <a:t>	</a:t>
            </a:r>
            <a:r>
              <a:rPr lang="en-US" altLang="en-US" sz="2400" dirty="0" smtClean="0">
                <a:latin typeface="Calibri" panose="020F0502020204030204" pitchFamily="34" charset="0"/>
              </a:rPr>
              <a:t>Call Maria </a:t>
            </a:r>
            <a:r>
              <a:rPr lang="en-US" altLang="en-US" sz="2400" dirty="0" err="1" smtClean="0">
                <a:latin typeface="Calibri" panose="020F0502020204030204" pitchFamily="34" charset="0"/>
              </a:rPr>
              <a:t>Sarett</a:t>
            </a:r>
            <a:r>
              <a:rPr lang="en-US" altLang="en-US" sz="2400" dirty="0" smtClean="0">
                <a:latin typeface="Calibri" panose="020F0502020204030204" pitchFamily="34" charset="0"/>
              </a:rPr>
              <a:t> </a:t>
            </a:r>
            <a:r>
              <a:rPr lang="en-US" altLang="en-US" sz="2400" dirty="0" err="1" smtClean="0">
                <a:latin typeface="Calibri" panose="020F0502020204030204" pitchFamily="34" charset="0"/>
              </a:rPr>
              <a:t>ext</a:t>
            </a:r>
            <a:r>
              <a:rPr lang="en-US" altLang="en-US" sz="2400" dirty="0">
                <a:latin typeface="Calibri" panose="020F0502020204030204" pitchFamily="34" charset="0"/>
              </a:rPr>
              <a:t> </a:t>
            </a:r>
            <a:r>
              <a:rPr lang="en-US" altLang="en-US" sz="2400" dirty="0" smtClean="0">
                <a:latin typeface="Calibri" panose="020F0502020204030204" pitchFamily="34" charset="0"/>
              </a:rPr>
              <a:t>4852 or Renee Arnold at </a:t>
            </a:r>
            <a:r>
              <a:rPr lang="en-US" altLang="en-US" sz="2400" dirty="0" err="1" smtClean="0">
                <a:latin typeface="Calibri" panose="020F0502020204030204" pitchFamily="34" charset="0"/>
              </a:rPr>
              <a:t>ext</a:t>
            </a:r>
            <a:r>
              <a:rPr lang="en-US" altLang="en-US" sz="2400" dirty="0" smtClean="0">
                <a:latin typeface="Calibri" panose="020F0502020204030204" pitchFamily="34" charset="0"/>
              </a:rPr>
              <a:t> 4780</a:t>
            </a:r>
          </a:p>
          <a:p>
            <a:pPr eaLnBrk="1" hangingPunct="1"/>
            <a:endParaRPr lang="en-US" altLang="en-US" sz="2400" dirty="0" smtClean="0">
              <a:latin typeface="Calibri" panose="020F0502020204030204" pitchFamily="34" charset="0"/>
            </a:endParaRPr>
          </a:p>
          <a:p>
            <a:pPr eaLnBrk="1" hangingPunct="1"/>
            <a:endParaRPr lang="en-US" altLang="en-US" dirty="0" smtClean="0"/>
          </a:p>
        </p:txBody>
      </p:sp>
    </p:spTree>
    <p:extLst>
      <p:ext uri="{BB962C8B-B14F-4D97-AF65-F5344CB8AC3E}">
        <p14:creationId xmlns:p14="http://schemas.microsoft.com/office/powerpoint/2010/main" val="3208818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a:t>
            </a:r>
          </a:p>
        </p:txBody>
      </p:sp>
      <p:sp>
        <p:nvSpPr>
          <p:cNvPr id="14339" name="Rectangle 3"/>
          <p:cNvSpPr>
            <a:spLocks noGrp="1" noChangeArrowheads="1"/>
          </p:cNvSpPr>
          <p:nvPr>
            <p:ph idx="1"/>
          </p:nvPr>
        </p:nvSpPr>
        <p:spPr>
          <a:xfrm>
            <a:off x="838200" y="1690688"/>
            <a:ext cx="10515600" cy="3883847"/>
          </a:xfrm>
        </p:spPr>
        <p:txBody>
          <a:bodyPr>
            <a:normAutofit fontScale="92500" lnSpcReduction="10000"/>
          </a:bodyPr>
          <a:lstStyle/>
          <a:p>
            <a:pPr eaLnBrk="1" hangingPunct="1"/>
            <a:r>
              <a:rPr lang="en-US" altLang="en-US" sz="2600" dirty="0">
                <a:latin typeface="Calibri" panose="020F0502020204030204" pitchFamily="34" charset="0"/>
              </a:rPr>
              <a:t>Budget information can be accessed and reviewed in Banner on the Budget Status Report, FGIBDST form</a:t>
            </a:r>
            <a:r>
              <a:rPr lang="en-US" altLang="en-US" sz="2600" dirty="0" smtClean="0">
                <a:latin typeface="Calibri" panose="020F0502020204030204" pitchFamily="34" charset="0"/>
              </a:rPr>
              <a:t>.</a:t>
            </a:r>
            <a:endParaRPr lang="en-US" altLang="en-US" sz="2600" dirty="0">
              <a:latin typeface="Calibri" panose="020F0502020204030204" pitchFamily="34" charset="0"/>
            </a:endParaRPr>
          </a:p>
          <a:p>
            <a:pPr eaLnBrk="1" hangingPunct="1"/>
            <a:r>
              <a:rPr lang="en-US" altLang="en-US" sz="2600" dirty="0" smtClean="0">
                <a:latin typeface="Calibri" panose="020F0502020204030204" pitchFamily="34" charset="0"/>
              </a:rPr>
              <a:t>Six </a:t>
            </a:r>
            <a:r>
              <a:rPr lang="en-US" altLang="en-US" sz="2600" dirty="0">
                <a:latin typeface="Calibri" panose="020F0502020204030204" pitchFamily="34" charset="0"/>
              </a:rPr>
              <a:t>Sections to the Form:</a:t>
            </a:r>
          </a:p>
          <a:p>
            <a:pPr lvl="1"/>
            <a:r>
              <a:rPr lang="en-US" altLang="en-US" sz="2600" dirty="0">
                <a:latin typeface="Calibri" panose="020F0502020204030204" pitchFamily="34" charset="0"/>
              </a:rPr>
              <a:t>Account Number</a:t>
            </a:r>
          </a:p>
          <a:p>
            <a:pPr lvl="1"/>
            <a:r>
              <a:rPr lang="en-US" altLang="en-US" sz="2600" dirty="0">
                <a:latin typeface="Calibri" panose="020F0502020204030204" pitchFamily="34" charset="0"/>
              </a:rPr>
              <a:t>Account Title</a:t>
            </a:r>
          </a:p>
          <a:p>
            <a:pPr lvl="1"/>
            <a:r>
              <a:rPr lang="en-US" altLang="en-US" sz="2600" dirty="0">
                <a:latin typeface="Calibri" panose="020F0502020204030204" pitchFamily="34" charset="0"/>
              </a:rPr>
              <a:t>Adjusted </a:t>
            </a:r>
            <a:r>
              <a:rPr lang="en-US" altLang="en-US" sz="2600" dirty="0" smtClean="0">
                <a:latin typeface="Calibri" panose="020F0502020204030204" pitchFamily="34" charset="0"/>
              </a:rPr>
              <a:t>Budget  (Original Budget including Budget Transfers, if applicable)</a:t>
            </a:r>
            <a:endParaRPr lang="en-US" altLang="en-US" sz="2600" dirty="0">
              <a:latin typeface="Calibri" panose="020F0502020204030204" pitchFamily="34" charset="0"/>
            </a:endParaRPr>
          </a:p>
          <a:p>
            <a:pPr lvl="1"/>
            <a:r>
              <a:rPr lang="en-US" altLang="en-US" sz="2600" dirty="0">
                <a:latin typeface="Calibri" panose="020F0502020204030204" pitchFamily="34" charset="0"/>
              </a:rPr>
              <a:t>YTD </a:t>
            </a:r>
            <a:r>
              <a:rPr lang="en-US" altLang="en-US" sz="2600" dirty="0" smtClean="0">
                <a:latin typeface="Calibri" panose="020F0502020204030204" pitchFamily="34" charset="0"/>
              </a:rPr>
              <a:t>Activity      (Purchase Orders and Vouchers Paid to date)</a:t>
            </a:r>
            <a:endParaRPr lang="en-US" altLang="en-US" sz="2600" dirty="0">
              <a:latin typeface="Calibri" panose="020F0502020204030204" pitchFamily="34" charset="0"/>
            </a:endParaRPr>
          </a:p>
          <a:p>
            <a:pPr lvl="1"/>
            <a:r>
              <a:rPr lang="en-US" altLang="en-US" sz="2600" dirty="0" smtClean="0">
                <a:latin typeface="Calibri" panose="020F0502020204030204" pitchFamily="34" charset="0"/>
              </a:rPr>
              <a:t>Commitments  (Purchase Orders not yet paid)</a:t>
            </a:r>
            <a:endParaRPr lang="en-US" altLang="en-US" sz="2600" dirty="0">
              <a:latin typeface="Calibri" panose="020F0502020204030204" pitchFamily="34" charset="0"/>
            </a:endParaRPr>
          </a:p>
          <a:p>
            <a:pPr lvl="1"/>
            <a:r>
              <a:rPr lang="en-US" altLang="en-US" sz="2600" dirty="0">
                <a:latin typeface="Calibri" panose="020F0502020204030204" pitchFamily="34" charset="0"/>
              </a:rPr>
              <a:t>Available </a:t>
            </a:r>
            <a:r>
              <a:rPr lang="en-US" altLang="en-US" sz="2600" dirty="0" smtClean="0">
                <a:latin typeface="Calibri" panose="020F0502020204030204" pitchFamily="34" charset="0"/>
              </a:rPr>
              <a:t>Balance  (Adjusted Budget less YTD Activity less Commitments)</a:t>
            </a:r>
            <a:endParaRPr lang="en-US" altLang="en-US" sz="2600" dirty="0">
              <a:latin typeface="Calibri" panose="020F0502020204030204" pitchFamily="34" charset="0"/>
            </a:endParaRPr>
          </a:p>
          <a:p>
            <a:pPr eaLnBrk="1" hangingPunct="1"/>
            <a:endParaRPr lang="en-US" altLang="en-US" sz="2600" dirty="0">
              <a:latin typeface="Calibri" panose="020F0502020204030204" pitchFamily="34" charset="0"/>
            </a:endParaRPr>
          </a:p>
          <a:p>
            <a:pPr eaLnBrk="1" hangingPunct="1"/>
            <a:endParaRPr lang="en-US" altLang="en-US" sz="2400" dirty="0"/>
          </a:p>
        </p:txBody>
      </p:sp>
    </p:spTree>
    <p:extLst>
      <p:ext uri="{BB962C8B-B14F-4D97-AF65-F5344CB8AC3E}">
        <p14:creationId xmlns:p14="http://schemas.microsoft.com/office/powerpoint/2010/main" val="17537129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a:t>
            </a:r>
          </a:p>
        </p:txBody>
      </p:sp>
      <p:sp>
        <p:nvSpPr>
          <p:cNvPr id="14339" name="Rectangle 3"/>
          <p:cNvSpPr>
            <a:spLocks noGrp="1" noChangeArrowheads="1"/>
          </p:cNvSpPr>
          <p:nvPr>
            <p:ph idx="1"/>
          </p:nvPr>
        </p:nvSpPr>
        <p:spPr>
          <a:xfrm>
            <a:off x="838200" y="1690688"/>
            <a:ext cx="10515600" cy="3883847"/>
          </a:xfrm>
        </p:spPr>
        <p:txBody>
          <a:bodyPr>
            <a:normAutofit fontScale="92500" lnSpcReduction="20000"/>
          </a:bodyPr>
          <a:lstStyle/>
          <a:p>
            <a:pPr eaLnBrk="1" hangingPunct="1"/>
            <a:r>
              <a:rPr lang="en-US" altLang="en-US" sz="2600" dirty="0" smtClean="0">
                <a:latin typeface="Calibri" panose="020F0502020204030204" pitchFamily="34" charset="0"/>
              </a:rPr>
              <a:t>Query section of Form:</a:t>
            </a:r>
          </a:p>
          <a:p>
            <a:pPr lvl="1" eaLnBrk="1" hangingPunct="1"/>
            <a:r>
              <a:rPr lang="en-US" altLang="en-US" sz="2200" dirty="0" smtClean="0">
                <a:latin typeface="Calibri" panose="020F0502020204030204" pitchFamily="34" charset="0"/>
              </a:rPr>
              <a:t>Fiscal Year  (16 = 1516 academic year  17 = 1617 academic year)</a:t>
            </a:r>
          </a:p>
          <a:p>
            <a:pPr lvl="1" eaLnBrk="1" hangingPunct="1"/>
            <a:r>
              <a:rPr lang="en-US" altLang="en-US" sz="2200" dirty="0" smtClean="0">
                <a:latin typeface="Calibri" panose="020F0502020204030204" pitchFamily="34" charset="0"/>
              </a:rPr>
              <a:t>Organization (Enter Department Number)</a:t>
            </a:r>
          </a:p>
          <a:p>
            <a:pPr lvl="1" eaLnBrk="1" hangingPunct="1"/>
            <a:r>
              <a:rPr lang="en-US" altLang="en-US" sz="2200" dirty="0" smtClean="0">
                <a:latin typeface="Calibri" panose="020F0502020204030204" pitchFamily="34" charset="0"/>
              </a:rPr>
              <a:t>Fund  (1110)</a:t>
            </a:r>
          </a:p>
          <a:p>
            <a:pPr lvl="1" eaLnBrk="1" hangingPunct="1"/>
            <a:r>
              <a:rPr lang="en-US" altLang="en-US" sz="2200" dirty="0" smtClean="0">
                <a:latin typeface="Calibri" panose="020F0502020204030204" pitchFamily="34" charset="0"/>
              </a:rPr>
              <a:t>Account</a:t>
            </a:r>
          </a:p>
          <a:p>
            <a:pPr lvl="2" eaLnBrk="1" hangingPunct="1"/>
            <a:r>
              <a:rPr lang="en-US" altLang="en-US" sz="1800" dirty="0" smtClean="0">
                <a:latin typeface="Calibri" panose="020F0502020204030204" pitchFamily="34" charset="0"/>
              </a:rPr>
              <a:t>Enter Account Number to only see that account</a:t>
            </a:r>
          </a:p>
          <a:p>
            <a:pPr lvl="2" eaLnBrk="1" hangingPunct="1"/>
            <a:r>
              <a:rPr lang="en-US" altLang="en-US" sz="1800" dirty="0" smtClean="0">
                <a:latin typeface="Calibri" panose="020F0502020204030204" pitchFamily="34" charset="0"/>
              </a:rPr>
              <a:t>Leave blank to see all account numbers for your department</a:t>
            </a:r>
          </a:p>
          <a:p>
            <a:pPr lvl="1" eaLnBrk="1" hangingPunct="1"/>
            <a:r>
              <a:rPr lang="en-US" altLang="en-US" sz="2200" dirty="0" smtClean="0">
                <a:latin typeface="Calibri" panose="020F0502020204030204" pitchFamily="34" charset="0"/>
              </a:rPr>
              <a:t>Account Type</a:t>
            </a:r>
          </a:p>
          <a:p>
            <a:pPr lvl="2" eaLnBrk="1" hangingPunct="1"/>
            <a:r>
              <a:rPr lang="en-US" altLang="en-US" sz="1800" dirty="0" smtClean="0">
                <a:latin typeface="Calibri" panose="020F0502020204030204" pitchFamily="34" charset="0"/>
              </a:rPr>
              <a:t>61 for Salaries</a:t>
            </a:r>
          </a:p>
          <a:p>
            <a:pPr lvl="2" eaLnBrk="1" hangingPunct="1"/>
            <a:r>
              <a:rPr lang="en-US" altLang="en-US" sz="1800" dirty="0" smtClean="0">
                <a:latin typeface="Calibri" panose="020F0502020204030204" pitchFamily="34" charset="0"/>
              </a:rPr>
              <a:t>69 for Benefits</a:t>
            </a:r>
          </a:p>
          <a:p>
            <a:pPr lvl="2" eaLnBrk="1" hangingPunct="1"/>
            <a:r>
              <a:rPr lang="en-US" altLang="en-US" sz="1800" dirty="0" smtClean="0">
                <a:latin typeface="Calibri" panose="020F0502020204030204" pitchFamily="34" charset="0"/>
              </a:rPr>
              <a:t>72 for Contract Services</a:t>
            </a:r>
          </a:p>
          <a:p>
            <a:pPr lvl="2" eaLnBrk="1" hangingPunct="1"/>
            <a:r>
              <a:rPr lang="en-US" altLang="en-US" sz="1800" dirty="0" smtClean="0">
                <a:latin typeface="Calibri" panose="020F0502020204030204" pitchFamily="34" charset="0"/>
              </a:rPr>
              <a:t>71 for Capital Equipment</a:t>
            </a:r>
          </a:p>
          <a:p>
            <a:pPr lvl="2" eaLnBrk="1" hangingPunct="1"/>
            <a:r>
              <a:rPr lang="en-US" altLang="en-US" sz="1800" dirty="0" smtClean="0">
                <a:latin typeface="Calibri" panose="020F0502020204030204" pitchFamily="34" charset="0"/>
              </a:rPr>
              <a:t>Leave blank to show all expense categories</a:t>
            </a:r>
          </a:p>
          <a:p>
            <a:pPr lvl="1" eaLnBrk="1" hangingPunct="1"/>
            <a:endParaRPr lang="en-US" altLang="en-US" sz="2200" dirty="0" smtClean="0">
              <a:latin typeface="Calibri" panose="020F0502020204030204" pitchFamily="34" charset="0"/>
            </a:endParaRPr>
          </a:p>
          <a:p>
            <a:pPr lvl="1" eaLnBrk="1" hangingPunct="1"/>
            <a:endParaRPr lang="en-US" altLang="en-US" sz="2200" dirty="0">
              <a:latin typeface="Calibri" panose="020F0502020204030204" pitchFamily="34" charset="0"/>
            </a:endParaRPr>
          </a:p>
          <a:p>
            <a:pPr eaLnBrk="1" hangingPunct="1"/>
            <a:endParaRPr lang="en-US" altLang="en-US" sz="2600" dirty="0">
              <a:latin typeface="Calibri" panose="020F0502020204030204" pitchFamily="34" charset="0"/>
            </a:endParaRPr>
          </a:p>
          <a:p>
            <a:pPr eaLnBrk="1" hangingPunct="1"/>
            <a:endParaRPr lang="en-US" altLang="en-US" sz="2400" dirty="0"/>
          </a:p>
        </p:txBody>
      </p:sp>
    </p:spTree>
    <p:extLst>
      <p:ext uri="{BB962C8B-B14F-4D97-AF65-F5344CB8AC3E}">
        <p14:creationId xmlns:p14="http://schemas.microsoft.com/office/powerpoint/2010/main" val="108578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US" altLang="en-US" sz="4000" dirty="0" smtClean="0">
                <a:solidFill>
                  <a:srgbClr val="FF3300"/>
                </a:solidFill>
              </a:rPr>
              <a:t>Reviewing Departmental Budget using Banner (FGIBDST) (Running a Departmental Query)</a:t>
            </a:r>
          </a:p>
        </p:txBody>
      </p:sp>
      <p:sp>
        <p:nvSpPr>
          <p:cNvPr id="14339" name="Rectangle 3"/>
          <p:cNvSpPr>
            <a:spLocks noGrp="1" noChangeArrowheads="1"/>
          </p:cNvSpPr>
          <p:nvPr>
            <p:ph idx="1"/>
          </p:nvPr>
        </p:nvSpPr>
        <p:spPr/>
        <p:txBody>
          <a:bodyPr>
            <a:normAutofit/>
          </a:bodyPr>
          <a:lstStyle/>
          <a:p>
            <a:pPr eaLnBrk="1" hangingPunct="1"/>
            <a:endParaRPr lang="en-US" altLang="en-US" sz="2400" dirty="0"/>
          </a:p>
          <a:p>
            <a:pPr eaLnBrk="1" hangingPunct="1"/>
            <a:endParaRPr lang="en-US" altLang="en-US" sz="2400" dirty="0"/>
          </a:p>
        </p:txBody>
      </p:sp>
      <p:pic>
        <p:nvPicPr>
          <p:cNvPr id="2" name="Picture 1"/>
          <p:cNvPicPr>
            <a:picLocks noChangeAspect="1"/>
          </p:cNvPicPr>
          <p:nvPr/>
        </p:nvPicPr>
        <p:blipFill>
          <a:blip r:embed="rId2"/>
          <a:stretch>
            <a:fillRect/>
          </a:stretch>
        </p:blipFill>
        <p:spPr>
          <a:xfrm>
            <a:off x="948368" y="1946812"/>
            <a:ext cx="10575275" cy="3473488"/>
          </a:xfrm>
          <a:prstGeom prst="rect">
            <a:avLst/>
          </a:prstGeom>
        </p:spPr>
      </p:pic>
    </p:spTree>
    <p:extLst>
      <p:ext uri="{BB962C8B-B14F-4D97-AF65-F5344CB8AC3E}">
        <p14:creationId xmlns:p14="http://schemas.microsoft.com/office/powerpoint/2010/main" val="2712285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65125"/>
            <a:ext cx="10515600" cy="901815"/>
          </a:xfrm>
        </p:spPr>
        <p:txBody>
          <a:bodyPr>
            <a:normAutofit fontScale="90000"/>
          </a:bodyPr>
          <a:lstStyle/>
          <a:p>
            <a:pPr eaLnBrk="1" hangingPunct="1"/>
            <a:r>
              <a:rPr lang="en-US" altLang="en-US" sz="4000" dirty="0" smtClean="0">
                <a:solidFill>
                  <a:srgbClr val="FF3300"/>
                </a:solidFill>
              </a:rPr>
              <a:t>Reviewing Departmental Budget using Banner (FGIBDST) (Query Output)</a:t>
            </a:r>
          </a:p>
        </p:txBody>
      </p:sp>
      <p:sp>
        <p:nvSpPr>
          <p:cNvPr id="14339" name="Rectangle 3"/>
          <p:cNvSpPr>
            <a:spLocks noGrp="1" noChangeArrowheads="1"/>
          </p:cNvSpPr>
          <p:nvPr>
            <p:ph idx="1"/>
          </p:nvPr>
        </p:nvSpPr>
        <p:spPr/>
        <p:txBody>
          <a:bodyPr>
            <a:normAutofit/>
          </a:bodyPr>
          <a:lstStyle/>
          <a:p>
            <a:pPr eaLnBrk="1" hangingPunct="1"/>
            <a:endParaRPr lang="en-US" altLang="en-US" sz="2400" dirty="0"/>
          </a:p>
        </p:txBody>
      </p:sp>
      <p:pic>
        <p:nvPicPr>
          <p:cNvPr id="3" name="Picture 2"/>
          <p:cNvPicPr>
            <a:picLocks noChangeAspect="1"/>
          </p:cNvPicPr>
          <p:nvPr/>
        </p:nvPicPr>
        <p:blipFill>
          <a:blip r:embed="rId2"/>
          <a:stretch>
            <a:fillRect/>
          </a:stretch>
        </p:blipFill>
        <p:spPr>
          <a:xfrm>
            <a:off x="838200" y="1542361"/>
            <a:ext cx="10515600" cy="4307596"/>
          </a:xfrm>
          <a:prstGeom prst="rect">
            <a:avLst/>
          </a:prstGeom>
        </p:spPr>
      </p:pic>
    </p:spTree>
    <p:extLst>
      <p:ext uri="{BB962C8B-B14F-4D97-AF65-F5344CB8AC3E}">
        <p14:creationId xmlns:p14="http://schemas.microsoft.com/office/powerpoint/2010/main" val="3131560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38130" y="110169"/>
            <a:ext cx="11173454" cy="1307151"/>
          </a:xfrm>
        </p:spPr>
        <p:txBody>
          <a:bodyPr>
            <a:noAutofit/>
          </a:bodyPr>
          <a:lstStyle/>
          <a:p>
            <a:pPr eaLnBrk="1" hangingPunct="1"/>
            <a:r>
              <a:rPr lang="en-US" altLang="en-US" sz="4000" dirty="0" smtClean="0">
                <a:solidFill>
                  <a:srgbClr val="FF3300"/>
                </a:solidFill>
              </a:rPr>
              <a:t>Reviewing Departmental Budget using Banner (FGIBDST)  (View Detail of an Expense Line)</a:t>
            </a:r>
          </a:p>
        </p:txBody>
      </p:sp>
      <p:pic>
        <p:nvPicPr>
          <p:cNvPr id="5" name="Picture 4"/>
          <p:cNvPicPr>
            <a:picLocks noChangeAspect="1"/>
          </p:cNvPicPr>
          <p:nvPr/>
        </p:nvPicPr>
        <p:blipFill>
          <a:blip r:embed="rId2"/>
          <a:stretch>
            <a:fillRect/>
          </a:stretch>
        </p:blipFill>
        <p:spPr>
          <a:xfrm>
            <a:off x="638978" y="1417320"/>
            <a:ext cx="10714822" cy="4300434"/>
          </a:xfrm>
          <a:prstGeom prst="rect">
            <a:avLst/>
          </a:prstGeom>
        </p:spPr>
      </p:pic>
    </p:spTree>
    <p:extLst>
      <p:ext uri="{BB962C8B-B14F-4D97-AF65-F5344CB8AC3E}">
        <p14:creationId xmlns:p14="http://schemas.microsoft.com/office/powerpoint/2010/main" val="2674009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28031" y="242372"/>
            <a:ext cx="10515600" cy="1211856"/>
          </a:xfrm>
        </p:spPr>
        <p:txBody>
          <a:bodyPr>
            <a:noAutofit/>
          </a:bodyPr>
          <a:lstStyle/>
          <a:p>
            <a:pPr eaLnBrk="1" hangingPunct="1"/>
            <a:r>
              <a:rPr lang="en-US" altLang="en-US" sz="4000" dirty="0" smtClean="0">
                <a:solidFill>
                  <a:srgbClr val="FF3300"/>
                </a:solidFill>
                <a:latin typeface="Calibri" panose="020F0502020204030204" pitchFamily="34" charset="0"/>
              </a:rPr>
              <a:t>Reviewing Departmental Budget using Banner (FGIBDST)  (Output of Detail of the Expense </a:t>
            </a:r>
            <a:r>
              <a:rPr lang="en-US" altLang="en-US" sz="4000" dirty="0" smtClean="0">
                <a:solidFill>
                  <a:srgbClr val="FF3300"/>
                </a:solidFill>
              </a:rPr>
              <a:t>Line)</a:t>
            </a:r>
          </a:p>
        </p:txBody>
      </p:sp>
      <p:pic>
        <p:nvPicPr>
          <p:cNvPr id="2" name="Picture 1"/>
          <p:cNvPicPr>
            <a:picLocks noChangeAspect="1"/>
          </p:cNvPicPr>
          <p:nvPr/>
        </p:nvPicPr>
        <p:blipFill>
          <a:blip r:embed="rId2"/>
          <a:stretch>
            <a:fillRect/>
          </a:stretch>
        </p:blipFill>
        <p:spPr>
          <a:xfrm>
            <a:off x="728030" y="1454228"/>
            <a:ext cx="10515601" cy="4142341"/>
          </a:xfrm>
          <a:prstGeom prst="rect">
            <a:avLst/>
          </a:prstGeom>
        </p:spPr>
      </p:pic>
    </p:spTree>
    <p:extLst>
      <p:ext uri="{BB962C8B-B14F-4D97-AF65-F5344CB8AC3E}">
        <p14:creationId xmlns:p14="http://schemas.microsoft.com/office/powerpoint/2010/main" val="40380458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1484</TotalTime>
  <Words>2456</Words>
  <Application>Microsoft Office PowerPoint</Application>
  <PresentationFormat>Widescreen</PresentationFormat>
  <Paragraphs>197</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ＭＳ Ｐゴシック</vt:lpstr>
      <vt:lpstr>Arial</vt:lpstr>
      <vt:lpstr>Calibri</vt:lpstr>
      <vt:lpstr>Gill Sans MT</vt:lpstr>
      <vt:lpstr>Verdana</vt:lpstr>
      <vt:lpstr>Wingdings 2</vt:lpstr>
      <vt:lpstr>Solstice</vt:lpstr>
      <vt:lpstr>Business Office Tutorial </vt:lpstr>
      <vt:lpstr>Business Office Tutorial </vt:lpstr>
      <vt:lpstr>Tentative Budget Development Schedule </vt:lpstr>
      <vt:lpstr>Reviewing Departmental Budget using Banner (FGIBDST)</vt:lpstr>
      <vt:lpstr>Reviewing Departmental Budget using Banner (FGIBDST)</vt:lpstr>
      <vt:lpstr>Reviewing Departmental Budget using Banner (FGIBDST) (Running a Departmental Query)</vt:lpstr>
      <vt:lpstr>Reviewing Departmental Budget using Banner (FGIBDST) (Query Output)</vt:lpstr>
      <vt:lpstr>Reviewing Departmental Budget using Banner (FGIBDST)  (View Detail of an Expense Line)</vt:lpstr>
      <vt:lpstr>Reviewing Departmental Budget using Banner (FGIBDST)  (Output of Detail of the Expense Line)</vt:lpstr>
      <vt:lpstr>Reviewing Departmental Budget using Banner (FGIBDST)   (How to initiate new query?)</vt:lpstr>
      <vt:lpstr>    Purchase Requisition</vt:lpstr>
      <vt:lpstr>Purchase Requisition</vt:lpstr>
      <vt:lpstr>Purchasing Guidelines</vt:lpstr>
      <vt:lpstr>Purchasing Guidelines on Capital Equipment</vt:lpstr>
      <vt:lpstr>Purchasing Guidelines on Materials and Supplies</vt:lpstr>
      <vt:lpstr>Purchasing Guidelines on Contract Services</vt:lpstr>
      <vt:lpstr>Steps to Completing a Purchase Requisition Successfully</vt:lpstr>
      <vt:lpstr>Steps to Completing a Purchase Requisition Successfully</vt:lpstr>
      <vt:lpstr>Steps to Completing a Purchase Requisition Successfully</vt:lpstr>
      <vt:lpstr>Sequence of Events from a Purchase Requisition to Paying the Vendor</vt:lpstr>
      <vt:lpstr>Sequence of Events from a Purchase Requisition to Paying the Vendor</vt:lpstr>
      <vt:lpstr>    Voucher</vt:lpstr>
      <vt:lpstr>Vouchers</vt:lpstr>
      <vt:lpstr>Vouchers</vt:lpstr>
      <vt:lpstr>Budget Transfer Form</vt:lpstr>
      <vt:lpstr>Preferred College Vendors</vt:lpstr>
      <vt:lpstr>SALES TAX</vt:lpstr>
      <vt:lpstr>Mileage Reimbursement</vt:lpstr>
      <vt:lpstr>Mileage Reimbursement</vt:lpstr>
      <vt:lpstr> Purchasing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Human Resources</dc:creator>
  <cp:lastModifiedBy>Laurie Burns</cp:lastModifiedBy>
  <cp:revision>118</cp:revision>
  <cp:lastPrinted>2017-02-10T20:24:02Z</cp:lastPrinted>
  <dcterms:created xsi:type="dcterms:W3CDTF">2016-09-13T14:53:54Z</dcterms:created>
  <dcterms:modified xsi:type="dcterms:W3CDTF">2017-02-13T13:47:51Z</dcterms:modified>
</cp:coreProperties>
</file>