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4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96"/>
    <a:srgbClr val="F37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63" autoAdjust="0"/>
    <p:restoredTop sz="95092" autoAdjust="0"/>
  </p:normalViewPr>
  <p:slideViewPr>
    <p:cSldViewPr>
      <p:cViewPr>
        <p:scale>
          <a:sx n="81" d="100"/>
          <a:sy n="81" d="100"/>
        </p:scale>
        <p:origin x="-392" y="-1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E35D3-0BA1-AB47-B5AB-83609C85B93E}" type="datetimeFigureOut">
              <a:rPr lang="en-US" smtClean="0"/>
              <a:t>8/26/15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C3DFE-EC69-9C42-9B30-38A83294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02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EDA89-4ECF-4F4D-B8C9-EEF228F54C74}" type="datetimeFigureOut">
              <a:rPr lang="en-US" smtClean="0"/>
              <a:pPr/>
              <a:t>8/26/15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4BB8-BA40-F840-A4BD-D9EF44A556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63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94BB8-BA40-F840-A4BD-D9EF44A5566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02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"/>
            <a:ext cx="9144000" cy="1470025"/>
          </a:xfrm>
        </p:spPr>
        <p:txBody>
          <a:bodyPr/>
          <a:lstStyle>
            <a:lvl1pPr>
              <a:defRPr>
                <a:solidFill>
                  <a:srgbClr val="005596"/>
                </a:solidFill>
                <a:latin typeface="Futura Hv B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0" y="1714500"/>
            <a:ext cx="7721600" cy="3657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Futura Bk B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135-5C17-481F-8B2D-66423F5E86F8}" type="datetimeFigureOut">
              <a:rPr lang="en-US" smtClean="0"/>
              <a:pPr/>
              <a:t>8/26/15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1D57-CCBC-46C9-8155-657A57FF48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0518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05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135-5C17-481F-8B2D-66423F5E86F8}" type="datetimeFigureOut">
              <a:rPr lang="en-US" smtClean="0"/>
              <a:pPr/>
              <a:t>8/26/15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1D57-CCBC-46C9-8155-657A57FF48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600200"/>
            <a:ext cx="3009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1600200"/>
            <a:ext cx="30099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135-5C17-481F-8B2D-66423F5E86F8}" type="datetimeFigureOut">
              <a:rPr lang="en-US" smtClean="0"/>
              <a:pPr/>
              <a:t>8/26/15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1D57-CCBC-46C9-8155-657A57FF48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082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76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135-5C17-481F-8B2D-66423F5E86F8}" type="datetimeFigureOut">
              <a:rPr lang="en-US" smtClean="0"/>
              <a:pPr/>
              <a:t>8/26/15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1D57-CCBC-46C9-8155-657A57FF48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135-5C17-481F-8B2D-66423F5E86F8}" type="datetimeFigureOut">
              <a:rPr lang="en-US" smtClean="0"/>
              <a:pPr/>
              <a:t>8/26/15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1D57-CCBC-46C9-8155-657A57FF48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135-5C17-481F-8B2D-66423F5E86F8}" type="datetimeFigureOut">
              <a:rPr lang="en-US" smtClean="0"/>
              <a:pPr/>
              <a:t>8/26/15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1D57-CCBC-46C9-8155-657A57FF48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594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38226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135-5C17-481F-8B2D-66423F5E86F8}" type="datetimeFigureOut">
              <a:rPr lang="en-US" smtClean="0"/>
              <a:pPr/>
              <a:t>8/26/15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1D57-CCBC-46C9-8155-657A57FF48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18782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54564"/>
            <a:ext cx="5486400" cy="579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135-5C17-481F-8B2D-66423F5E86F8}" type="datetimeFigureOut">
              <a:rPr lang="en-US" smtClean="0"/>
              <a:pPr/>
              <a:t>8/26/15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1D57-CCBC-46C9-8155-657A57FF48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657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62135-5C17-481F-8B2D-66423F5E86F8}" type="datetimeFigureOut">
              <a:rPr lang="en-US" smtClean="0"/>
              <a:pPr/>
              <a:t>8/26/15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51D57-CCBC-46C9-8155-657A57FF488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bottom swoosh (blue-orange) v2.png"/>
          <p:cNvPicPr>
            <a:picLocks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0" y="5230368"/>
            <a:ext cx="9144000" cy="1627632"/>
          </a:xfrm>
          <a:prstGeom prst="rect">
            <a:avLst/>
          </a:prstGeom>
        </p:spPr>
      </p:pic>
      <p:pic>
        <p:nvPicPr>
          <p:cNvPr id="8" name="Picture 7" descr="SUNY Orange - MAIN on blue (COLOR)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28600" y="5486400"/>
            <a:ext cx="3332575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596"/>
          </a:solidFill>
          <a:latin typeface="Futura Hv B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5596"/>
          </a:solidFill>
          <a:latin typeface="Futura Bk B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5596"/>
          </a:solidFill>
          <a:latin typeface="Futura Bk B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5596"/>
          </a:solidFill>
          <a:latin typeface="Futura Bk B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5596"/>
          </a:solidFill>
          <a:latin typeface="Futura Bk B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5596"/>
          </a:solidFill>
          <a:latin typeface="Futura Bk B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range.open.suny.ed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24125"/>
            <a:ext cx="7772400" cy="1362075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dirty="0" smtClean="0"/>
              <a:t>Blackboard migration </a:t>
            </a:r>
            <a:r>
              <a:rPr lang="en-US" sz="2700" b="0" i="1" dirty="0" smtClean="0">
                <a:solidFill>
                  <a:schemeClr val="tx2">
                    <a:lumMod val="75000"/>
                  </a:schemeClr>
                </a:solidFill>
                <a:latin typeface="Futura Bk BT" pitchFamily="34" charset="0"/>
                <a:ea typeface="+mn-ea"/>
                <a:cs typeface="+mn-cs"/>
              </a:rPr>
              <a:t>Project Update</a:t>
            </a:r>
            <a:endParaRPr lang="en-US" sz="2700" b="0" i="1" dirty="0">
              <a:solidFill>
                <a:schemeClr val="tx2">
                  <a:lumMod val="75000"/>
                </a:schemeClr>
              </a:solidFill>
              <a:latin typeface="Futura Bk BT" pitchFamily="34" charset="0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2743200" y="4343400"/>
            <a:ext cx="6248400" cy="1143000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771" y="3886200"/>
            <a:ext cx="5261429" cy="1841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27719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Blackboard Training Resources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Tier 1 &amp; 2 Courses</a:t>
            </a:r>
          </a:p>
          <a:p>
            <a:r>
              <a:rPr lang="en-US" dirty="0" smtClean="0"/>
              <a:t>Blackboard YouTube Channel</a:t>
            </a:r>
          </a:p>
          <a:p>
            <a:r>
              <a:rPr lang="en-US" dirty="0" smtClean="0"/>
              <a:t>Train the Trainer and Phase 1 participants</a:t>
            </a:r>
          </a:p>
          <a:p>
            <a:r>
              <a:rPr lang="en-US" dirty="0" err="1" smtClean="0"/>
              <a:t>help.blackboard.com</a:t>
            </a:r>
            <a:endParaRPr lang="en-US" dirty="0" smtClean="0"/>
          </a:p>
          <a:p>
            <a:r>
              <a:rPr lang="en-US" dirty="0" smtClean="0"/>
              <a:t>SUNY Orange Online Learning – Migration Page</a:t>
            </a:r>
          </a:p>
          <a:p>
            <a:r>
              <a:rPr lang="en-US" dirty="0" smtClean="0"/>
              <a:t>Academic Technology &amp; CTL</a:t>
            </a:r>
          </a:p>
          <a:p>
            <a:r>
              <a:rPr lang="en-US" dirty="0" smtClean="0"/>
              <a:t>More to come…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990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Migration Tips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Clean up your Angel shell</a:t>
            </a:r>
          </a:p>
          <a:p>
            <a:r>
              <a:rPr lang="en-US" dirty="0" smtClean="0"/>
              <a:t>Remove Subtitles, Tokens, icons</a:t>
            </a:r>
          </a:p>
          <a:p>
            <a:r>
              <a:rPr lang="en-US" dirty="0" smtClean="0"/>
              <a:t>Place items in folders</a:t>
            </a:r>
          </a:p>
          <a:p>
            <a:r>
              <a:rPr lang="en-US" dirty="0" smtClean="0"/>
              <a:t>All gradable items will become columns in the Blackboard gradebook</a:t>
            </a:r>
          </a:p>
          <a:p>
            <a:r>
              <a:rPr lang="en-US" dirty="0" smtClean="0"/>
              <a:t>Only bring over what you need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15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030130" cy="346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4" y="2594097"/>
            <a:ext cx="371475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429000"/>
            <a:ext cx="4818392" cy="225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823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Project Status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General </a:t>
            </a:r>
            <a:r>
              <a:rPr lang="en-US" b="1" dirty="0"/>
              <a:t>Information</a:t>
            </a:r>
          </a:p>
          <a:p>
            <a:pPr lvl="1"/>
            <a:r>
              <a:rPr lang="en-US" dirty="0" smtClean="0"/>
              <a:t>March 2015</a:t>
            </a:r>
            <a:r>
              <a:rPr lang="en-US" dirty="0"/>
              <a:t>: Migration </a:t>
            </a:r>
            <a:r>
              <a:rPr lang="en-US" dirty="0" smtClean="0"/>
              <a:t>meetings </a:t>
            </a:r>
            <a:r>
              <a:rPr lang="en-US" dirty="0"/>
              <a:t>b</a:t>
            </a:r>
            <a:r>
              <a:rPr lang="en-US" dirty="0" smtClean="0"/>
              <a:t>egan </a:t>
            </a:r>
            <a:r>
              <a:rPr lang="en-US" dirty="0"/>
              <a:t>with a </a:t>
            </a:r>
            <a:r>
              <a:rPr lang="en-US" dirty="0" smtClean="0"/>
              <a:t>focus </a:t>
            </a:r>
            <a:r>
              <a:rPr lang="en-US" dirty="0"/>
              <a:t>on </a:t>
            </a:r>
            <a:r>
              <a:rPr lang="en-US" dirty="0" smtClean="0"/>
              <a:t>defining </a:t>
            </a:r>
            <a:r>
              <a:rPr lang="en-US" dirty="0"/>
              <a:t>the </a:t>
            </a:r>
            <a:r>
              <a:rPr lang="en-US" dirty="0" smtClean="0"/>
              <a:t>project structure</a:t>
            </a:r>
            <a:r>
              <a:rPr lang="en-US" dirty="0"/>
              <a:t>, </a:t>
            </a:r>
            <a:r>
              <a:rPr lang="en-US" dirty="0" smtClean="0"/>
              <a:t>scope</a:t>
            </a:r>
            <a:r>
              <a:rPr lang="en-US" dirty="0"/>
              <a:t>, </a:t>
            </a:r>
            <a:r>
              <a:rPr lang="en-US" dirty="0" smtClean="0"/>
              <a:t>expectations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Key migration team members have access to </a:t>
            </a:r>
            <a:r>
              <a:rPr lang="en-US" dirty="0" err="1"/>
              <a:t>bbsandbox.open.suny.edu</a:t>
            </a:r>
            <a:r>
              <a:rPr lang="en-US" dirty="0"/>
              <a:t>.</a:t>
            </a:r>
          </a:p>
          <a:p>
            <a:r>
              <a:rPr lang="en-US" b="1" dirty="0" smtClean="0"/>
              <a:t>Milestones </a:t>
            </a:r>
            <a:r>
              <a:rPr lang="en-US" b="1" dirty="0"/>
              <a:t>/ Significant Accomplishments</a:t>
            </a:r>
          </a:p>
          <a:p>
            <a:pPr lvl="1"/>
            <a:r>
              <a:rPr lang="en-US" dirty="0"/>
              <a:t>Blackboard Learn Environment turned over to </a:t>
            </a:r>
            <a:r>
              <a:rPr lang="en-US" dirty="0" smtClean="0"/>
              <a:t>Orange.</a:t>
            </a:r>
            <a:endParaRPr lang="en-US" dirty="0"/>
          </a:p>
          <a:p>
            <a:pPr lvl="1"/>
            <a:r>
              <a:rPr lang="en-US" dirty="0"/>
              <a:t>Train the Trainer and Domain Admin Trainings Complete.</a:t>
            </a:r>
          </a:p>
          <a:p>
            <a:r>
              <a:rPr lang="en-US" b="1" dirty="0"/>
              <a:t>August 2015</a:t>
            </a:r>
          </a:p>
          <a:p>
            <a:pPr lvl="1"/>
            <a:r>
              <a:rPr lang="en-US" dirty="0"/>
              <a:t>Migration Planning and Preparation</a:t>
            </a:r>
          </a:p>
          <a:p>
            <a:pPr lvl="1"/>
            <a:r>
              <a:rPr lang="en-US" dirty="0"/>
              <a:t>Faculty Training</a:t>
            </a:r>
          </a:p>
          <a:p>
            <a:pPr lvl="1"/>
            <a:r>
              <a:rPr lang="en-US" dirty="0"/>
              <a:t>Phase #1 Preparation</a:t>
            </a:r>
          </a:p>
          <a:p>
            <a:pPr lvl="1"/>
            <a:r>
              <a:rPr lang="en-US" dirty="0"/>
              <a:t>Phase #1 Go Live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38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Phase #1 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Fall 2015</a:t>
            </a:r>
          </a:p>
          <a:p>
            <a:r>
              <a:rPr lang="en-US" dirty="0" smtClean="0"/>
              <a:t>Start </a:t>
            </a:r>
            <a:r>
              <a:rPr lang="en-US" dirty="0"/>
              <a:t>Date - Go Live </a:t>
            </a:r>
            <a:r>
              <a:rPr lang="en-US" dirty="0" smtClean="0"/>
              <a:t>~ 8/24</a:t>
            </a:r>
          </a:p>
          <a:p>
            <a:r>
              <a:rPr lang="en-US" dirty="0" smtClean="0"/>
              <a:t>Pilot Group of Faculty</a:t>
            </a:r>
          </a:p>
          <a:p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Train </a:t>
            </a:r>
            <a:r>
              <a:rPr lang="en-US" dirty="0"/>
              <a:t>the </a:t>
            </a:r>
            <a:r>
              <a:rPr lang="en-US" dirty="0" smtClean="0"/>
              <a:t>Trainer</a:t>
            </a:r>
          </a:p>
          <a:p>
            <a:pPr lvl="1"/>
            <a:r>
              <a:rPr lang="en-US" dirty="0" smtClean="0"/>
              <a:t>Domain </a:t>
            </a:r>
            <a:r>
              <a:rPr lang="en-US" dirty="0"/>
              <a:t>Administrator </a:t>
            </a:r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Faculty </a:t>
            </a:r>
            <a:r>
              <a:rPr lang="en-US" dirty="0"/>
              <a:t>Migration </a:t>
            </a:r>
            <a:r>
              <a:rPr lang="en-US" dirty="0" smtClean="0"/>
              <a:t>Training 07</a:t>
            </a:r>
            <a:r>
              <a:rPr lang="en-US" dirty="0"/>
              <a:t>/</a:t>
            </a:r>
            <a:r>
              <a:rPr lang="en-US" dirty="0" smtClean="0"/>
              <a:t>09, 08</a:t>
            </a:r>
            <a:r>
              <a:rPr lang="en-US" dirty="0"/>
              <a:t>/</a:t>
            </a:r>
            <a:r>
              <a:rPr lang="en-US" dirty="0" smtClean="0"/>
              <a:t>04</a:t>
            </a:r>
          </a:p>
          <a:p>
            <a:r>
              <a:rPr lang="en-US" dirty="0" smtClean="0"/>
              <a:t>Content </a:t>
            </a:r>
            <a:r>
              <a:rPr lang="en-US" dirty="0"/>
              <a:t>to be moved from ANGEL to Blackboard </a:t>
            </a:r>
            <a:r>
              <a:rPr lang="en-US" dirty="0" smtClean="0"/>
              <a:t>Learn for pilot group of faculty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37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#2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Spring 2016</a:t>
            </a:r>
          </a:p>
          <a:p>
            <a:r>
              <a:rPr lang="en-US" dirty="0" smtClean="0"/>
              <a:t>Start </a:t>
            </a:r>
            <a:r>
              <a:rPr lang="en-US" dirty="0"/>
              <a:t>Date - Go Live </a:t>
            </a:r>
            <a:r>
              <a:rPr lang="en-US" dirty="0" smtClean="0"/>
              <a:t>~ 2 </a:t>
            </a:r>
            <a:r>
              <a:rPr lang="en-US" dirty="0"/>
              <a:t>Weeks </a:t>
            </a:r>
            <a:r>
              <a:rPr lang="en-US" dirty="0" smtClean="0"/>
              <a:t>Earlier</a:t>
            </a:r>
            <a:endParaRPr lang="en-US" dirty="0"/>
          </a:p>
          <a:p>
            <a:r>
              <a:rPr lang="en-US" dirty="0" smtClean="0"/>
              <a:t>All Faculty </a:t>
            </a:r>
            <a:endParaRPr lang="en-US" dirty="0"/>
          </a:p>
          <a:p>
            <a:r>
              <a:rPr lang="en-US" dirty="0" smtClean="0"/>
              <a:t>Migration </a:t>
            </a:r>
            <a:r>
              <a:rPr lang="en-US" dirty="0"/>
              <a:t>Training Needs </a:t>
            </a:r>
          </a:p>
          <a:p>
            <a:pPr lvl="1"/>
            <a:r>
              <a:rPr lang="en-US" dirty="0" smtClean="0"/>
              <a:t>Working </a:t>
            </a:r>
            <a:r>
              <a:rPr lang="en-US" dirty="0"/>
              <a:t>with Open SUNY </a:t>
            </a:r>
            <a:r>
              <a:rPr lang="en-US" dirty="0" smtClean="0"/>
              <a:t>for days, and time of the Migration Training #2 – October 2015.</a:t>
            </a:r>
            <a:endParaRPr lang="en-US" dirty="0"/>
          </a:p>
          <a:p>
            <a:r>
              <a:rPr lang="en-US" dirty="0" smtClean="0"/>
              <a:t>Content </a:t>
            </a:r>
            <a:r>
              <a:rPr lang="en-US" dirty="0"/>
              <a:t>to be moved from ANGEL to Blackboard Learn - pending identified </a:t>
            </a:r>
            <a:r>
              <a:rPr lang="en-US" dirty="0" smtClean="0"/>
              <a:t>courses.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299427"/>
            <a:ext cx="20320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09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Scheduled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08</a:t>
            </a:r>
            <a:r>
              <a:rPr lang="en-US" dirty="0"/>
              <a:t>/24</a:t>
            </a:r>
            <a:r>
              <a:rPr lang="en-US" dirty="0" smtClean="0"/>
              <a:t>/15 </a:t>
            </a:r>
            <a:r>
              <a:rPr lang="en-US" dirty="0"/>
              <a:t>- </a:t>
            </a:r>
            <a:r>
              <a:rPr lang="en-US" dirty="0" smtClean="0"/>
              <a:t>Phase </a:t>
            </a:r>
            <a:r>
              <a:rPr lang="en-US" dirty="0"/>
              <a:t>#1 / Fall 2015 Go Live Date</a:t>
            </a:r>
          </a:p>
          <a:p>
            <a:r>
              <a:rPr lang="en-US" dirty="0"/>
              <a:t>08/31</a:t>
            </a:r>
            <a:r>
              <a:rPr lang="en-US" dirty="0" smtClean="0"/>
              <a:t>/15 </a:t>
            </a:r>
            <a:r>
              <a:rPr lang="en-US" dirty="0"/>
              <a:t>- </a:t>
            </a:r>
            <a:r>
              <a:rPr lang="en-US" dirty="0" smtClean="0"/>
              <a:t>Phase </a:t>
            </a:r>
            <a:r>
              <a:rPr lang="en-US" dirty="0"/>
              <a:t>#1 / Fall 2015 Start Date</a:t>
            </a:r>
          </a:p>
          <a:p>
            <a:endParaRPr lang="en-US" dirty="0" smtClean="0"/>
          </a:p>
          <a:p>
            <a:r>
              <a:rPr lang="en-US" dirty="0" smtClean="0"/>
              <a:t>10/2/15 - Migration </a:t>
            </a:r>
            <a:r>
              <a:rPr lang="en-US" dirty="0"/>
              <a:t>Training - Phase #2 </a:t>
            </a:r>
            <a:r>
              <a:rPr lang="en-US" dirty="0" smtClean="0"/>
              <a:t>Faculty - Training #1</a:t>
            </a:r>
          </a:p>
          <a:p>
            <a:r>
              <a:rPr lang="en-US" dirty="0" smtClean="0"/>
              <a:t>10/9/15 - Migration </a:t>
            </a:r>
            <a:r>
              <a:rPr lang="en-US" dirty="0"/>
              <a:t>Training - Phase #2 Faculty </a:t>
            </a:r>
            <a:r>
              <a:rPr lang="en-US" dirty="0" smtClean="0"/>
              <a:t>- Training </a:t>
            </a:r>
            <a:r>
              <a:rPr lang="en-US" dirty="0"/>
              <a:t>#2</a:t>
            </a:r>
          </a:p>
          <a:p>
            <a:endParaRPr lang="en-US" dirty="0" smtClean="0"/>
          </a:p>
          <a:p>
            <a:r>
              <a:rPr lang="en-US" dirty="0" smtClean="0"/>
              <a:t>01</a:t>
            </a:r>
            <a:r>
              <a:rPr lang="en-US" dirty="0"/>
              <a:t>/05/2016 - </a:t>
            </a:r>
            <a:r>
              <a:rPr lang="en-US" dirty="0" smtClean="0"/>
              <a:t>Phase </a:t>
            </a:r>
            <a:r>
              <a:rPr lang="en-US" dirty="0"/>
              <a:t>#2 / Spring 2016 Go Live Date</a:t>
            </a:r>
          </a:p>
          <a:p>
            <a:r>
              <a:rPr lang="en-US" dirty="0"/>
              <a:t>01/19/2016 - </a:t>
            </a:r>
            <a:r>
              <a:rPr lang="en-US" dirty="0" smtClean="0"/>
              <a:t>Phase </a:t>
            </a:r>
            <a:r>
              <a:rPr lang="en-US" dirty="0"/>
              <a:t>#2 / Spring 2016 Start </a:t>
            </a: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0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Training: Just the Facts Series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>
                <a:latin typeface="Baskerville"/>
                <a:cs typeface="Baskerville"/>
              </a:rPr>
              <a:t>Designed for faculty as they work with Blackboard in Phase 1 &amp; 2. These sessions will highlight some of the most commonly used components </a:t>
            </a:r>
            <a:r>
              <a:rPr lang="en-US" sz="2200" dirty="0" smtClean="0">
                <a:latin typeface="Baskerville"/>
                <a:cs typeface="Baskerville"/>
              </a:rPr>
              <a:t>for web </a:t>
            </a:r>
            <a:r>
              <a:rPr lang="en-US" sz="2200" dirty="0">
                <a:latin typeface="Baskerville"/>
                <a:cs typeface="Baskerville"/>
              </a:rPr>
              <a:t>enhancing your course.</a:t>
            </a:r>
            <a:r>
              <a:rPr lang="en-US" sz="2700" dirty="0">
                <a:latin typeface="Baskerville"/>
                <a:cs typeface="Baskerville"/>
              </a:rPr>
              <a:t/>
            </a:r>
            <a:br>
              <a:rPr lang="en-US" sz="2700" dirty="0">
                <a:latin typeface="Baskerville"/>
                <a:cs typeface="Baskerville"/>
              </a:rPr>
            </a:br>
            <a:endParaRPr lang="en-US" sz="2700" dirty="0"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1"/>
            <a:ext cx="8229600" cy="3657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2000" b="1" u="sng" dirty="0"/>
              <a:t>Just the Facts #1: Setting up Your Course in Blackboard</a:t>
            </a:r>
            <a:endParaRPr lang="en-US" sz="2000" b="1" dirty="0"/>
          </a:p>
          <a:p>
            <a:pPr lvl="0"/>
            <a:r>
              <a:rPr lang="en-US" sz="2000" dirty="0"/>
              <a:t>Thursday, 9/10, 11:00, </a:t>
            </a:r>
            <a:r>
              <a:rPr lang="en-US" sz="2000" dirty="0" smtClean="0"/>
              <a:t>CTL</a:t>
            </a:r>
          </a:p>
          <a:p>
            <a:pPr lvl="0"/>
            <a:r>
              <a:rPr lang="en-US" sz="2000" dirty="0" smtClean="0"/>
              <a:t>Tuesday</a:t>
            </a:r>
            <a:r>
              <a:rPr lang="en-US" sz="2000" dirty="0"/>
              <a:t>, 9/15, 11:00, </a:t>
            </a:r>
            <a:r>
              <a:rPr lang="en-US" sz="2000" dirty="0" smtClean="0"/>
              <a:t>CTL</a:t>
            </a:r>
            <a:endParaRPr lang="en-US" sz="2000" dirty="0"/>
          </a:p>
          <a:p>
            <a:pPr lvl="0"/>
            <a:r>
              <a:rPr lang="en-US" sz="2000" dirty="0"/>
              <a:t>Thursday, 9/17, 12:00, </a:t>
            </a:r>
            <a:r>
              <a:rPr lang="en-US" sz="2000" dirty="0" smtClean="0"/>
              <a:t>Newburgh</a:t>
            </a:r>
            <a:r>
              <a:rPr lang="en-US" sz="2000" dirty="0"/>
              <a:t> </a:t>
            </a:r>
            <a:r>
              <a:rPr lang="en-US" sz="2000" dirty="0" smtClean="0"/>
              <a:t>Kaplan 231</a:t>
            </a:r>
            <a:endParaRPr lang="en-US" sz="2000" dirty="0"/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b="1" u="sng" dirty="0"/>
              <a:t>Just the Facts #2: Create An Assessment in Blackboard</a:t>
            </a:r>
            <a:endParaRPr lang="en-US" sz="2000" b="1" dirty="0"/>
          </a:p>
          <a:p>
            <a:pPr lvl="0"/>
            <a:r>
              <a:rPr lang="en-US" sz="2000" dirty="0"/>
              <a:t>Tuesday, 9/22, 11:00, </a:t>
            </a:r>
            <a:r>
              <a:rPr lang="en-US" sz="2000" dirty="0" smtClean="0"/>
              <a:t>CTL</a:t>
            </a:r>
            <a:endParaRPr lang="en-US" sz="2000" dirty="0"/>
          </a:p>
          <a:p>
            <a:pPr lvl="0"/>
            <a:r>
              <a:rPr lang="en-US" sz="2000" dirty="0"/>
              <a:t>Friday, 9/25, 1:00, </a:t>
            </a:r>
            <a:r>
              <a:rPr lang="en-US" sz="2000" dirty="0" smtClean="0"/>
              <a:t>Newburgh Kaplan 231</a:t>
            </a:r>
            <a:endParaRPr lang="en-US" sz="2000" dirty="0"/>
          </a:p>
          <a:p>
            <a:pPr lvl="0"/>
            <a:r>
              <a:rPr lang="en-US" sz="2000" dirty="0"/>
              <a:t>Thursday, 10/1, 11:00, CTL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7765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Training: Just the Facts Series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657599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b="1" dirty="0"/>
              <a:t> </a:t>
            </a:r>
            <a:r>
              <a:rPr lang="en-US" sz="1800" b="1" u="sng" dirty="0" smtClean="0"/>
              <a:t>Just the Facts #3: Discussions in Blackboard</a:t>
            </a:r>
            <a:endParaRPr lang="en-US" sz="1800" b="1" dirty="0" smtClean="0"/>
          </a:p>
          <a:p>
            <a:pPr lvl="0">
              <a:lnSpc>
                <a:spcPct val="90000"/>
              </a:lnSpc>
            </a:pPr>
            <a:r>
              <a:rPr lang="en-US" sz="1800" dirty="0" smtClean="0"/>
              <a:t>Tuesday, 10/6, 11:00, CTL</a:t>
            </a:r>
          </a:p>
          <a:p>
            <a:pPr lvl="0">
              <a:lnSpc>
                <a:spcPct val="90000"/>
              </a:lnSpc>
            </a:pPr>
            <a:r>
              <a:rPr lang="en-US" sz="1800" dirty="0" smtClean="0"/>
              <a:t>Thursday, 10/15, 11:00, CTL</a:t>
            </a:r>
          </a:p>
          <a:p>
            <a:pPr lvl="0">
              <a:lnSpc>
                <a:spcPct val="90000"/>
              </a:lnSpc>
            </a:pPr>
            <a:r>
              <a:rPr lang="en-US" sz="1800" dirty="0" smtClean="0"/>
              <a:t>Friday, 10/16, 1:00, Newburgh Kaplan 231</a:t>
            </a:r>
          </a:p>
          <a:p>
            <a:pPr marL="0" indent="0">
              <a:buNone/>
            </a:pPr>
            <a:r>
              <a:rPr lang="en-US" sz="1800" dirty="0" smtClean="0"/>
              <a:t> 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b="1" u="sng" dirty="0" smtClean="0"/>
              <a:t>Just the Facts #4: The Grade Center in Blackboard</a:t>
            </a:r>
            <a:endParaRPr lang="en-US" sz="1800" b="1" dirty="0" smtClean="0"/>
          </a:p>
          <a:p>
            <a:pPr lvl="0">
              <a:lnSpc>
                <a:spcPct val="90000"/>
              </a:lnSpc>
            </a:pPr>
            <a:r>
              <a:rPr lang="en-US" sz="1800" dirty="0" smtClean="0"/>
              <a:t>Tuesday, 10/20, 11:00, CTL</a:t>
            </a:r>
          </a:p>
          <a:p>
            <a:pPr lvl="0">
              <a:lnSpc>
                <a:spcPct val="90000"/>
              </a:lnSpc>
            </a:pPr>
            <a:r>
              <a:rPr lang="en-US" sz="1800" dirty="0" smtClean="0"/>
              <a:t>Wednesday, 10/28, 11:00, Newburgh Kaplan 231</a:t>
            </a:r>
          </a:p>
          <a:p>
            <a:pPr lvl="0">
              <a:lnSpc>
                <a:spcPct val="90000"/>
              </a:lnSpc>
            </a:pPr>
            <a:r>
              <a:rPr lang="en-US" sz="1800" dirty="0" smtClean="0"/>
              <a:t>Thursday, 10/29, 10:00, CTL</a:t>
            </a:r>
          </a:p>
          <a:p>
            <a:pPr marL="0" indent="0">
              <a:buNone/>
            </a:pPr>
            <a:r>
              <a:rPr lang="en-US" sz="1800" dirty="0" smtClean="0"/>
              <a:t> </a:t>
            </a:r>
            <a:endParaRPr lang="en-US" sz="18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1800" b="1" u="sng" dirty="0" smtClean="0"/>
              <a:t>Just the Facts #5: Multimedia in Blackboard</a:t>
            </a:r>
            <a:endParaRPr lang="en-US" sz="1800" b="1" dirty="0" smtClean="0"/>
          </a:p>
          <a:p>
            <a:pPr lvl="0">
              <a:lnSpc>
                <a:spcPct val="90000"/>
              </a:lnSpc>
            </a:pPr>
            <a:r>
              <a:rPr lang="en-US" sz="1800" dirty="0" smtClean="0"/>
              <a:t>Tuesday, 11/3, 11:00, CTL</a:t>
            </a:r>
          </a:p>
          <a:p>
            <a:pPr lvl="0">
              <a:lnSpc>
                <a:spcPct val="90000"/>
              </a:lnSpc>
            </a:pPr>
            <a:r>
              <a:rPr lang="en-US" sz="1800" dirty="0" smtClean="0"/>
              <a:t>Thursday, 11/12, 11:00, CTL</a:t>
            </a:r>
          </a:p>
          <a:p>
            <a:pPr lvl="0">
              <a:lnSpc>
                <a:spcPct val="90000"/>
              </a:lnSpc>
            </a:pPr>
            <a:r>
              <a:rPr lang="en-US" sz="1800" dirty="0" smtClean="0"/>
              <a:t>Wednesday, 11/18, 11:00, Newburgh Kaplan 231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51776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Training: Blackboard 1 – 6 Series</a:t>
            </a:r>
            <a:endParaRPr lang="en-US" sz="4000" u="sng" dirty="0"/>
          </a:p>
        </p:txBody>
      </p:sp>
      <p:sp>
        <p:nvSpPr>
          <p:cNvPr id="6" name="Rectangle 5"/>
          <p:cNvSpPr/>
          <p:nvPr/>
        </p:nvSpPr>
        <p:spPr>
          <a:xfrm>
            <a:off x="990600" y="1177338"/>
            <a:ext cx="7391400" cy="187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en-US" sz="1600" b="1" dirty="0">
                <a:solidFill>
                  <a:srgbClr val="005596"/>
                </a:solidFill>
                <a:latin typeface="Futura Bk BT" pitchFamily="34" charset="0"/>
              </a:rPr>
              <a:t> </a:t>
            </a:r>
            <a:r>
              <a:rPr lang="en-US" u="sng" dirty="0" smtClean="0">
                <a:solidFill>
                  <a:srgbClr val="005596"/>
                </a:solidFill>
                <a:latin typeface="Futura Bk BT" pitchFamily="34" charset="0"/>
              </a:rPr>
              <a:t>All Trainings will be held on Wednesdays from 1:00 – 3:00</a:t>
            </a:r>
            <a:endParaRPr lang="en-US" dirty="0" smtClean="0">
              <a:solidFill>
                <a:srgbClr val="005596"/>
              </a:solidFill>
              <a:latin typeface="Futura Bk BT" pitchFamily="34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</a:pPr>
            <a:endParaRPr lang="en-US" u="sng" dirty="0">
              <a:solidFill>
                <a:srgbClr val="005596"/>
              </a:solidFill>
              <a:latin typeface="Futura Bk BT" pitchFamily="34" charset="0"/>
            </a:endParaRPr>
          </a:p>
          <a:p>
            <a:r>
              <a:rPr lang="en-US" sz="2000" dirty="0" smtClean="0">
                <a:solidFill>
                  <a:srgbClr val="005596"/>
                </a:solidFill>
                <a:latin typeface="Futura Bk BT" pitchFamily="34" charset="0"/>
              </a:rPr>
              <a:t>Replaces Angel Training 1 – 6.  Designed for faculty who are new to online learning and interested in teaching a fully online course. </a:t>
            </a:r>
            <a:r>
              <a:rPr lang="en-US" sz="2000" dirty="0" smtClean="0">
                <a:solidFill>
                  <a:srgbClr val="376092"/>
                </a:solidFill>
                <a:ea typeface="Times New Roman"/>
                <a:cs typeface="Leelawadee"/>
              </a:rPr>
              <a:t> </a:t>
            </a:r>
            <a:endParaRPr lang="en-US" sz="2000" dirty="0">
              <a:ea typeface="Times New Roman"/>
              <a:cs typeface="Times New Roman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en-US" u="sng" dirty="0" smtClean="0">
                <a:solidFill>
                  <a:srgbClr val="005596"/>
                </a:solidFill>
                <a:latin typeface="Futura Bk BT" pitchFamily="34" charset="0"/>
              </a:rPr>
              <a:t> </a:t>
            </a:r>
            <a:endParaRPr lang="en-US" b="1" dirty="0">
              <a:solidFill>
                <a:srgbClr val="005596"/>
              </a:solidFill>
              <a:latin typeface="Futura Bk BT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95600"/>
            <a:ext cx="811077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7990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Phase 2 Training Dates: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438400"/>
          </a:xfrm>
        </p:spPr>
        <p:txBody>
          <a:bodyPr/>
          <a:lstStyle/>
          <a:p>
            <a:r>
              <a:rPr lang="en-US" dirty="0" smtClean="0"/>
              <a:t>Full day trainings </a:t>
            </a:r>
          </a:p>
          <a:p>
            <a:r>
              <a:rPr lang="en-US" dirty="0" smtClean="0"/>
              <a:t>Friday, October 2 and October 9</a:t>
            </a:r>
          </a:p>
          <a:p>
            <a:r>
              <a:rPr lang="en-US" dirty="0" smtClean="0"/>
              <a:t>Look for a Grapevine Announcement with  times and location</a:t>
            </a:r>
          </a:p>
          <a:p>
            <a:endParaRPr lang="en-US" dirty="0"/>
          </a:p>
        </p:txBody>
      </p:sp>
      <p:pic>
        <p:nvPicPr>
          <p:cNvPr id="4" name="Picture 3" descr="Screen Shot 2015-08-24 at 10.53.3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698111"/>
            <a:ext cx="5867400" cy="1559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3193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UNY_Orange_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SUNY_Orange_Powerpoint</Template>
  <TotalTime>902</TotalTime>
  <Words>383</Words>
  <Application>Microsoft Macintosh PowerPoint</Application>
  <PresentationFormat>On-screen Show (4:3)</PresentationFormat>
  <Paragraphs>90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SUNY_Orange_Powerpoint</vt:lpstr>
      <vt:lpstr>Blackboard migration Project Update</vt:lpstr>
      <vt:lpstr>Overall Project Status</vt:lpstr>
      <vt:lpstr>Phase #1 Status</vt:lpstr>
      <vt:lpstr>Phase #2 Status</vt:lpstr>
      <vt:lpstr>Scheduled Events</vt:lpstr>
      <vt:lpstr>Training: Just the Facts Series  Designed for faculty as they work with Blackboard in Phase 1 &amp; 2. These sessions will highlight some of the most commonly used components for web enhancing your course. </vt:lpstr>
      <vt:lpstr>Training: Just the Facts Series</vt:lpstr>
      <vt:lpstr>Training: Blackboard 1 – 6 Series</vt:lpstr>
      <vt:lpstr>Phase 2 Training Dates:</vt:lpstr>
      <vt:lpstr>Blackboard Training Resources</vt:lpstr>
      <vt:lpstr>Migration Tips</vt:lpstr>
      <vt:lpstr>PowerPoint Presentation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Gawronski</dc:creator>
  <cp:lastModifiedBy>Dena Whipple</cp:lastModifiedBy>
  <cp:revision>115</cp:revision>
  <cp:lastPrinted>2015-08-21T19:09:39Z</cp:lastPrinted>
  <dcterms:created xsi:type="dcterms:W3CDTF">2015-02-09T15:34:10Z</dcterms:created>
  <dcterms:modified xsi:type="dcterms:W3CDTF">2015-08-26T20:58:35Z</dcterms:modified>
</cp:coreProperties>
</file>