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00"/>
  </p:notesMasterIdLst>
  <p:handoutMasterIdLst>
    <p:handoutMasterId r:id="rId101"/>
  </p:handoutMasterIdLst>
  <p:sldIdLst>
    <p:sldId id="274" r:id="rId2"/>
    <p:sldId id="355" r:id="rId3"/>
    <p:sldId id="506" r:id="rId4"/>
    <p:sldId id="510" r:id="rId5"/>
    <p:sldId id="381" r:id="rId6"/>
    <p:sldId id="382" r:id="rId7"/>
    <p:sldId id="394" r:id="rId8"/>
    <p:sldId id="389" r:id="rId9"/>
    <p:sldId id="396" r:id="rId10"/>
    <p:sldId id="397" r:id="rId11"/>
    <p:sldId id="398" r:id="rId12"/>
    <p:sldId id="399" r:id="rId13"/>
    <p:sldId id="400" r:id="rId14"/>
    <p:sldId id="401" r:id="rId15"/>
    <p:sldId id="442" r:id="rId16"/>
    <p:sldId id="441" r:id="rId17"/>
    <p:sldId id="402" r:id="rId18"/>
    <p:sldId id="403" r:id="rId19"/>
    <p:sldId id="404" r:id="rId20"/>
    <p:sldId id="405" r:id="rId21"/>
    <p:sldId id="406" r:id="rId22"/>
    <p:sldId id="407" r:id="rId23"/>
    <p:sldId id="409" r:id="rId24"/>
    <p:sldId id="411" r:id="rId25"/>
    <p:sldId id="412" r:id="rId26"/>
    <p:sldId id="425" r:id="rId27"/>
    <p:sldId id="426" r:id="rId28"/>
    <p:sldId id="427" r:id="rId29"/>
    <p:sldId id="428" r:id="rId30"/>
    <p:sldId id="413" r:id="rId31"/>
    <p:sldId id="414" r:id="rId32"/>
    <p:sldId id="417" r:id="rId33"/>
    <p:sldId id="418" r:id="rId34"/>
    <p:sldId id="419" r:id="rId35"/>
    <p:sldId id="420" r:id="rId36"/>
    <p:sldId id="429" r:id="rId37"/>
    <p:sldId id="430" r:id="rId38"/>
    <p:sldId id="431" r:id="rId39"/>
    <p:sldId id="432" r:id="rId40"/>
    <p:sldId id="433" r:id="rId41"/>
    <p:sldId id="434" r:id="rId42"/>
    <p:sldId id="435" r:id="rId43"/>
    <p:sldId id="437" r:id="rId44"/>
    <p:sldId id="438" r:id="rId45"/>
    <p:sldId id="443" r:id="rId46"/>
    <p:sldId id="444" r:id="rId47"/>
    <p:sldId id="445" r:id="rId48"/>
    <p:sldId id="446" r:id="rId49"/>
    <p:sldId id="447" r:id="rId50"/>
    <p:sldId id="448" r:id="rId51"/>
    <p:sldId id="449" r:id="rId52"/>
    <p:sldId id="452" r:id="rId53"/>
    <p:sldId id="453" r:id="rId54"/>
    <p:sldId id="456" r:id="rId55"/>
    <p:sldId id="457" r:id="rId56"/>
    <p:sldId id="458" r:id="rId57"/>
    <p:sldId id="459" r:id="rId58"/>
    <p:sldId id="460" r:id="rId59"/>
    <p:sldId id="461" r:id="rId60"/>
    <p:sldId id="462" r:id="rId61"/>
    <p:sldId id="463" r:id="rId62"/>
    <p:sldId id="464" r:id="rId63"/>
    <p:sldId id="465" r:id="rId64"/>
    <p:sldId id="466" r:id="rId65"/>
    <p:sldId id="467" r:id="rId66"/>
    <p:sldId id="468" r:id="rId67"/>
    <p:sldId id="469" r:id="rId68"/>
    <p:sldId id="470" r:id="rId69"/>
    <p:sldId id="471" r:id="rId70"/>
    <p:sldId id="473" r:id="rId71"/>
    <p:sldId id="474" r:id="rId72"/>
    <p:sldId id="475" r:id="rId73"/>
    <p:sldId id="476" r:id="rId74"/>
    <p:sldId id="477" r:id="rId75"/>
    <p:sldId id="478" r:id="rId76"/>
    <p:sldId id="479" r:id="rId77"/>
    <p:sldId id="480" r:id="rId78"/>
    <p:sldId id="482" r:id="rId79"/>
    <p:sldId id="484" r:id="rId80"/>
    <p:sldId id="485" r:id="rId81"/>
    <p:sldId id="486" r:id="rId82"/>
    <p:sldId id="487" r:id="rId83"/>
    <p:sldId id="488" r:id="rId84"/>
    <p:sldId id="489" r:id="rId85"/>
    <p:sldId id="491" r:id="rId86"/>
    <p:sldId id="492" r:id="rId87"/>
    <p:sldId id="497" r:id="rId88"/>
    <p:sldId id="498" r:id="rId89"/>
    <p:sldId id="499" r:id="rId90"/>
    <p:sldId id="500" r:id="rId91"/>
    <p:sldId id="501" r:id="rId92"/>
    <p:sldId id="502" r:id="rId93"/>
    <p:sldId id="503" r:id="rId94"/>
    <p:sldId id="504" r:id="rId95"/>
    <p:sldId id="508" r:id="rId96"/>
    <p:sldId id="505" r:id="rId97"/>
    <p:sldId id="509" r:id="rId98"/>
    <p:sldId id="507" r:id="rId9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CC"/>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93"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6" d="100"/>
        <a:sy n="96" d="100"/>
      </p:scale>
      <p:origin x="0" y="213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713AB-1AE0-4413-8D02-324BDF38C4D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2EE8D597-9B7A-4E93-BA89-100A84385826}">
      <dgm:prSet custT="1"/>
      <dgm:spPr/>
      <dgm:t>
        <a:bodyPr/>
        <a:lstStyle/>
        <a:p>
          <a:pPr algn="l" rtl="0"/>
          <a:r>
            <a:rPr lang="en-US" sz="1200" b="1" dirty="0" smtClean="0"/>
            <a:t>Student Dependency Status Determination</a:t>
          </a:r>
          <a:endParaRPr lang="en-US" sz="1200" b="1" dirty="0"/>
        </a:p>
      </dgm:t>
    </dgm:pt>
    <dgm:pt modelId="{865CDB28-9EA8-40E7-B0F7-3EA399FECE51}" type="parTrans" cxnId="{BAC9D7F0-F524-44B9-BCDC-BB57846A526D}">
      <dgm:prSet/>
      <dgm:spPr/>
      <dgm:t>
        <a:bodyPr/>
        <a:lstStyle/>
        <a:p>
          <a:endParaRPr lang="en-US"/>
        </a:p>
      </dgm:t>
    </dgm:pt>
    <dgm:pt modelId="{96A351B2-58ED-4796-BB40-79C1C0471FDC}" type="sibTrans" cxnId="{BAC9D7F0-F524-44B9-BCDC-BB57846A526D}">
      <dgm:prSet/>
      <dgm:spPr/>
      <dgm:t>
        <a:bodyPr/>
        <a:lstStyle/>
        <a:p>
          <a:endParaRPr lang="en-US"/>
        </a:p>
      </dgm:t>
    </dgm:pt>
    <dgm:pt modelId="{DADF5969-714E-473E-81C0-7B4D8F1652E1}">
      <dgm:prSet custT="1"/>
      <dgm:spPr/>
      <dgm:t>
        <a:bodyPr/>
        <a:lstStyle/>
        <a:p>
          <a:pPr algn="l" rtl="0"/>
          <a:r>
            <a:rPr lang="en-US" sz="1200" b="1" dirty="0" smtClean="0"/>
            <a:t>Marital Status Determination</a:t>
          </a:r>
          <a:endParaRPr lang="en-US" sz="1200" b="1" dirty="0"/>
        </a:p>
      </dgm:t>
    </dgm:pt>
    <dgm:pt modelId="{E706FDDE-1607-4351-81F6-4714CD8B95BD}" type="parTrans" cxnId="{DAC65DD7-8814-42D8-8510-FD0CB5BC9CA6}">
      <dgm:prSet/>
      <dgm:spPr/>
      <dgm:t>
        <a:bodyPr/>
        <a:lstStyle/>
        <a:p>
          <a:endParaRPr lang="en-US"/>
        </a:p>
      </dgm:t>
    </dgm:pt>
    <dgm:pt modelId="{C55DACC6-1578-4000-8F75-4621C0FC8628}" type="sibTrans" cxnId="{DAC65DD7-8814-42D8-8510-FD0CB5BC9CA6}">
      <dgm:prSet/>
      <dgm:spPr/>
      <dgm:t>
        <a:bodyPr/>
        <a:lstStyle/>
        <a:p>
          <a:endParaRPr lang="en-US"/>
        </a:p>
      </dgm:t>
    </dgm:pt>
    <dgm:pt modelId="{FF70FF64-74D8-4CE0-944A-7BB4DDFEBB27}">
      <dgm:prSet custT="1"/>
      <dgm:spPr/>
      <dgm:t>
        <a:bodyPr/>
        <a:lstStyle/>
        <a:p>
          <a:pPr algn="l" rtl="0"/>
          <a:r>
            <a:rPr lang="en-US" sz="1200" b="1" dirty="0" smtClean="0"/>
            <a:t>Using Tax Transcripts and IRS Data Retrieval</a:t>
          </a:r>
          <a:endParaRPr lang="en-US" sz="1200" b="1" dirty="0"/>
        </a:p>
      </dgm:t>
    </dgm:pt>
    <dgm:pt modelId="{0C1F152E-552E-447F-9E47-E2424F2D9549}" type="parTrans" cxnId="{6A887426-D3BD-4738-90F4-6A4C80BBC440}">
      <dgm:prSet/>
      <dgm:spPr/>
      <dgm:t>
        <a:bodyPr/>
        <a:lstStyle/>
        <a:p>
          <a:endParaRPr lang="en-US"/>
        </a:p>
      </dgm:t>
    </dgm:pt>
    <dgm:pt modelId="{C8669C55-0CB9-48F3-9894-4F507FC60540}" type="sibTrans" cxnId="{6A887426-D3BD-4738-90F4-6A4C80BBC440}">
      <dgm:prSet/>
      <dgm:spPr/>
      <dgm:t>
        <a:bodyPr/>
        <a:lstStyle/>
        <a:p>
          <a:endParaRPr lang="en-US"/>
        </a:p>
      </dgm:t>
    </dgm:pt>
    <dgm:pt modelId="{17C9D55B-432A-4817-B6C4-CDE2463F1421}">
      <dgm:prSet custT="1"/>
      <dgm:spPr/>
      <dgm:t>
        <a:bodyPr/>
        <a:lstStyle/>
        <a:p>
          <a:pPr algn="l" rtl="0"/>
          <a:r>
            <a:rPr lang="en-US" sz="1200" b="1" dirty="0" smtClean="0"/>
            <a:t>Verification Requirements</a:t>
          </a:r>
          <a:endParaRPr lang="en-US" sz="1200" b="1" dirty="0"/>
        </a:p>
      </dgm:t>
    </dgm:pt>
    <dgm:pt modelId="{434E3A38-00FB-4129-810D-88253059B963}" type="parTrans" cxnId="{80B0507A-1462-4D0C-AA84-5717DC26A4F4}">
      <dgm:prSet/>
      <dgm:spPr/>
      <dgm:t>
        <a:bodyPr/>
        <a:lstStyle/>
        <a:p>
          <a:endParaRPr lang="en-US"/>
        </a:p>
      </dgm:t>
    </dgm:pt>
    <dgm:pt modelId="{6D59A6EA-208F-4525-8BD9-7EB8AC9DC91C}" type="sibTrans" cxnId="{80B0507A-1462-4D0C-AA84-5717DC26A4F4}">
      <dgm:prSet/>
      <dgm:spPr/>
      <dgm:t>
        <a:bodyPr/>
        <a:lstStyle/>
        <a:p>
          <a:endParaRPr lang="en-US"/>
        </a:p>
      </dgm:t>
    </dgm:pt>
    <dgm:pt modelId="{BBC0037A-6622-47C0-BBF6-E40B30AD8C5C}">
      <dgm:prSet custT="1"/>
      <dgm:spPr/>
      <dgm:t>
        <a:bodyPr/>
        <a:lstStyle/>
        <a:p>
          <a:pPr algn="l" rtl="0"/>
          <a:r>
            <a:rPr lang="en-US" sz="1200" b="1" dirty="0" smtClean="0"/>
            <a:t>Parental Data (if required)</a:t>
          </a:r>
          <a:endParaRPr lang="en-US" sz="1200" b="1" dirty="0"/>
        </a:p>
      </dgm:t>
    </dgm:pt>
    <dgm:pt modelId="{B1C866E0-4C5F-4EF6-8473-4F41C3E45AAB}" type="parTrans" cxnId="{C5CFE150-767F-4826-8793-992F2C2A338D}">
      <dgm:prSet/>
      <dgm:spPr/>
      <dgm:t>
        <a:bodyPr/>
        <a:lstStyle/>
        <a:p>
          <a:endParaRPr lang="en-US"/>
        </a:p>
      </dgm:t>
    </dgm:pt>
    <dgm:pt modelId="{B91DE0F1-A519-4817-BBD3-34F79FDA55E1}" type="sibTrans" cxnId="{C5CFE150-767F-4826-8793-992F2C2A338D}">
      <dgm:prSet/>
      <dgm:spPr/>
      <dgm:t>
        <a:bodyPr/>
        <a:lstStyle/>
        <a:p>
          <a:endParaRPr lang="en-US"/>
        </a:p>
      </dgm:t>
    </dgm:pt>
    <dgm:pt modelId="{CB15CDA8-D9FE-4A3A-87BB-04DED1D8FDBA}">
      <dgm:prSet custT="1"/>
      <dgm:spPr/>
      <dgm:t>
        <a:bodyPr/>
        <a:lstStyle/>
        <a:p>
          <a:pPr algn="l" rtl="0"/>
          <a:r>
            <a:rPr lang="en-US" sz="1200" b="1" dirty="0" smtClean="0"/>
            <a:t>Filing Status – Head of Household and1040A Eligibility</a:t>
          </a:r>
          <a:endParaRPr lang="en-US" sz="1200" b="1" dirty="0"/>
        </a:p>
      </dgm:t>
    </dgm:pt>
    <dgm:pt modelId="{F02BFAC0-10CD-4D8F-A812-CF66878248EE}" type="parTrans" cxnId="{4D41DDCA-7312-4FBC-BCB2-DA24FCEE47B7}">
      <dgm:prSet/>
      <dgm:spPr/>
      <dgm:t>
        <a:bodyPr/>
        <a:lstStyle/>
        <a:p>
          <a:endParaRPr lang="en-US"/>
        </a:p>
      </dgm:t>
    </dgm:pt>
    <dgm:pt modelId="{61BE945E-75B3-4BC0-BAB8-6DDC50AECDD8}" type="sibTrans" cxnId="{4D41DDCA-7312-4FBC-BCB2-DA24FCEE47B7}">
      <dgm:prSet/>
      <dgm:spPr/>
      <dgm:t>
        <a:bodyPr/>
        <a:lstStyle/>
        <a:p>
          <a:endParaRPr lang="en-US"/>
        </a:p>
      </dgm:t>
    </dgm:pt>
    <dgm:pt modelId="{9E54F714-6E92-458E-ABF4-D52114E2C8B8}">
      <dgm:prSet custT="1"/>
      <dgm:spPr/>
      <dgm:t>
        <a:bodyPr/>
        <a:lstStyle/>
        <a:p>
          <a:pPr algn="l" rtl="0"/>
          <a:r>
            <a:rPr lang="en-US" sz="1200" b="1" dirty="0" smtClean="0"/>
            <a:t>Identifying Conflicting Information and Correcting Data</a:t>
          </a:r>
          <a:endParaRPr lang="en-US" sz="1200" b="1" dirty="0"/>
        </a:p>
      </dgm:t>
    </dgm:pt>
    <dgm:pt modelId="{74855AEE-FB5D-4325-B105-07C33479E221}" type="parTrans" cxnId="{911EA55F-5D58-4EA2-B540-BCF33077E23A}">
      <dgm:prSet/>
      <dgm:spPr/>
      <dgm:t>
        <a:bodyPr/>
        <a:lstStyle/>
        <a:p>
          <a:endParaRPr lang="en-US"/>
        </a:p>
      </dgm:t>
    </dgm:pt>
    <dgm:pt modelId="{EDFB24AD-CEAC-4311-86F1-23BE35A58F85}" type="sibTrans" cxnId="{911EA55F-5D58-4EA2-B540-BCF33077E23A}">
      <dgm:prSet/>
      <dgm:spPr/>
      <dgm:t>
        <a:bodyPr/>
        <a:lstStyle/>
        <a:p>
          <a:endParaRPr lang="en-US"/>
        </a:p>
      </dgm:t>
    </dgm:pt>
    <dgm:pt modelId="{880DA15A-04DC-460C-BD2A-682858C3A9D8}">
      <dgm:prSet custT="1"/>
      <dgm:spPr/>
      <dgm:t>
        <a:bodyPr/>
        <a:lstStyle/>
        <a:p>
          <a:pPr algn="l" rtl="0"/>
          <a:r>
            <a:rPr lang="en-US" sz="1200" b="1" dirty="0" smtClean="0"/>
            <a:t>Household Size and Number in College</a:t>
          </a:r>
          <a:endParaRPr lang="en-US" sz="1200" b="1" dirty="0"/>
        </a:p>
      </dgm:t>
    </dgm:pt>
    <dgm:pt modelId="{4030E174-582D-47EE-B8AD-98E2A0BB8BD2}" type="parTrans" cxnId="{FFBF4CFE-0BB6-4C04-9CF5-2FE865B3F37D}">
      <dgm:prSet/>
      <dgm:spPr/>
      <dgm:t>
        <a:bodyPr/>
        <a:lstStyle/>
        <a:p>
          <a:endParaRPr lang="en-US"/>
        </a:p>
      </dgm:t>
    </dgm:pt>
    <dgm:pt modelId="{A164655C-5393-4887-B55B-620507FCD686}" type="sibTrans" cxnId="{FFBF4CFE-0BB6-4C04-9CF5-2FE865B3F37D}">
      <dgm:prSet/>
      <dgm:spPr/>
      <dgm:t>
        <a:bodyPr/>
        <a:lstStyle/>
        <a:p>
          <a:endParaRPr lang="en-US"/>
        </a:p>
      </dgm:t>
    </dgm:pt>
    <dgm:pt modelId="{5488ACA0-C6F3-40F9-A7E2-673839C4FB35}">
      <dgm:prSet custT="1"/>
      <dgm:spPr/>
      <dgm:t>
        <a:bodyPr/>
        <a:lstStyle/>
        <a:p>
          <a:pPr algn="l" rtl="0"/>
          <a:r>
            <a:rPr lang="en-US" sz="1200" b="1" dirty="0" smtClean="0"/>
            <a:t>Verification Policies and Procedures</a:t>
          </a:r>
          <a:endParaRPr lang="en-US" sz="1200" b="1" dirty="0"/>
        </a:p>
      </dgm:t>
    </dgm:pt>
    <dgm:pt modelId="{EB5EBB5C-9858-4C19-AE6F-F91195BB7868}" type="parTrans" cxnId="{7461D361-7945-42C3-90EC-3D405B84EF73}">
      <dgm:prSet/>
      <dgm:spPr/>
      <dgm:t>
        <a:bodyPr/>
        <a:lstStyle/>
        <a:p>
          <a:endParaRPr lang="en-US"/>
        </a:p>
      </dgm:t>
    </dgm:pt>
    <dgm:pt modelId="{01649AFB-2A98-471F-BE0F-5FF6F4A59E1A}" type="sibTrans" cxnId="{7461D361-7945-42C3-90EC-3D405B84EF73}">
      <dgm:prSet/>
      <dgm:spPr/>
      <dgm:t>
        <a:bodyPr/>
        <a:lstStyle/>
        <a:p>
          <a:endParaRPr lang="en-US"/>
        </a:p>
      </dgm:t>
    </dgm:pt>
    <dgm:pt modelId="{D938F85E-DD5E-41B0-996E-BE04BF8BEECE}" type="pres">
      <dgm:prSet presAssocID="{E86713AB-1AE0-4413-8D02-324BDF38C4DD}" presName="compositeShape" presStyleCnt="0">
        <dgm:presLayoutVars>
          <dgm:dir/>
          <dgm:resizeHandles/>
        </dgm:presLayoutVars>
      </dgm:prSet>
      <dgm:spPr/>
      <dgm:t>
        <a:bodyPr/>
        <a:lstStyle/>
        <a:p>
          <a:endParaRPr lang="en-US"/>
        </a:p>
      </dgm:t>
    </dgm:pt>
    <dgm:pt modelId="{CA2F7E93-8ABE-4B2A-8C5B-7A500535707E}" type="pres">
      <dgm:prSet presAssocID="{E86713AB-1AE0-4413-8D02-324BDF38C4DD}" presName="pyramid" presStyleLbl="node1" presStyleIdx="0" presStyleCnt="1" custScaleX="101569" custScaleY="85821" custLinFactNeighborX="7108" custLinFactNeighborY="-1885"/>
      <dgm:spPr/>
    </dgm:pt>
    <dgm:pt modelId="{363982EC-B822-4BBA-8257-8E348D59916E}" type="pres">
      <dgm:prSet presAssocID="{E86713AB-1AE0-4413-8D02-324BDF38C4DD}" presName="theList" presStyleCnt="0"/>
      <dgm:spPr/>
    </dgm:pt>
    <dgm:pt modelId="{B785195F-3EC8-48FA-AD1C-3A8792438D7D}" type="pres">
      <dgm:prSet presAssocID="{2EE8D597-9B7A-4E93-BA89-100A84385826}" presName="aNode" presStyleLbl="fgAcc1" presStyleIdx="0" presStyleCnt="9" custLinFactY="-536" custLinFactNeighborX="-95574" custLinFactNeighborY="-100000">
        <dgm:presLayoutVars>
          <dgm:bulletEnabled val="1"/>
        </dgm:presLayoutVars>
      </dgm:prSet>
      <dgm:spPr/>
      <dgm:t>
        <a:bodyPr/>
        <a:lstStyle/>
        <a:p>
          <a:endParaRPr lang="en-US"/>
        </a:p>
      </dgm:t>
    </dgm:pt>
    <dgm:pt modelId="{F4F0D5B7-3530-4018-830D-D6B975C3DD32}" type="pres">
      <dgm:prSet presAssocID="{2EE8D597-9B7A-4E93-BA89-100A84385826}" presName="aSpace" presStyleCnt="0"/>
      <dgm:spPr/>
    </dgm:pt>
    <dgm:pt modelId="{BEAA4F7D-F2C4-49A4-9E7B-AACD7E19C018}" type="pres">
      <dgm:prSet presAssocID="{DADF5969-714E-473E-81C0-7B4D8F1652E1}" presName="aNode" presStyleLbl="fgAcc1" presStyleIdx="1" presStyleCnt="9" custLinFactNeighborX="-95574" custLinFactNeighborY="-95538">
        <dgm:presLayoutVars>
          <dgm:bulletEnabled val="1"/>
        </dgm:presLayoutVars>
      </dgm:prSet>
      <dgm:spPr/>
      <dgm:t>
        <a:bodyPr/>
        <a:lstStyle/>
        <a:p>
          <a:endParaRPr lang="en-US"/>
        </a:p>
      </dgm:t>
    </dgm:pt>
    <dgm:pt modelId="{DC08492B-F3F4-4CAE-B5D2-72B914DF7289}" type="pres">
      <dgm:prSet presAssocID="{DADF5969-714E-473E-81C0-7B4D8F1652E1}" presName="aSpace" presStyleCnt="0"/>
      <dgm:spPr/>
    </dgm:pt>
    <dgm:pt modelId="{4EE2BC25-E01B-45C6-8344-A66EFCFDDC8A}" type="pres">
      <dgm:prSet presAssocID="{FF70FF64-74D8-4CE0-944A-7BB4DDFEBB27}" presName="aNode" presStyleLbl="fgAcc1" presStyleIdx="2" presStyleCnt="9" custLinFactY="292433" custLinFactNeighborX="-95574" custLinFactNeighborY="300000">
        <dgm:presLayoutVars>
          <dgm:bulletEnabled val="1"/>
        </dgm:presLayoutVars>
      </dgm:prSet>
      <dgm:spPr/>
      <dgm:t>
        <a:bodyPr/>
        <a:lstStyle/>
        <a:p>
          <a:endParaRPr lang="en-US"/>
        </a:p>
      </dgm:t>
    </dgm:pt>
    <dgm:pt modelId="{ED10D466-FB50-41E1-95F6-9AD0AA2B6578}" type="pres">
      <dgm:prSet presAssocID="{FF70FF64-74D8-4CE0-944A-7BB4DDFEBB27}" presName="aSpace" presStyleCnt="0"/>
      <dgm:spPr/>
    </dgm:pt>
    <dgm:pt modelId="{88DE4D25-343D-4686-8C35-CFD452030EFC}" type="pres">
      <dgm:prSet presAssocID="{17C9D55B-432A-4817-B6C4-CDE2463F1421}" presName="aNode" presStyleLbl="fgAcc1" presStyleIdx="3" presStyleCnt="9" custLinFactY="293527" custLinFactNeighborX="-95574" custLinFactNeighborY="300000">
        <dgm:presLayoutVars>
          <dgm:bulletEnabled val="1"/>
        </dgm:presLayoutVars>
      </dgm:prSet>
      <dgm:spPr/>
      <dgm:t>
        <a:bodyPr/>
        <a:lstStyle/>
        <a:p>
          <a:endParaRPr lang="en-US"/>
        </a:p>
      </dgm:t>
    </dgm:pt>
    <dgm:pt modelId="{D24B0DFC-12FD-4181-8E0F-09965BF79632}" type="pres">
      <dgm:prSet presAssocID="{17C9D55B-432A-4817-B6C4-CDE2463F1421}" presName="aSpace" presStyleCnt="0"/>
      <dgm:spPr/>
    </dgm:pt>
    <dgm:pt modelId="{53545564-87C2-4113-8FA8-11867CCD9ADC}" type="pres">
      <dgm:prSet presAssocID="{BBC0037A-6622-47C0-BBF6-E40B30AD8C5C}" presName="aNode" presStyleLbl="fgAcc1" presStyleIdx="4" presStyleCnt="9" custLinFactY="-200000" custLinFactNeighborX="-95574" custLinFactNeighborY="-286787">
        <dgm:presLayoutVars>
          <dgm:bulletEnabled val="1"/>
        </dgm:presLayoutVars>
      </dgm:prSet>
      <dgm:spPr/>
      <dgm:t>
        <a:bodyPr/>
        <a:lstStyle/>
        <a:p>
          <a:endParaRPr lang="en-US"/>
        </a:p>
      </dgm:t>
    </dgm:pt>
    <dgm:pt modelId="{04A2803E-3384-44A8-BC73-481B6D848DB7}" type="pres">
      <dgm:prSet presAssocID="{BBC0037A-6622-47C0-BBF6-E40B30AD8C5C}" presName="aSpace" presStyleCnt="0"/>
      <dgm:spPr/>
    </dgm:pt>
    <dgm:pt modelId="{E51AC4E9-FD78-40C8-90EE-0334C012E8A1}" type="pres">
      <dgm:prSet presAssocID="{CB15CDA8-D9FE-4A3A-87BB-04DED1D8FDBA}" presName="aNode" presStyleLbl="fgAcc1" presStyleIdx="5" presStyleCnt="9" custLinFactY="-200000" custLinFactNeighborX="-95574" custLinFactNeighborY="-278036">
        <dgm:presLayoutVars>
          <dgm:bulletEnabled val="1"/>
        </dgm:presLayoutVars>
      </dgm:prSet>
      <dgm:spPr/>
      <dgm:t>
        <a:bodyPr/>
        <a:lstStyle/>
        <a:p>
          <a:endParaRPr lang="en-US"/>
        </a:p>
      </dgm:t>
    </dgm:pt>
    <dgm:pt modelId="{E2F07C6D-310E-4746-B2B2-D7DB7A6C4359}" type="pres">
      <dgm:prSet presAssocID="{CB15CDA8-D9FE-4A3A-87BB-04DED1D8FDBA}" presName="aSpace" presStyleCnt="0"/>
      <dgm:spPr/>
    </dgm:pt>
    <dgm:pt modelId="{255F93A2-9586-441A-89BF-1803D44A9260}" type="pres">
      <dgm:prSet presAssocID="{9E54F714-6E92-458E-ABF4-D52114E2C8B8}" presName="aNode" presStyleLbl="fgAcc1" presStyleIdx="6" presStyleCnt="9" custLinFactY="94621" custLinFactNeighborX="-95574" custLinFactNeighborY="100000">
        <dgm:presLayoutVars>
          <dgm:bulletEnabled val="1"/>
        </dgm:presLayoutVars>
      </dgm:prSet>
      <dgm:spPr/>
      <dgm:t>
        <a:bodyPr/>
        <a:lstStyle/>
        <a:p>
          <a:endParaRPr lang="en-US"/>
        </a:p>
      </dgm:t>
    </dgm:pt>
    <dgm:pt modelId="{59D78ACE-AEB7-4134-9CEB-FB2F6B171E1F}" type="pres">
      <dgm:prSet presAssocID="{9E54F714-6E92-458E-ABF4-D52114E2C8B8}" presName="aSpace" presStyleCnt="0"/>
      <dgm:spPr/>
    </dgm:pt>
    <dgm:pt modelId="{60BF4D8F-8CB6-4C73-A47D-2CF8FCDE32B6}" type="pres">
      <dgm:prSet presAssocID="{880DA15A-04DC-460C-BD2A-682858C3A9D8}" presName="aNode" presStyleLbl="fgAcc1" presStyleIdx="7" presStyleCnt="9" custLinFactY="-300000" custLinFactNeighborX="-95574" custLinFactNeighborY="-369286">
        <dgm:presLayoutVars>
          <dgm:bulletEnabled val="1"/>
        </dgm:presLayoutVars>
      </dgm:prSet>
      <dgm:spPr/>
      <dgm:t>
        <a:bodyPr/>
        <a:lstStyle/>
        <a:p>
          <a:endParaRPr lang="en-US"/>
        </a:p>
      </dgm:t>
    </dgm:pt>
    <dgm:pt modelId="{755B47FC-915A-40FA-A3F9-27671080453D}" type="pres">
      <dgm:prSet presAssocID="{880DA15A-04DC-460C-BD2A-682858C3A9D8}" presName="aSpace" presStyleCnt="0"/>
      <dgm:spPr/>
    </dgm:pt>
    <dgm:pt modelId="{0D7812B1-5ED2-4655-BC5C-9953F15017C4}" type="pres">
      <dgm:prSet presAssocID="{5488ACA0-C6F3-40F9-A7E2-673839C4FB35}" presName="aNode" presStyleLbl="fgAcc1" presStyleIdx="8" presStyleCnt="9" custLinFactNeighborX="-95574" custLinFactNeighborY="-34281">
        <dgm:presLayoutVars>
          <dgm:bulletEnabled val="1"/>
        </dgm:presLayoutVars>
      </dgm:prSet>
      <dgm:spPr/>
      <dgm:t>
        <a:bodyPr/>
        <a:lstStyle/>
        <a:p>
          <a:endParaRPr lang="en-US"/>
        </a:p>
      </dgm:t>
    </dgm:pt>
    <dgm:pt modelId="{CADDC5D1-3DE3-4B81-BD41-9CC202986716}" type="pres">
      <dgm:prSet presAssocID="{5488ACA0-C6F3-40F9-A7E2-673839C4FB35}" presName="aSpace" presStyleCnt="0"/>
      <dgm:spPr/>
    </dgm:pt>
  </dgm:ptLst>
  <dgm:cxnLst>
    <dgm:cxn modelId="{FFBF4CFE-0BB6-4C04-9CF5-2FE865B3F37D}" srcId="{E86713AB-1AE0-4413-8D02-324BDF38C4DD}" destId="{880DA15A-04DC-460C-BD2A-682858C3A9D8}" srcOrd="7" destOrd="0" parTransId="{4030E174-582D-47EE-B8AD-98E2A0BB8BD2}" sibTransId="{A164655C-5393-4887-B55B-620507FCD686}"/>
    <dgm:cxn modelId="{BAC9D7F0-F524-44B9-BCDC-BB57846A526D}" srcId="{E86713AB-1AE0-4413-8D02-324BDF38C4DD}" destId="{2EE8D597-9B7A-4E93-BA89-100A84385826}" srcOrd="0" destOrd="0" parTransId="{865CDB28-9EA8-40E7-B0F7-3EA399FECE51}" sibTransId="{96A351B2-58ED-4796-BB40-79C1C0471FDC}"/>
    <dgm:cxn modelId="{C2B27F88-3A6B-471C-AADC-224BF35D3C19}" type="presOf" srcId="{CB15CDA8-D9FE-4A3A-87BB-04DED1D8FDBA}" destId="{E51AC4E9-FD78-40C8-90EE-0334C012E8A1}" srcOrd="0" destOrd="0" presId="urn:microsoft.com/office/officeart/2005/8/layout/pyramid2"/>
    <dgm:cxn modelId="{C7E98B8B-D576-44A4-9CBA-07EF4BA53CBD}" type="presOf" srcId="{2EE8D597-9B7A-4E93-BA89-100A84385826}" destId="{B785195F-3EC8-48FA-AD1C-3A8792438D7D}" srcOrd="0" destOrd="0" presId="urn:microsoft.com/office/officeart/2005/8/layout/pyramid2"/>
    <dgm:cxn modelId="{86E854BE-2ABA-4C44-B9F4-B4309C5A27DD}" type="presOf" srcId="{17C9D55B-432A-4817-B6C4-CDE2463F1421}" destId="{88DE4D25-343D-4686-8C35-CFD452030EFC}" srcOrd="0" destOrd="0" presId="urn:microsoft.com/office/officeart/2005/8/layout/pyramid2"/>
    <dgm:cxn modelId="{15A993CE-B3F3-4152-902E-68A715BC9E5D}" type="presOf" srcId="{E86713AB-1AE0-4413-8D02-324BDF38C4DD}" destId="{D938F85E-DD5E-41B0-996E-BE04BF8BEECE}" srcOrd="0" destOrd="0" presId="urn:microsoft.com/office/officeart/2005/8/layout/pyramid2"/>
    <dgm:cxn modelId="{6A887426-D3BD-4738-90F4-6A4C80BBC440}" srcId="{E86713AB-1AE0-4413-8D02-324BDF38C4DD}" destId="{FF70FF64-74D8-4CE0-944A-7BB4DDFEBB27}" srcOrd="2" destOrd="0" parTransId="{0C1F152E-552E-447F-9E47-E2424F2D9549}" sibTransId="{C8669C55-0CB9-48F3-9894-4F507FC60540}"/>
    <dgm:cxn modelId="{911EA55F-5D58-4EA2-B540-BCF33077E23A}" srcId="{E86713AB-1AE0-4413-8D02-324BDF38C4DD}" destId="{9E54F714-6E92-458E-ABF4-D52114E2C8B8}" srcOrd="6" destOrd="0" parTransId="{74855AEE-FB5D-4325-B105-07C33479E221}" sibTransId="{EDFB24AD-CEAC-4311-86F1-23BE35A58F85}"/>
    <dgm:cxn modelId="{AF942F6B-FDF4-48EE-9218-6A1E5D3E64D8}" type="presOf" srcId="{FF70FF64-74D8-4CE0-944A-7BB4DDFEBB27}" destId="{4EE2BC25-E01B-45C6-8344-A66EFCFDDC8A}" srcOrd="0" destOrd="0" presId="urn:microsoft.com/office/officeart/2005/8/layout/pyramid2"/>
    <dgm:cxn modelId="{4D41DDCA-7312-4FBC-BCB2-DA24FCEE47B7}" srcId="{E86713AB-1AE0-4413-8D02-324BDF38C4DD}" destId="{CB15CDA8-D9FE-4A3A-87BB-04DED1D8FDBA}" srcOrd="5" destOrd="0" parTransId="{F02BFAC0-10CD-4D8F-A812-CF66878248EE}" sibTransId="{61BE945E-75B3-4BC0-BAB8-6DDC50AECDD8}"/>
    <dgm:cxn modelId="{95FE1948-1CDB-43CF-8B5D-8E60A3AC6F41}" type="presOf" srcId="{5488ACA0-C6F3-40F9-A7E2-673839C4FB35}" destId="{0D7812B1-5ED2-4655-BC5C-9953F15017C4}" srcOrd="0" destOrd="0" presId="urn:microsoft.com/office/officeart/2005/8/layout/pyramid2"/>
    <dgm:cxn modelId="{C5CFE150-767F-4826-8793-992F2C2A338D}" srcId="{E86713AB-1AE0-4413-8D02-324BDF38C4DD}" destId="{BBC0037A-6622-47C0-BBF6-E40B30AD8C5C}" srcOrd="4" destOrd="0" parTransId="{B1C866E0-4C5F-4EF6-8473-4F41C3E45AAB}" sibTransId="{B91DE0F1-A519-4817-BBD3-34F79FDA55E1}"/>
    <dgm:cxn modelId="{7E1D6393-2ABA-40C6-9127-6A53EA2C845D}" type="presOf" srcId="{9E54F714-6E92-458E-ABF4-D52114E2C8B8}" destId="{255F93A2-9586-441A-89BF-1803D44A9260}" srcOrd="0" destOrd="0" presId="urn:microsoft.com/office/officeart/2005/8/layout/pyramid2"/>
    <dgm:cxn modelId="{D8D0BB8C-2E4D-42C9-93D3-9DC6B78CC80C}" type="presOf" srcId="{DADF5969-714E-473E-81C0-7B4D8F1652E1}" destId="{BEAA4F7D-F2C4-49A4-9E7B-AACD7E19C018}" srcOrd="0" destOrd="0" presId="urn:microsoft.com/office/officeart/2005/8/layout/pyramid2"/>
    <dgm:cxn modelId="{7461D361-7945-42C3-90EC-3D405B84EF73}" srcId="{E86713AB-1AE0-4413-8D02-324BDF38C4DD}" destId="{5488ACA0-C6F3-40F9-A7E2-673839C4FB35}" srcOrd="8" destOrd="0" parTransId="{EB5EBB5C-9858-4C19-AE6F-F91195BB7868}" sibTransId="{01649AFB-2A98-471F-BE0F-5FF6F4A59E1A}"/>
    <dgm:cxn modelId="{80B0507A-1462-4D0C-AA84-5717DC26A4F4}" srcId="{E86713AB-1AE0-4413-8D02-324BDF38C4DD}" destId="{17C9D55B-432A-4817-B6C4-CDE2463F1421}" srcOrd="3" destOrd="0" parTransId="{434E3A38-00FB-4129-810D-88253059B963}" sibTransId="{6D59A6EA-208F-4525-8BD9-7EB8AC9DC91C}"/>
    <dgm:cxn modelId="{7AC80838-942B-4A12-8BFD-8014981C003F}" type="presOf" srcId="{880DA15A-04DC-460C-BD2A-682858C3A9D8}" destId="{60BF4D8F-8CB6-4C73-A47D-2CF8FCDE32B6}" srcOrd="0" destOrd="0" presId="urn:microsoft.com/office/officeart/2005/8/layout/pyramid2"/>
    <dgm:cxn modelId="{DAC65DD7-8814-42D8-8510-FD0CB5BC9CA6}" srcId="{E86713AB-1AE0-4413-8D02-324BDF38C4DD}" destId="{DADF5969-714E-473E-81C0-7B4D8F1652E1}" srcOrd="1" destOrd="0" parTransId="{E706FDDE-1607-4351-81F6-4714CD8B95BD}" sibTransId="{C55DACC6-1578-4000-8F75-4621C0FC8628}"/>
    <dgm:cxn modelId="{7CEF7393-5D51-4BD9-980E-6E7285A8142E}" type="presOf" srcId="{BBC0037A-6622-47C0-BBF6-E40B30AD8C5C}" destId="{53545564-87C2-4113-8FA8-11867CCD9ADC}" srcOrd="0" destOrd="0" presId="urn:microsoft.com/office/officeart/2005/8/layout/pyramid2"/>
    <dgm:cxn modelId="{E4ACFB3F-EFD6-46FE-B823-354AAFDA7DC2}" type="presParOf" srcId="{D938F85E-DD5E-41B0-996E-BE04BF8BEECE}" destId="{CA2F7E93-8ABE-4B2A-8C5B-7A500535707E}" srcOrd="0" destOrd="0" presId="urn:microsoft.com/office/officeart/2005/8/layout/pyramid2"/>
    <dgm:cxn modelId="{A0D513B1-E50B-4997-A2BF-A8A21E53043C}" type="presParOf" srcId="{D938F85E-DD5E-41B0-996E-BE04BF8BEECE}" destId="{363982EC-B822-4BBA-8257-8E348D59916E}" srcOrd="1" destOrd="0" presId="urn:microsoft.com/office/officeart/2005/8/layout/pyramid2"/>
    <dgm:cxn modelId="{50719BFA-1F7C-4F56-954F-1DEBB5BC54FA}" type="presParOf" srcId="{363982EC-B822-4BBA-8257-8E348D59916E}" destId="{B785195F-3EC8-48FA-AD1C-3A8792438D7D}" srcOrd="0" destOrd="0" presId="urn:microsoft.com/office/officeart/2005/8/layout/pyramid2"/>
    <dgm:cxn modelId="{2A25DD17-0F84-452E-8D92-4F1C7BC25FBD}" type="presParOf" srcId="{363982EC-B822-4BBA-8257-8E348D59916E}" destId="{F4F0D5B7-3530-4018-830D-D6B975C3DD32}" srcOrd="1" destOrd="0" presId="urn:microsoft.com/office/officeart/2005/8/layout/pyramid2"/>
    <dgm:cxn modelId="{E5C3BFA7-60AD-4F2C-97D7-669DFB10C2D9}" type="presParOf" srcId="{363982EC-B822-4BBA-8257-8E348D59916E}" destId="{BEAA4F7D-F2C4-49A4-9E7B-AACD7E19C018}" srcOrd="2" destOrd="0" presId="urn:microsoft.com/office/officeart/2005/8/layout/pyramid2"/>
    <dgm:cxn modelId="{4F764A62-58AA-4B98-9BAB-B71A46379F10}" type="presParOf" srcId="{363982EC-B822-4BBA-8257-8E348D59916E}" destId="{DC08492B-F3F4-4CAE-B5D2-72B914DF7289}" srcOrd="3" destOrd="0" presId="urn:microsoft.com/office/officeart/2005/8/layout/pyramid2"/>
    <dgm:cxn modelId="{05D99294-F612-4C71-8D5C-A9D605348030}" type="presParOf" srcId="{363982EC-B822-4BBA-8257-8E348D59916E}" destId="{4EE2BC25-E01B-45C6-8344-A66EFCFDDC8A}" srcOrd="4" destOrd="0" presId="urn:microsoft.com/office/officeart/2005/8/layout/pyramid2"/>
    <dgm:cxn modelId="{1E78932A-FF61-4BFF-B573-B8FA12CDDA3A}" type="presParOf" srcId="{363982EC-B822-4BBA-8257-8E348D59916E}" destId="{ED10D466-FB50-41E1-95F6-9AD0AA2B6578}" srcOrd="5" destOrd="0" presId="urn:microsoft.com/office/officeart/2005/8/layout/pyramid2"/>
    <dgm:cxn modelId="{B8B01CAD-B100-47F1-991C-BAFF0106ABDF}" type="presParOf" srcId="{363982EC-B822-4BBA-8257-8E348D59916E}" destId="{88DE4D25-343D-4686-8C35-CFD452030EFC}" srcOrd="6" destOrd="0" presId="urn:microsoft.com/office/officeart/2005/8/layout/pyramid2"/>
    <dgm:cxn modelId="{AF1E8CC0-AFE4-4672-B5B3-CBB1DBF45477}" type="presParOf" srcId="{363982EC-B822-4BBA-8257-8E348D59916E}" destId="{D24B0DFC-12FD-4181-8E0F-09965BF79632}" srcOrd="7" destOrd="0" presId="urn:microsoft.com/office/officeart/2005/8/layout/pyramid2"/>
    <dgm:cxn modelId="{DB127501-744E-4778-BEE0-7CA0079CDA95}" type="presParOf" srcId="{363982EC-B822-4BBA-8257-8E348D59916E}" destId="{53545564-87C2-4113-8FA8-11867CCD9ADC}" srcOrd="8" destOrd="0" presId="urn:microsoft.com/office/officeart/2005/8/layout/pyramid2"/>
    <dgm:cxn modelId="{5142975D-15FF-4C3B-BA99-06705320BD8C}" type="presParOf" srcId="{363982EC-B822-4BBA-8257-8E348D59916E}" destId="{04A2803E-3384-44A8-BC73-481B6D848DB7}" srcOrd="9" destOrd="0" presId="urn:microsoft.com/office/officeart/2005/8/layout/pyramid2"/>
    <dgm:cxn modelId="{A1A506D6-FFE4-4CE6-B0D6-DF6C0F4C8FBA}" type="presParOf" srcId="{363982EC-B822-4BBA-8257-8E348D59916E}" destId="{E51AC4E9-FD78-40C8-90EE-0334C012E8A1}" srcOrd="10" destOrd="0" presId="urn:microsoft.com/office/officeart/2005/8/layout/pyramid2"/>
    <dgm:cxn modelId="{857C65B7-CE6F-4D7F-B905-1E64A0EF4A33}" type="presParOf" srcId="{363982EC-B822-4BBA-8257-8E348D59916E}" destId="{E2F07C6D-310E-4746-B2B2-D7DB7A6C4359}" srcOrd="11" destOrd="0" presId="urn:microsoft.com/office/officeart/2005/8/layout/pyramid2"/>
    <dgm:cxn modelId="{3701CBF3-1A0F-4C59-BE2E-397989D63CAA}" type="presParOf" srcId="{363982EC-B822-4BBA-8257-8E348D59916E}" destId="{255F93A2-9586-441A-89BF-1803D44A9260}" srcOrd="12" destOrd="0" presId="urn:microsoft.com/office/officeart/2005/8/layout/pyramid2"/>
    <dgm:cxn modelId="{7130036B-2C6B-4708-87D2-C92A0AC9D1E4}" type="presParOf" srcId="{363982EC-B822-4BBA-8257-8E348D59916E}" destId="{59D78ACE-AEB7-4134-9CEB-FB2F6B171E1F}" srcOrd="13" destOrd="0" presId="urn:microsoft.com/office/officeart/2005/8/layout/pyramid2"/>
    <dgm:cxn modelId="{735DA0E1-56E4-4D1E-9AB9-CF79DBF5D69C}" type="presParOf" srcId="{363982EC-B822-4BBA-8257-8E348D59916E}" destId="{60BF4D8F-8CB6-4C73-A47D-2CF8FCDE32B6}" srcOrd="14" destOrd="0" presId="urn:microsoft.com/office/officeart/2005/8/layout/pyramid2"/>
    <dgm:cxn modelId="{FA4A5561-2297-41F7-9EFF-1ACDBDBF875C}" type="presParOf" srcId="{363982EC-B822-4BBA-8257-8E348D59916E}" destId="{755B47FC-915A-40FA-A3F9-27671080453D}" srcOrd="15" destOrd="0" presId="urn:microsoft.com/office/officeart/2005/8/layout/pyramid2"/>
    <dgm:cxn modelId="{F5C3C599-BE16-44B4-86F5-7015435DB402}" type="presParOf" srcId="{363982EC-B822-4BBA-8257-8E348D59916E}" destId="{0D7812B1-5ED2-4655-BC5C-9953F15017C4}" srcOrd="16" destOrd="0" presId="urn:microsoft.com/office/officeart/2005/8/layout/pyramid2"/>
    <dgm:cxn modelId="{53F76FB8-F9A6-4094-8945-5AFBDE75EDB0}" type="presParOf" srcId="{363982EC-B822-4BBA-8257-8E348D59916E}" destId="{CADDC5D1-3DE3-4B81-BD41-9CC202986716}" srcOrd="1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2F7E93-8ABE-4B2A-8C5B-7A500535707E}">
      <dsp:nvSpPr>
        <dsp:cNvPr id="0" name=""/>
        <dsp:cNvSpPr/>
      </dsp:nvSpPr>
      <dsp:spPr>
        <a:xfrm>
          <a:off x="1096387" y="309334"/>
          <a:ext cx="6036855" cy="5100856"/>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5195F-3EC8-48FA-AD1C-3A8792438D7D}">
      <dsp:nvSpPr>
        <dsp:cNvPr id="0" name=""/>
        <dsp:cNvSpPr/>
      </dsp:nvSpPr>
      <dsp:spPr>
        <a:xfrm>
          <a:off x="0" y="533401"/>
          <a:ext cx="3863340" cy="46956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Student Dependency Status Determination</a:t>
          </a:r>
          <a:endParaRPr lang="en-US" sz="1200" b="1" kern="1200" dirty="0"/>
        </a:p>
      </dsp:txBody>
      <dsp:txXfrm>
        <a:off x="0" y="533401"/>
        <a:ext cx="3863340" cy="469567"/>
      </dsp:txXfrm>
    </dsp:sp>
    <dsp:sp modelId="{BEAA4F7D-F2C4-49A4-9E7B-AACD7E19C018}">
      <dsp:nvSpPr>
        <dsp:cNvPr id="0" name=""/>
        <dsp:cNvSpPr/>
      </dsp:nvSpPr>
      <dsp:spPr>
        <a:xfrm>
          <a:off x="0" y="1066800"/>
          <a:ext cx="3863340" cy="46956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Marital Status Determination</a:t>
          </a:r>
          <a:endParaRPr lang="en-US" sz="1200" b="1" kern="1200" dirty="0"/>
        </a:p>
      </dsp:txBody>
      <dsp:txXfrm>
        <a:off x="0" y="1066800"/>
        <a:ext cx="3863340" cy="469567"/>
      </dsp:txXfrm>
    </dsp:sp>
    <dsp:sp modelId="{4EE2BC25-E01B-45C6-8344-A66EFCFDDC8A}">
      <dsp:nvSpPr>
        <dsp:cNvPr id="0" name=""/>
        <dsp:cNvSpPr/>
      </dsp:nvSpPr>
      <dsp:spPr>
        <a:xfrm>
          <a:off x="0" y="3200399"/>
          <a:ext cx="3863340" cy="46956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Using Tax Transcripts and IRS Data Retrieval</a:t>
          </a:r>
          <a:endParaRPr lang="en-US" sz="1200" b="1" kern="1200" dirty="0"/>
        </a:p>
      </dsp:txBody>
      <dsp:txXfrm>
        <a:off x="0" y="3200399"/>
        <a:ext cx="3863340" cy="469567"/>
      </dsp:txXfrm>
    </dsp:sp>
    <dsp:sp modelId="{88DE4D25-343D-4686-8C35-CFD452030EFC}">
      <dsp:nvSpPr>
        <dsp:cNvPr id="0" name=""/>
        <dsp:cNvSpPr/>
      </dsp:nvSpPr>
      <dsp:spPr>
        <a:xfrm>
          <a:off x="0" y="3733800"/>
          <a:ext cx="3863340" cy="46956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Verification Requirements</a:t>
          </a:r>
          <a:endParaRPr lang="en-US" sz="1200" b="1" kern="1200" dirty="0"/>
        </a:p>
      </dsp:txBody>
      <dsp:txXfrm>
        <a:off x="0" y="3733800"/>
        <a:ext cx="3863340" cy="469567"/>
      </dsp:txXfrm>
    </dsp:sp>
    <dsp:sp modelId="{53545564-87C2-4113-8FA8-11867CCD9ADC}">
      <dsp:nvSpPr>
        <dsp:cNvPr id="0" name=""/>
        <dsp:cNvSpPr/>
      </dsp:nvSpPr>
      <dsp:spPr>
        <a:xfrm>
          <a:off x="0" y="1600200"/>
          <a:ext cx="3863340" cy="46956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Parental Data (if required)</a:t>
          </a:r>
          <a:endParaRPr lang="en-US" sz="1200" b="1" kern="1200" dirty="0"/>
        </a:p>
      </dsp:txBody>
      <dsp:txXfrm>
        <a:off x="0" y="1600200"/>
        <a:ext cx="3863340" cy="469567"/>
      </dsp:txXfrm>
    </dsp:sp>
    <dsp:sp modelId="{E51AC4E9-FD78-40C8-90EE-0334C012E8A1}">
      <dsp:nvSpPr>
        <dsp:cNvPr id="0" name=""/>
        <dsp:cNvSpPr/>
      </dsp:nvSpPr>
      <dsp:spPr>
        <a:xfrm>
          <a:off x="0" y="2133600"/>
          <a:ext cx="3863340" cy="46956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Filing Status – Head of Household and1040A Eligibility</a:t>
          </a:r>
          <a:endParaRPr lang="en-US" sz="1200" b="1" kern="1200" dirty="0"/>
        </a:p>
      </dsp:txBody>
      <dsp:txXfrm>
        <a:off x="0" y="2133600"/>
        <a:ext cx="3863340" cy="469567"/>
      </dsp:txXfrm>
    </dsp:sp>
    <dsp:sp modelId="{255F93A2-9586-441A-89BF-1803D44A9260}">
      <dsp:nvSpPr>
        <dsp:cNvPr id="0" name=""/>
        <dsp:cNvSpPr/>
      </dsp:nvSpPr>
      <dsp:spPr>
        <a:xfrm>
          <a:off x="0" y="4267200"/>
          <a:ext cx="3863340" cy="46956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Identifying Conflicting Information and Correcting Data</a:t>
          </a:r>
          <a:endParaRPr lang="en-US" sz="1200" b="1" kern="1200" dirty="0"/>
        </a:p>
      </dsp:txBody>
      <dsp:txXfrm>
        <a:off x="0" y="4267200"/>
        <a:ext cx="3863340" cy="469567"/>
      </dsp:txXfrm>
    </dsp:sp>
    <dsp:sp modelId="{60BF4D8F-8CB6-4C73-A47D-2CF8FCDE32B6}">
      <dsp:nvSpPr>
        <dsp:cNvPr id="0" name=""/>
        <dsp:cNvSpPr/>
      </dsp:nvSpPr>
      <dsp:spPr>
        <a:xfrm>
          <a:off x="0" y="2667000"/>
          <a:ext cx="3863340" cy="46956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Household Size and Number in College</a:t>
          </a:r>
          <a:endParaRPr lang="en-US" sz="1200" b="1" kern="1200" dirty="0"/>
        </a:p>
      </dsp:txBody>
      <dsp:txXfrm>
        <a:off x="0" y="2667000"/>
        <a:ext cx="3863340" cy="469567"/>
      </dsp:txXfrm>
    </dsp:sp>
    <dsp:sp modelId="{0D7812B1-5ED2-4655-BC5C-9953F15017C4}">
      <dsp:nvSpPr>
        <dsp:cNvPr id="0" name=""/>
        <dsp:cNvSpPr/>
      </dsp:nvSpPr>
      <dsp:spPr>
        <a:xfrm>
          <a:off x="0" y="4800600"/>
          <a:ext cx="3863340" cy="469567"/>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n-US" sz="1200" b="1" kern="1200" dirty="0" smtClean="0"/>
            <a:t>Verification Policies and Procedures</a:t>
          </a:r>
          <a:endParaRPr lang="en-US" sz="1200" b="1" kern="1200" dirty="0"/>
        </a:p>
      </dsp:txBody>
      <dsp:txXfrm>
        <a:off x="0" y="4800600"/>
        <a:ext cx="3863340" cy="4695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wrap="square" lIns="107981" tIns="53991" rIns="107981" bIns="53991" numCol="1" anchor="t" anchorCtr="0" compatLnSpc="1">
            <a:prstTxWarp prst="textNoShape">
              <a:avLst/>
            </a:prstTxWarp>
          </a:bodyPr>
          <a:lstStyle>
            <a:lvl1pPr>
              <a:defRPr sz="1400">
                <a:latin typeface="Calibri" pitchFamily="-96" charset="0"/>
              </a:defRPr>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wrap="square" lIns="107981" tIns="53991" rIns="107981" bIns="53991" numCol="1" anchor="t" anchorCtr="0" compatLnSpc="1">
            <a:prstTxWarp prst="textNoShape">
              <a:avLst/>
            </a:prstTxWarp>
          </a:bodyPr>
          <a:lstStyle>
            <a:lvl1pPr algn="r">
              <a:defRPr sz="1400">
                <a:latin typeface="Calibri" pitchFamily="-96" charset="0"/>
              </a:defRPr>
            </a:lvl1pPr>
          </a:lstStyle>
          <a:p>
            <a:pPr>
              <a:defRPr/>
            </a:pPr>
            <a:fld id="{26F4C8C9-BDCE-4D2A-BF37-B7AC70FFFDD0}" type="datetime1">
              <a:rPr lang="en-US"/>
              <a:pPr>
                <a:defRPr/>
              </a:pPr>
              <a:t>5/25/2012</a:t>
            </a:fld>
            <a:endParaRPr lang="en-US" dirty="0"/>
          </a:p>
        </p:txBody>
      </p:sp>
      <p:sp>
        <p:nvSpPr>
          <p:cNvPr id="4" name="Footer Placeholder 3"/>
          <p:cNvSpPr>
            <a:spLocks noGrp="1"/>
          </p:cNvSpPr>
          <p:nvPr>
            <p:ph type="ftr" sz="quarter" idx="2"/>
          </p:nvPr>
        </p:nvSpPr>
        <p:spPr>
          <a:xfrm>
            <a:off x="0" y="9118600"/>
            <a:ext cx="3170238" cy="481013"/>
          </a:xfrm>
          <a:prstGeom prst="rect">
            <a:avLst/>
          </a:prstGeom>
        </p:spPr>
        <p:txBody>
          <a:bodyPr vert="horz" wrap="square" lIns="107981" tIns="53991" rIns="107981" bIns="53991" numCol="1" anchor="b" anchorCtr="0" compatLnSpc="1">
            <a:prstTxWarp prst="textNoShape">
              <a:avLst/>
            </a:prstTxWarp>
          </a:bodyPr>
          <a:lstStyle>
            <a:lvl1pPr>
              <a:defRPr sz="1400">
                <a:latin typeface="Calibri" pitchFamily="-96" charset="0"/>
              </a:defRPr>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107981" tIns="53991" rIns="107981" bIns="53991" numCol="1" anchor="b" anchorCtr="0" compatLnSpc="1">
            <a:prstTxWarp prst="textNoShape">
              <a:avLst/>
            </a:prstTxWarp>
          </a:bodyPr>
          <a:lstStyle>
            <a:lvl1pPr algn="r">
              <a:defRPr sz="1400">
                <a:latin typeface="Calibri" pitchFamily="-96" charset="0"/>
              </a:defRPr>
            </a:lvl1pPr>
          </a:lstStyle>
          <a:p>
            <a:pPr>
              <a:defRPr/>
            </a:pPr>
            <a:fld id="{A16FD40A-7177-4AB2-8ADF-13A706F8AFF6}"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wrap="square" lIns="107981" tIns="53991" rIns="107981" bIns="53991" numCol="1" anchor="t" anchorCtr="0" compatLnSpc="1">
            <a:prstTxWarp prst="textNoShape">
              <a:avLst/>
            </a:prstTxWarp>
          </a:bodyPr>
          <a:lstStyle>
            <a:lvl1pPr>
              <a:defRPr sz="1400">
                <a:latin typeface="Calibri" pitchFamily="-96" charset="0"/>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107981" tIns="53991" rIns="107981" bIns="53991" numCol="1" anchor="t" anchorCtr="0" compatLnSpc="1">
            <a:prstTxWarp prst="textNoShape">
              <a:avLst/>
            </a:prstTxWarp>
          </a:bodyPr>
          <a:lstStyle>
            <a:lvl1pPr algn="r">
              <a:defRPr sz="1400">
                <a:latin typeface="Calibri" pitchFamily="-96" charset="0"/>
              </a:defRPr>
            </a:lvl1pPr>
          </a:lstStyle>
          <a:p>
            <a:pPr>
              <a:defRPr/>
            </a:pPr>
            <a:fld id="{C64B47DB-3498-41B4-B03F-D024446CB94F}" type="datetime1">
              <a:rPr lang="en-US"/>
              <a:pPr>
                <a:defRPr/>
              </a:pPr>
              <a:t>5/25/2012</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wrap="square" lIns="107981" tIns="53991" rIns="107981" bIns="53991"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31838" y="4560888"/>
            <a:ext cx="5851525" cy="4321175"/>
          </a:xfrm>
          <a:prstGeom prst="rect">
            <a:avLst/>
          </a:prstGeom>
        </p:spPr>
        <p:txBody>
          <a:bodyPr vert="horz" wrap="square" lIns="107981" tIns="53991" rIns="107981" bIns="5399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wrap="square" lIns="107981" tIns="53991" rIns="107981" bIns="53991" numCol="1" anchor="b" anchorCtr="0" compatLnSpc="1">
            <a:prstTxWarp prst="textNoShape">
              <a:avLst/>
            </a:prstTxWarp>
          </a:bodyPr>
          <a:lstStyle>
            <a:lvl1pPr>
              <a:defRPr sz="1400">
                <a:latin typeface="Calibri" pitchFamily="-96" charset="0"/>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107981" tIns="53991" rIns="107981" bIns="53991" numCol="1" anchor="b" anchorCtr="0" compatLnSpc="1">
            <a:prstTxWarp prst="textNoShape">
              <a:avLst/>
            </a:prstTxWarp>
          </a:bodyPr>
          <a:lstStyle>
            <a:lvl1pPr algn="r">
              <a:defRPr sz="1400">
                <a:latin typeface="Calibri" pitchFamily="-96" charset="0"/>
              </a:defRPr>
            </a:lvl1pPr>
          </a:lstStyle>
          <a:p>
            <a:pPr>
              <a:defRPr/>
            </a:pPr>
            <a:fld id="{FAD9A867-876E-4B28-96D6-FD4D24174F22}"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CAC6E2CA-A424-46BE-8F6A-9487E1F35B7C}" type="datetime1">
              <a:rPr lang="en-US" smtClean="0"/>
              <a:pPr>
                <a:defRPr/>
              </a:pPr>
              <a:t>5/25/2012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0728A284-B882-4646-B327-A3561791F5F1}"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353CF39-49BF-4632-8E7F-B5B5BF907C8D}" type="datetime1">
              <a:rPr lang="en-US" smtClean="0"/>
              <a:pPr>
                <a:defRPr/>
              </a:pPr>
              <a:t>5/25/2012</a:t>
            </a:fld>
            <a:endParaRPr lang="en-US" dirty="0"/>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7478794-4081-426C-983A-65BB825050E5}"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4948C85-2515-4444-9E57-B237212B77CD}" type="datetime1">
              <a:rPr lang="en-US" smtClean="0"/>
              <a:pPr>
                <a:defRPr/>
              </a:pPr>
              <a:t>5/25/2012</a:t>
            </a:fld>
            <a:endParaRPr lang="en-US" dirty="0"/>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8734DFC8-6086-4569-98AD-52182BFB16E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0D79E8E-DADF-4062-A907-259FAABCC7C1}" type="datetime1">
              <a:rPr lang="en-US" smtClean="0"/>
              <a:pPr>
                <a:defRPr/>
              </a:pPr>
              <a:t>5/25/2012</a:t>
            </a:fld>
            <a:endParaRPr lang="en-US" dirty="0"/>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CAB5036-8F74-4C06-A395-E54EBCADDC3A}"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9DBB4512-6F6A-441F-A0B9-BB067F623DE6}" type="datetime1">
              <a:rPr lang="en-US" smtClean="0"/>
              <a:pPr>
                <a:defRPr/>
              </a:pPr>
              <a:t>5/25/2012</a:t>
            </a:fld>
            <a:endParaRPr lang="en-US" dirty="0"/>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78152D0-1BCE-406D-8990-A14C9BF14F68}"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04EFE412-66FA-4162-9C29-9141D695BA72}" type="datetime1">
              <a:rPr lang="en-US" smtClean="0"/>
              <a:pPr>
                <a:defRPr/>
              </a:pPr>
              <a:t>5/25/2012</a:t>
            </a:fld>
            <a:endParaRPr lang="en-US" dirty="0"/>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B69F605-3897-4D6D-BF81-EA6C5043A4D3}"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D9C387B0-866B-4816-A01D-7C97B7B14D73}" type="datetime1">
              <a:rPr lang="en-US" smtClean="0"/>
              <a:pPr>
                <a:defRPr/>
              </a:pPr>
              <a:t>5/25/2012</a:t>
            </a:fld>
            <a:endParaRPr lang="en-US" dirty="0"/>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42E0EE02-2BD5-41DC-8889-159DFF006CA7}"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74547248-70B9-4EBD-B943-2EB71512715F}" type="datetime1">
              <a:rPr lang="en-US" smtClean="0"/>
              <a:pPr>
                <a:defRPr/>
              </a:pPr>
              <a:t>5/25/2012</a:t>
            </a:fld>
            <a:endParaRPr lang="en-US" dirty="0"/>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AC309094-CE48-4238-BC76-ED015F29048A}"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ED1C8EAA-96B2-486C-8811-B3680F9C2AEA}" type="datetime1">
              <a:rPr lang="en-US" smtClean="0"/>
              <a:pPr>
                <a:defRPr/>
              </a:pPr>
              <a:t>5/25/2012</a:t>
            </a:fld>
            <a:endParaRPr lang="en-US" dirty="0"/>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6F6983D0-8D05-4983-A968-C34B857C499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68B7357B-20BE-4C0C-A8C1-275D14225E89}" type="datetime1">
              <a:rPr lang="en-US" smtClean="0"/>
              <a:pPr>
                <a:defRPr/>
              </a:pPr>
              <a:t>5/25/2012</a:t>
            </a:fld>
            <a:endParaRPr lang="en-US" dirty="0"/>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82A6B17-A9AA-4C4C-A1B5-5C41D629A58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87E14A9-FAD0-45B9-A811-336EE00472E2}" type="datetime1">
              <a:rPr lang="en-US" smtClean="0"/>
              <a:pPr>
                <a:defRPr/>
              </a:pPr>
              <a:t>5/25/2012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CC80F1D2-D9DF-45C5-AF8F-C90D9496475D}"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A57BEA96-2BB7-4919-8776-523493DA5B45}" type="datetime1">
              <a:rPr lang="en-US" smtClean="0"/>
              <a:pPr>
                <a:defRPr/>
              </a:pPr>
              <a:t>5/25/2012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11C7362-ADD3-473B-AC7C-37FC3622E9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taxes.about.com/od/preparingyourtaxes/a/1040Ainstruct.htm" TargetMode="External"/><Relationship Id="rId2" Type="http://schemas.openxmlformats.org/officeDocument/2006/relationships/hyperlink" Target="http://taxes.about.com/od/taxglossary/g/CapitalGains.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rs.gov/publications/p17/ar01.html" TargetMode="External"/><Relationship Id="rId2" Type="http://schemas.openxmlformats.org/officeDocument/2006/relationships/hyperlink" Target="http://www.irs.gov/publications/p17/index.html"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irs.gove/pub/Irs-pdf/f4506tez.pdf" TargetMode="External"/><Relationship Id="rId2" Type="http://schemas.openxmlformats.org/officeDocument/2006/relationships/hyperlink" Target="http://www.irs.gov/"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nasfaa.org/WorkArea/linkit.aspx?LinkIdentifier=ID&amp;ItemID=9504"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ifap.ed.gov/ifap/byAwardYear.jsp?type=fsahandbook" TargetMode="External"/><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hyperlink" Target="http://www.uscis.gov/portal/site/uscis" TargetMode="External"/><Relationship Id="rId3" Type="http://schemas.openxmlformats.org/officeDocument/2006/relationships/hyperlink" Target="http://ifap.ed.gov/ifap/byAwardYear.jsp?type=fsahandbook&amp;awardyear=2011-2012" TargetMode="External"/><Relationship Id="rId7" Type="http://schemas.openxmlformats.org/officeDocument/2006/relationships/hyperlink" Target="http://www.irs.gov/faqs/faq/0,,id=199557,00.html" TargetMode="External"/><Relationship Id="rId2" Type="http://schemas.openxmlformats.org/officeDocument/2006/relationships/hyperlink" Target="http://ecfr.gpoaccess.gov/cgi/t/text/text-idx?c=ecfr&amp;tpl=/ecfrbrowse/Title34/34cfr668_main_02.tpl" TargetMode="External"/><Relationship Id="rId1" Type="http://schemas.openxmlformats.org/officeDocument/2006/relationships/slideLayout" Target="../slideLayouts/slideLayout2.xml"/><Relationship Id="rId6" Type="http://schemas.openxmlformats.org/officeDocument/2006/relationships/hyperlink" Target="http://www.irs.gov/formspubs" TargetMode="External"/><Relationship Id="rId11" Type="http://schemas.openxmlformats.org/officeDocument/2006/relationships/hyperlink" Target="http://www.ssa.gov/ssnumber/" TargetMode="External"/><Relationship Id="rId5" Type="http://schemas.openxmlformats.org/officeDocument/2006/relationships/hyperlink" Target="http://www.irs.gov/pub/irs-pdf/p17.pdf" TargetMode="External"/><Relationship Id="rId10" Type="http://schemas.openxmlformats.org/officeDocument/2006/relationships/hyperlink" Target="https://www.sss.gov/RegVer/wfVerification.aspx" TargetMode="External"/><Relationship Id="rId4" Type="http://schemas.openxmlformats.org/officeDocument/2006/relationships/hyperlink" Target="http://www.ifap.ed.gov/" TargetMode="External"/><Relationship Id="rId9" Type="http://schemas.openxmlformats.org/officeDocument/2006/relationships/hyperlink" Target="https://www.nsldsfap.ed.gov/nslds_FAP/" TargetMode="External"/></Relationships>
</file>

<file path=ppt/slides/_rels/slide98.xml.rels><?xml version="1.0" encoding="UTF-8" standalone="yes"?>
<Relationships xmlns="http://schemas.openxmlformats.org/package/2006/relationships"><Relationship Id="rId2" Type="http://schemas.openxmlformats.org/officeDocument/2006/relationships/hyperlink" Target="mailto:jsoucier@proed.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eaLnBrk="1" fontAlgn="auto" hangingPunct="1">
              <a:spcAft>
                <a:spcPts val="0"/>
              </a:spcAft>
              <a:defRPr/>
            </a:pPr>
            <a:r>
              <a:rPr lang="en-US" sz="4400" dirty="0" smtClean="0">
                <a:ln>
                  <a:solidFill>
                    <a:schemeClr val="accent1">
                      <a:alpha val="50000"/>
                    </a:schemeClr>
                  </a:solidFill>
                </a:ln>
                <a:ea typeface="+mj-ea"/>
              </a:rPr>
              <a:t/>
            </a:r>
            <a:br>
              <a:rPr lang="en-US" sz="4400" dirty="0" smtClean="0">
                <a:ln>
                  <a:solidFill>
                    <a:schemeClr val="accent1">
                      <a:alpha val="50000"/>
                    </a:schemeClr>
                  </a:solidFill>
                </a:ln>
                <a:ea typeface="+mj-ea"/>
              </a:rPr>
            </a:br>
            <a:r>
              <a:rPr lang="en-US" sz="4400" dirty="0" smtClean="0">
                <a:ln>
                  <a:solidFill>
                    <a:schemeClr val="accent1">
                      <a:alpha val="50000"/>
                    </a:schemeClr>
                  </a:solidFill>
                </a:ln>
                <a:ea typeface="+mj-ea"/>
              </a:rPr>
              <a:t>NYSFAAA</a:t>
            </a:r>
            <a:r>
              <a:rPr lang="en-US" sz="4400" dirty="0" smtClean="0">
                <a:ln>
                  <a:solidFill>
                    <a:schemeClr val="accent1">
                      <a:alpha val="50000"/>
                    </a:schemeClr>
                  </a:solidFill>
                </a:ln>
              </a:rPr>
              <a:t/>
            </a:r>
            <a:br>
              <a:rPr lang="en-US" sz="4400" dirty="0" smtClean="0">
                <a:ln>
                  <a:solidFill>
                    <a:schemeClr val="accent1">
                      <a:alpha val="50000"/>
                    </a:schemeClr>
                  </a:solidFill>
                </a:ln>
              </a:rPr>
            </a:br>
            <a:r>
              <a:rPr lang="en-US" sz="4400" dirty="0" smtClean="0">
                <a:ln>
                  <a:solidFill>
                    <a:schemeClr val="accent1">
                      <a:alpha val="50000"/>
                    </a:schemeClr>
                  </a:solidFill>
                </a:ln>
                <a:ea typeface="+mj-ea"/>
              </a:rPr>
              <a:t>Verification Training</a:t>
            </a:r>
            <a:br>
              <a:rPr lang="en-US" sz="4400" dirty="0" smtClean="0">
                <a:ln>
                  <a:solidFill>
                    <a:schemeClr val="accent1">
                      <a:alpha val="50000"/>
                    </a:schemeClr>
                  </a:solidFill>
                </a:ln>
                <a:ea typeface="+mj-ea"/>
              </a:rPr>
            </a:br>
            <a:r>
              <a:rPr lang="en-US" sz="4400" dirty="0" smtClean="0">
                <a:ln>
                  <a:solidFill>
                    <a:schemeClr val="accent1">
                      <a:alpha val="50000"/>
                    </a:schemeClr>
                  </a:solidFill>
                </a:ln>
                <a:ea typeface="+mj-ea"/>
              </a:rPr>
              <a:t>2012-2013</a:t>
            </a:r>
            <a:r>
              <a:rPr lang="en-US" dirty="0" smtClean="0">
                <a:ln>
                  <a:solidFill>
                    <a:schemeClr val="accent1">
                      <a:alpha val="50000"/>
                    </a:schemeClr>
                  </a:solidFill>
                </a:ln>
                <a:ea typeface="+mj-ea"/>
              </a:rPr>
              <a:t/>
            </a:r>
            <a:br>
              <a:rPr lang="en-US" dirty="0" smtClean="0">
                <a:ln>
                  <a:solidFill>
                    <a:schemeClr val="accent1">
                      <a:alpha val="50000"/>
                    </a:schemeClr>
                  </a:solidFill>
                </a:ln>
                <a:ea typeface="+mj-ea"/>
              </a:rPr>
            </a:br>
            <a:endParaRPr lang="en-US" sz="3100" dirty="0">
              <a:ln>
                <a:solidFill>
                  <a:schemeClr val="accent1">
                    <a:alpha val="50000"/>
                  </a:schemeClr>
                </a:solidFill>
              </a:ln>
              <a:ea typeface="+mj-ea"/>
            </a:endParaRPr>
          </a:p>
        </p:txBody>
      </p:sp>
      <p:sp>
        <p:nvSpPr>
          <p:cNvPr id="9219" name="Subtitle 2"/>
          <p:cNvSpPr>
            <a:spLocks noGrp="1"/>
          </p:cNvSpPr>
          <p:nvPr>
            <p:ph type="subTitle" idx="1"/>
          </p:nvPr>
        </p:nvSpPr>
        <p:spPr>
          <a:xfrm>
            <a:off x="685800" y="3657600"/>
            <a:ext cx="7772400" cy="1275904"/>
          </a:xfrm>
        </p:spPr>
        <p:txBody>
          <a:bodyPr>
            <a:normAutofit fontScale="92500" lnSpcReduction="10000"/>
          </a:bodyPr>
          <a:lstStyle/>
          <a:p>
            <a:pPr marR="0" algn="l" eaLnBrk="1" hangingPunct="1">
              <a:lnSpc>
                <a:spcPct val="80000"/>
              </a:lnSpc>
            </a:pPr>
            <a:r>
              <a:rPr lang="en-US" sz="2500" dirty="0" smtClean="0"/>
              <a:t>Presented by,</a:t>
            </a:r>
          </a:p>
          <a:p>
            <a:pPr marR="0" algn="l">
              <a:lnSpc>
                <a:spcPct val="80000"/>
              </a:lnSpc>
            </a:pPr>
            <a:r>
              <a:rPr lang="en-US" sz="2500" dirty="0" smtClean="0"/>
              <a:t>JoEllen Soucier, </a:t>
            </a:r>
          </a:p>
          <a:p>
            <a:pPr marR="0" algn="l">
              <a:lnSpc>
                <a:spcPct val="80000"/>
              </a:lnSpc>
            </a:pPr>
            <a:r>
              <a:rPr lang="en-US" sz="2500" dirty="0" smtClean="0"/>
              <a:t>Vice President of Operations </a:t>
            </a:r>
          </a:p>
          <a:p>
            <a:pPr marR="0" algn="l">
              <a:lnSpc>
                <a:spcPct val="80000"/>
              </a:lnSpc>
            </a:pPr>
            <a:r>
              <a:rPr lang="en-US" sz="2500" dirty="0" smtClean="0"/>
              <a:t>ProEducation Solutions, LLC</a:t>
            </a:r>
          </a:p>
          <a:p>
            <a:pPr marR="0" algn="l" eaLnBrk="1" hangingPunct="1">
              <a:lnSpc>
                <a:spcPct val="80000"/>
              </a:lnSpc>
            </a:pPr>
            <a:endParaRPr lang="en-US" sz="2500" dirty="0" smtClean="0"/>
          </a:p>
          <a:p>
            <a:pPr marR="0" algn="l" eaLnBrk="1" hangingPunct="1">
              <a:lnSpc>
                <a:spcPct val="80000"/>
              </a:lnSpc>
            </a:pPr>
            <a:endParaRPr lang="en-US" sz="2500" dirty="0" smtClean="0"/>
          </a:p>
        </p:txBody>
      </p:sp>
      <p:sp>
        <p:nvSpPr>
          <p:cNvPr id="9220" name="Slide Number Placeholder 3"/>
          <p:cNvSpPr>
            <a:spLocks noGrp="1"/>
          </p:cNvSpPr>
          <p:nvPr>
            <p:ph type="sldNum" sz="quarter" idx="12"/>
          </p:nvPr>
        </p:nvSpPr>
        <p:spPr bwMode="auto">
          <a:noFill/>
          <a:ln>
            <a:miter lim="800000"/>
            <a:headEnd/>
            <a:tailEnd/>
          </a:ln>
        </p:spPr>
        <p:txBody>
          <a:bodyPr/>
          <a:lstStyle/>
          <a:p>
            <a:fld id="{A576D0EA-4AB3-47D5-850D-25CC63699C76}" type="slidenum">
              <a:rPr lang="en-US" smtClean="0"/>
              <a:pPr/>
              <a:t>1</a:t>
            </a:fld>
            <a:endParaRPr lang="en-US" smtClean="0"/>
          </a:p>
        </p:txBody>
      </p:sp>
      <p:pic>
        <p:nvPicPr>
          <p:cNvPr id="1026" name="Picture 2"/>
          <p:cNvPicPr>
            <a:picLocks noChangeAspect="1" noChangeArrowheads="1"/>
          </p:cNvPicPr>
          <p:nvPr/>
        </p:nvPicPr>
        <p:blipFill>
          <a:blip r:embed="rId2" cstate="print"/>
          <a:srcRect/>
          <a:stretch>
            <a:fillRect/>
          </a:stretch>
        </p:blipFill>
        <p:spPr bwMode="auto">
          <a:xfrm>
            <a:off x="1600200" y="5777163"/>
            <a:ext cx="5867400" cy="10808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686800" cy="4191000"/>
          </a:xfrm>
          <a:noFill/>
        </p:spPr>
        <p:txBody>
          <a:bodyPr/>
          <a:lstStyle/>
          <a:p>
            <a:pPr>
              <a:buNone/>
            </a:pPr>
            <a:r>
              <a:rPr lang="en-US" sz="2200" dirty="0" smtClean="0"/>
              <a:t>Laurel is 22 years old attending college.  She is a legal guardian to her cousin Paul.  Paul lives with Laurel and she receives Social Security benefits on his behalf because he is a minor.  These benefits are the only source of income for Laurel and Paul.    </a:t>
            </a:r>
          </a:p>
          <a:p>
            <a:pPr>
              <a:buNone/>
            </a:pPr>
            <a:r>
              <a:rPr lang="en-US" sz="2200" dirty="0" smtClean="0"/>
              <a:t> </a:t>
            </a:r>
          </a:p>
          <a:p>
            <a:r>
              <a:rPr lang="en-US" sz="2200" dirty="0" smtClean="0"/>
              <a:t>Is Laurel considered to have a legal dependent on the FAFSA?</a:t>
            </a:r>
          </a:p>
          <a:p>
            <a:pPr>
              <a:buNone/>
            </a:pPr>
            <a:endParaRPr lang="en-US" sz="2200" dirty="0" smtClean="0"/>
          </a:p>
          <a:p>
            <a:r>
              <a:rPr lang="en-US" sz="2200" dirty="0" smtClean="0"/>
              <a:t>Does she report the Social Security benefits on the FAFSA?</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10</a:t>
            </a:fld>
            <a:endParaRPr lang="en-US" smtClean="0"/>
          </a:p>
        </p:txBody>
      </p:sp>
      <p:sp>
        <p:nvSpPr>
          <p:cNvPr id="3" name="Title 2"/>
          <p:cNvSpPr>
            <a:spLocks noGrp="1"/>
          </p:cNvSpPr>
          <p:nvPr>
            <p:ph type="title"/>
          </p:nvPr>
        </p:nvSpPr>
        <p:spPr>
          <a:xfrm>
            <a:off x="762000" y="22860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Example:  Legal Dependent</a:t>
            </a:r>
            <a:endParaRPr lang="en-US" sz="4000" dirty="0">
              <a:ea typeface="+mj-ea"/>
            </a:endParaRPr>
          </a:p>
        </p:txBody>
      </p:sp>
      <p:pic>
        <p:nvPicPr>
          <p:cNvPr id="30721" name="Picture 1"/>
          <p:cNvPicPr>
            <a:picLocks noChangeAspect="1" noChangeArrowheads="1"/>
          </p:cNvPicPr>
          <p:nvPr/>
        </p:nvPicPr>
        <p:blipFill>
          <a:blip r:embed="rId2" cstate="print"/>
          <a:srcRect/>
          <a:stretch>
            <a:fillRect/>
          </a:stretch>
        </p:blipFill>
        <p:spPr bwMode="auto">
          <a:xfrm>
            <a:off x="-1" y="5410200"/>
            <a:ext cx="9144001" cy="389107"/>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686800" cy="4191000"/>
          </a:xfrm>
          <a:noFill/>
        </p:spPr>
        <p:txBody>
          <a:bodyPr/>
          <a:lstStyle/>
          <a:p>
            <a:r>
              <a:rPr lang="en-US" sz="2200" dirty="0" smtClean="0"/>
              <a:t>Is Laurel considered to have a legal dependent on the FAFSA?</a:t>
            </a:r>
          </a:p>
          <a:p>
            <a:pPr lvl="1"/>
            <a:r>
              <a:rPr lang="en-US" sz="1800" dirty="0" smtClean="0"/>
              <a:t>Yes.  Because Paul lives with Laurel and will be supported by her (through the social security benefits) throughout the year, Laurel answers “Yes” to the legal dependent question. If Paul didn’t live with Laurel, she would have to answer “No” to the question.</a:t>
            </a:r>
          </a:p>
          <a:p>
            <a:pPr>
              <a:buNone/>
            </a:pPr>
            <a:endParaRPr lang="en-US" sz="2200" dirty="0" smtClean="0"/>
          </a:p>
          <a:p>
            <a:r>
              <a:rPr lang="en-US" sz="2200" dirty="0" smtClean="0"/>
              <a:t>Does she report the Social Security benefits on the FAFSA?</a:t>
            </a:r>
          </a:p>
          <a:p>
            <a:pPr lvl="1"/>
            <a:r>
              <a:rPr lang="en-US" sz="1800" dirty="0" smtClean="0"/>
              <a:t>No.  Social Security benefits of any kind are not reported on the FAFSA.  Therefore, Laurel would report zero income and benefits on the FAFSA.  </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11</a:t>
            </a:fld>
            <a:endParaRPr lang="en-US" smtClean="0"/>
          </a:p>
        </p:txBody>
      </p:sp>
      <p:sp>
        <p:nvSpPr>
          <p:cNvPr id="3" name="Title 2"/>
          <p:cNvSpPr>
            <a:spLocks noGrp="1"/>
          </p:cNvSpPr>
          <p:nvPr>
            <p:ph type="title"/>
          </p:nvPr>
        </p:nvSpPr>
        <p:spPr>
          <a:xfrm>
            <a:off x="762000" y="15240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Answer:  Legal Dependent</a:t>
            </a:r>
            <a:endParaRPr lang="en-US" sz="4000" dirty="0">
              <a:ea typeface="+mj-ea"/>
            </a:endParaRPr>
          </a:p>
        </p:txBody>
      </p:sp>
      <p:sp>
        <p:nvSpPr>
          <p:cNvPr id="6" name="TextBox 5"/>
          <p:cNvSpPr txBox="1"/>
          <p:nvPr/>
        </p:nvSpPr>
        <p:spPr>
          <a:xfrm>
            <a:off x="3581400" y="4800600"/>
            <a:ext cx="4800600" cy="1384995"/>
          </a:xfrm>
          <a:prstGeom prst="rect">
            <a:avLst/>
          </a:prstGeom>
          <a:solidFill>
            <a:srgbClr val="FFFFCC"/>
          </a:solidFill>
        </p:spPr>
        <p:txBody>
          <a:bodyPr wrap="square" rtlCol="0">
            <a:spAutoFit/>
          </a:bodyPr>
          <a:lstStyle/>
          <a:p>
            <a:r>
              <a:rPr lang="en-US" sz="1400" dirty="0" smtClean="0"/>
              <a:t>2012-2013 Student Aid Handbook (AVG-23) - When a student applies after the award year has begun, in order to</a:t>
            </a:r>
          </a:p>
          <a:p>
            <a:r>
              <a:rPr lang="en-US" sz="1400" dirty="0" smtClean="0"/>
              <a:t>count a person not her child as a dependent, the support already given that year plus the future support must total more than 50% for the whole year. See the margin example.</a:t>
            </a:r>
            <a:endParaRPr lang="en-US" sz="1400" dirty="0"/>
          </a:p>
        </p:txBody>
      </p:sp>
    </p:spTree>
  </p:cSld>
  <p:clrMapOvr>
    <a:masterClrMapping/>
  </p:clrMapOvr>
  <p:transition spd="slow">
    <p:pull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686800" cy="4191000"/>
          </a:xfrm>
          <a:noFill/>
        </p:spPr>
        <p:txBody>
          <a:bodyPr/>
          <a:lstStyle/>
          <a:p>
            <a:pPr>
              <a:buNone/>
            </a:pPr>
            <a:r>
              <a:rPr lang="en-US" sz="2200" dirty="0" smtClean="0"/>
              <a:t>Alan is 28 years old and pays $4,000 support to his girlfriend, Cathy.  Cathy, who lives with him, earned an income of $3000 and receives $200 a month ($2400) from her parents.  She uses the total of $5400 for her support.   Alan claims Cathy on his taxes.      </a:t>
            </a:r>
          </a:p>
          <a:p>
            <a:pPr>
              <a:buNone/>
            </a:pPr>
            <a:r>
              <a:rPr lang="en-US" sz="2200" dirty="0" smtClean="0"/>
              <a:t> </a:t>
            </a:r>
          </a:p>
          <a:p>
            <a:r>
              <a:rPr lang="en-US" sz="2200" dirty="0" smtClean="0"/>
              <a:t>Can Alan consider Cathy as a dependent on the FAFSA and include her in the family size?</a:t>
            </a:r>
          </a:p>
          <a:p>
            <a:pPr>
              <a:buNone/>
            </a:pPr>
            <a:endParaRPr lang="en-US" sz="2200" dirty="0" smtClean="0"/>
          </a:p>
          <a:p>
            <a:r>
              <a:rPr lang="en-US" sz="2200" dirty="0" smtClean="0"/>
              <a:t>How does Alan report the $4,000 he provides to Cathy on the FAFSA?</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12</a:t>
            </a:fld>
            <a:endParaRPr lang="en-US" smtClean="0"/>
          </a:p>
        </p:txBody>
      </p:sp>
      <p:sp>
        <p:nvSpPr>
          <p:cNvPr id="3" name="Title 2"/>
          <p:cNvSpPr>
            <a:spLocks noGrp="1"/>
          </p:cNvSpPr>
          <p:nvPr>
            <p:ph type="title"/>
          </p:nvPr>
        </p:nvSpPr>
        <p:spPr>
          <a:xfrm>
            <a:off x="838200" y="15240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Example:  Legal Dependent</a:t>
            </a:r>
            <a:endParaRPr lang="en-US" sz="4000" dirty="0">
              <a:ea typeface="+mj-ea"/>
            </a:endParaRPr>
          </a:p>
        </p:txBody>
      </p:sp>
    </p:spTree>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143000"/>
            <a:ext cx="8686800" cy="4191000"/>
          </a:xfrm>
          <a:noFill/>
        </p:spPr>
        <p:txBody>
          <a:bodyPr/>
          <a:lstStyle/>
          <a:p>
            <a:r>
              <a:rPr lang="en-US" sz="2200" dirty="0" smtClean="0"/>
              <a:t>Can Alan consider Cathy as a dependent on the FAFSA and include her in the family size?</a:t>
            </a:r>
          </a:p>
          <a:p>
            <a:pPr lvl="1"/>
            <a:r>
              <a:rPr lang="en-US" sz="1800" dirty="0" smtClean="0"/>
              <a:t>No.  Alan cannot consider Cathy as a dependent since the $4,000 he provides is not more than half of her total support of $9,400.</a:t>
            </a:r>
          </a:p>
          <a:p>
            <a:pPr>
              <a:buNone/>
            </a:pPr>
            <a:endParaRPr lang="en-US" sz="2200" dirty="0" smtClean="0"/>
          </a:p>
          <a:p>
            <a:r>
              <a:rPr lang="en-US" sz="2200" dirty="0" smtClean="0"/>
              <a:t>How does Alan report the $4,000 he provides to Cathy on the FAFSA?</a:t>
            </a:r>
          </a:p>
          <a:p>
            <a:pPr lvl="1"/>
            <a:r>
              <a:rPr lang="en-US" sz="1800" dirty="0" smtClean="0"/>
              <a:t>The $4,000 support paid is not reported anywhere on the FAFSA.  However, the student may be able to request a special circumstance to exclude the $4,000 from his income if he is able to clearly document that the support was paid and why.  The decision to exclude the support is at the discretion of the financial aid administrator. </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13</a:t>
            </a:fld>
            <a:endParaRPr lang="en-US" smtClean="0"/>
          </a:p>
        </p:txBody>
      </p:sp>
      <p:sp>
        <p:nvSpPr>
          <p:cNvPr id="3" name="Title 2"/>
          <p:cNvSpPr>
            <a:spLocks noGrp="1"/>
          </p:cNvSpPr>
          <p:nvPr>
            <p:ph type="title"/>
          </p:nvPr>
        </p:nvSpPr>
        <p:spPr>
          <a:xfrm>
            <a:off x="762000" y="7620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Answer:  Legal Dependent</a:t>
            </a:r>
            <a:endParaRPr lang="en-US" sz="4000" dirty="0">
              <a:ea typeface="+mj-ea"/>
            </a:endParaRPr>
          </a:p>
        </p:txBody>
      </p:sp>
      <p:sp>
        <p:nvSpPr>
          <p:cNvPr id="6" name="TextBox 5"/>
          <p:cNvSpPr txBox="1"/>
          <p:nvPr/>
        </p:nvSpPr>
        <p:spPr>
          <a:xfrm rot="10800000" flipV="1">
            <a:off x="2590800" y="5043104"/>
            <a:ext cx="6019799" cy="1200329"/>
          </a:xfrm>
          <a:prstGeom prst="rect">
            <a:avLst/>
          </a:prstGeom>
          <a:solidFill>
            <a:srgbClr val="FFFFCC"/>
          </a:solidFill>
        </p:spPr>
        <p:txBody>
          <a:bodyPr wrap="square" rtlCol="0">
            <a:spAutoFit/>
          </a:bodyPr>
          <a:lstStyle/>
          <a:p>
            <a:r>
              <a:rPr lang="en-US" sz="1200" dirty="0" smtClean="0">
                <a:latin typeface="+mn-lt"/>
                <a:ea typeface="+mn-ea"/>
              </a:rPr>
              <a:t>2012-2013 Student Aid Handbook (AVG-23) - Legal dependents comprise children (including those who will be born before the end of the award year) of the student who receive more than half their support from the student, and other persons (except a spouse) who live with and receive more than half their support from the student as of the FAFSA signing date and will continue to do so for the award year. The same criteria apply to household size.</a:t>
            </a:r>
            <a:endParaRPr lang="en-US" sz="1200" dirty="0">
              <a:latin typeface="+mn-lt"/>
              <a:ea typeface="+mn-ea"/>
            </a:endParaRPr>
          </a:p>
        </p:txBody>
      </p:sp>
    </p:spTree>
  </p:cSld>
  <p:clrMapOvr>
    <a:masterClrMapping/>
  </p:clrMapOvr>
  <p:transition spd="slow">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686800" cy="3505200"/>
          </a:xfrm>
          <a:noFill/>
        </p:spPr>
        <p:txBody>
          <a:bodyPr/>
          <a:lstStyle/>
          <a:p>
            <a:r>
              <a:rPr lang="en-US" sz="2200" dirty="0" smtClean="0"/>
              <a:t>“No” to all independent criteria questions (45-57) - student is dependent and must report parental information.  </a:t>
            </a:r>
          </a:p>
          <a:p>
            <a:r>
              <a:rPr lang="en-US" sz="2200" dirty="0" smtClean="0"/>
              <a:t>Parents include biological, adoptive, and stepparent (if married to biological parent).  </a:t>
            </a:r>
          </a:p>
          <a:p>
            <a:r>
              <a:rPr lang="en-US" sz="2200" dirty="0" smtClean="0"/>
              <a:t>Parent does not include foster parents, legal guardians, and relatives.  Student whose (any time since the age of 13) parents are deceased, or was in foster care is considered independent for the purpose of completing the FAFSA.</a:t>
            </a:r>
          </a:p>
          <a:p>
            <a:pPr>
              <a:buNone/>
            </a:pPr>
            <a:r>
              <a:rPr lang="en-US" sz="2200" dirty="0" smtClean="0"/>
              <a:t> </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14</a:t>
            </a:fld>
            <a:endParaRPr lang="en-US" smtClean="0"/>
          </a:p>
        </p:txBody>
      </p:sp>
      <p:sp>
        <p:nvSpPr>
          <p:cNvPr id="3" name="Title 2"/>
          <p:cNvSpPr>
            <a:spLocks noGrp="1"/>
          </p:cNvSpPr>
          <p:nvPr>
            <p:ph type="title"/>
          </p:nvPr>
        </p:nvSpPr>
        <p:spPr>
          <a:xfrm>
            <a:off x="685800" y="152400"/>
            <a:ext cx="7391400" cy="1143000"/>
          </a:xfrm>
        </p:spPr>
        <p:txBody>
          <a:bodyPr>
            <a:normAutofit fontScale="90000"/>
            <a:scene3d>
              <a:camera prst="orthographicFront"/>
              <a:lightRig rig="soft" dir="t"/>
            </a:scene3d>
            <a:sp3d prstMaterial="softEdge">
              <a:bevelT w="25400" h="25400"/>
            </a:sp3d>
          </a:bodyPr>
          <a:lstStyle/>
          <a:p>
            <a:pPr algn="ctr"/>
            <a:r>
              <a:rPr lang="en-US" sz="4000" dirty="0" smtClean="0">
                <a:ea typeface="+mj-ea"/>
              </a:rPr>
              <a:t>Parental Information</a:t>
            </a:r>
            <a:br>
              <a:rPr lang="en-US" sz="4000" dirty="0" smtClean="0">
                <a:ea typeface="+mj-ea"/>
              </a:rPr>
            </a:br>
            <a:r>
              <a:rPr lang="en-US" sz="4000" dirty="0" smtClean="0">
                <a:ea typeface="+mj-ea"/>
              </a:rPr>
              <a:t>Who is a Parent?</a:t>
            </a:r>
            <a:endParaRPr lang="en-US" sz="4000" dirty="0">
              <a:ea typeface="+mj-ea"/>
            </a:endParaRPr>
          </a:p>
        </p:txBody>
      </p:sp>
      <p:pic>
        <p:nvPicPr>
          <p:cNvPr id="26625" name="Picture 1"/>
          <p:cNvPicPr>
            <a:picLocks noChangeAspect="1" noChangeArrowheads="1"/>
          </p:cNvPicPr>
          <p:nvPr/>
        </p:nvPicPr>
        <p:blipFill>
          <a:blip r:embed="rId2" cstate="print"/>
          <a:srcRect/>
          <a:stretch>
            <a:fillRect/>
          </a:stretch>
        </p:blipFill>
        <p:spPr bwMode="auto">
          <a:xfrm>
            <a:off x="0" y="5008928"/>
            <a:ext cx="9144000" cy="782272"/>
          </a:xfrm>
          <a:prstGeom prst="rect">
            <a:avLst/>
          </a:prstGeom>
          <a:noFill/>
          <a:ln w="9525">
            <a:noFill/>
            <a:miter lim="800000"/>
            <a:headEnd/>
            <a:tailEnd/>
          </a:ln>
          <a:scene3d>
            <a:camera prst="orthographicFront"/>
            <a:lightRig rig="threePt" dir="t"/>
          </a:scene3d>
          <a:sp3d>
            <a:bevelT/>
          </a:sp3d>
        </p:spPr>
      </p:pic>
    </p:spTree>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200"/>
            <a:ext cx="8763000" cy="4724400"/>
          </a:xfrm>
          <a:noFill/>
        </p:spPr>
        <p:txBody>
          <a:bodyPr>
            <a:normAutofit/>
          </a:bodyPr>
          <a:lstStyle/>
          <a:p>
            <a:r>
              <a:rPr lang="en-US" sz="2000" dirty="0" smtClean="0"/>
              <a:t>The FAFSA asks for parents’ SSNs, last names, first initial, date of birth, and month and year they were married, separated, divorced, or widowed. </a:t>
            </a:r>
          </a:p>
          <a:p>
            <a:pPr lvl="1"/>
            <a:r>
              <a:rPr lang="en-US" sz="1600" dirty="0" smtClean="0"/>
              <a:t>This is to prepare for a possible match with the IRS on AGI, taxes paid, filing status, and number of exemptions claimed. </a:t>
            </a:r>
          </a:p>
          <a:p>
            <a:r>
              <a:rPr lang="en-US" sz="2000" b="1" u="sng" dirty="0" smtClean="0"/>
              <a:t>If the SSN, last name, and birth date for at least one parent are not provided</a:t>
            </a:r>
            <a:r>
              <a:rPr lang="en-US" sz="2000" dirty="0" smtClean="0"/>
              <a:t>, or if neither parent’s SSN matches with the Social Security Administration, the application will be rejected. </a:t>
            </a:r>
          </a:p>
          <a:p>
            <a:r>
              <a:rPr lang="en-US" sz="2000" dirty="0" smtClean="0"/>
              <a:t>When the SSN doesn’t match with SSA, the wrong number must be corrected so that the application and SSA agree. </a:t>
            </a:r>
          </a:p>
          <a:p>
            <a:pPr lvl="1"/>
            <a:r>
              <a:rPr lang="en-US" sz="1600" dirty="0" smtClean="0"/>
              <a:t>For a name or birth date that doesn’t match, correct the application if it’s wrong or re-enter the information if it’s correct. </a:t>
            </a:r>
          </a:p>
          <a:p>
            <a:pPr lvl="1"/>
            <a:r>
              <a:rPr lang="en-US" sz="1600" dirty="0" smtClean="0"/>
              <a:t>If the parent doesn’t have an SSN, enter 000-00-0000 to prevent or remove a reject code. (See also the SSN chapter in Volume 1 of the Federal Student Aid Handbook.)</a:t>
            </a:r>
            <a:endParaRPr lang="en-US" sz="1600" dirty="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15</a:t>
            </a:fld>
            <a:endParaRPr lang="en-US" smtClean="0"/>
          </a:p>
        </p:txBody>
      </p:sp>
      <p:sp>
        <p:nvSpPr>
          <p:cNvPr id="3" name="Title 2"/>
          <p:cNvSpPr>
            <a:spLocks noGrp="1"/>
          </p:cNvSpPr>
          <p:nvPr>
            <p:ph type="title"/>
          </p:nvPr>
        </p:nvSpPr>
        <p:spPr>
          <a:xfrm>
            <a:off x="838200" y="304800"/>
            <a:ext cx="7162800" cy="11430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Parents’ Personal </a:t>
            </a:r>
            <a:br>
              <a:rPr lang="en-US" sz="4000" dirty="0" smtClean="0">
                <a:ea typeface="+mj-ea"/>
              </a:rPr>
            </a:br>
            <a:r>
              <a:rPr lang="en-US" sz="4000" dirty="0" smtClean="0">
                <a:ea typeface="+mj-ea"/>
              </a:rPr>
              <a:t>Information</a:t>
            </a:r>
            <a:endParaRPr lang="en-US" sz="4000" dirty="0">
              <a:ea typeface="+mj-ea"/>
            </a:endParaRPr>
          </a:p>
        </p:txBody>
      </p:sp>
      <p:pic>
        <p:nvPicPr>
          <p:cNvPr id="38914" name="Picture 2"/>
          <p:cNvPicPr>
            <a:picLocks noChangeAspect="1" noChangeArrowheads="1"/>
          </p:cNvPicPr>
          <p:nvPr/>
        </p:nvPicPr>
        <p:blipFill>
          <a:blip r:embed="rId2" cstate="print"/>
          <a:srcRect/>
          <a:stretch>
            <a:fillRect/>
          </a:stretch>
        </p:blipFill>
        <p:spPr bwMode="auto">
          <a:xfrm>
            <a:off x="457200" y="228600"/>
            <a:ext cx="1600199" cy="1161626"/>
          </a:xfrm>
          <a:prstGeom prst="rect">
            <a:avLst/>
          </a:prstGeom>
          <a:noFill/>
          <a:ln w="9525">
            <a:noFill/>
            <a:miter lim="800000"/>
            <a:headEnd/>
            <a:tailEnd/>
          </a:ln>
          <a:effectLst/>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447800"/>
            <a:ext cx="8686800" cy="4419600"/>
          </a:xfrm>
          <a:noFill/>
        </p:spPr>
        <p:txBody>
          <a:bodyPr>
            <a:normAutofit lnSpcReduction="10000"/>
          </a:bodyPr>
          <a:lstStyle/>
          <a:p>
            <a:r>
              <a:rPr lang="en-US" sz="1800" dirty="0" smtClean="0"/>
              <a:t>Student does not have to be living with parents to be required to report parental information.</a:t>
            </a:r>
          </a:p>
          <a:p>
            <a:r>
              <a:rPr lang="en-US" sz="1800" dirty="0" smtClean="0"/>
              <a:t>Priority Order for Divorced or Separated Parents:</a:t>
            </a:r>
          </a:p>
          <a:p>
            <a:pPr lvl="1"/>
            <a:r>
              <a:rPr lang="en-US" sz="1600" dirty="0" smtClean="0"/>
              <a:t>Which parent did student live with more during the 12 months preceding FAFSA completion date.</a:t>
            </a:r>
          </a:p>
          <a:p>
            <a:pPr lvl="1"/>
            <a:r>
              <a:rPr lang="en-US" sz="1600" dirty="0" smtClean="0"/>
              <a:t>If live(d) with neither or both equally, which parent provided more financial support during the 12 months preceding FAFSA completion date.</a:t>
            </a:r>
          </a:p>
          <a:p>
            <a:pPr lvl="1"/>
            <a:r>
              <a:rPr lang="en-US" sz="1600" dirty="0" smtClean="0"/>
              <a:t>If financial support is exactly 50/50, which parent has the greater income and benefits.</a:t>
            </a:r>
          </a:p>
          <a:p>
            <a:r>
              <a:rPr lang="en-US" sz="1800" dirty="0" smtClean="0"/>
              <a:t>A couple doesn‘t have to be legally separated in order to be considered separated for purposes of the FAFSA. </a:t>
            </a:r>
          </a:p>
          <a:p>
            <a:r>
              <a:rPr lang="en-US" sz="1800" dirty="0" smtClean="0"/>
              <a:t>The couple may consider themselves informally separated when one of the partners has permanently left the household. </a:t>
            </a:r>
          </a:p>
          <a:p>
            <a:r>
              <a:rPr lang="en-US" sz="1800" dirty="0" smtClean="0"/>
              <a:t>If the partners live together, they can‘t be considered informally separated. </a:t>
            </a:r>
          </a:p>
          <a:p>
            <a:pPr>
              <a:buNone/>
            </a:pPr>
            <a:r>
              <a:rPr lang="en-US" sz="1800" dirty="0" smtClean="0"/>
              <a:t> </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16</a:t>
            </a:fld>
            <a:endParaRPr lang="en-US" smtClean="0"/>
          </a:p>
        </p:txBody>
      </p:sp>
      <p:sp>
        <p:nvSpPr>
          <p:cNvPr id="3" name="Title 2"/>
          <p:cNvSpPr>
            <a:spLocks noGrp="1"/>
          </p:cNvSpPr>
          <p:nvPr>
            <p:ph type="title"/>
          </p:nvPr>
        </p:nvSpPr>
        <p:spPr>
          <a:xfrm>
            <a:off x="838200" y="152400"/>
            <a:ext cx="7391400" cy="1143000"/>
          </a:xfrm>
        </p:spPr>
        <p:txBody>
          <a:bodyPr>
            <a:normAutofit/>
            <a:scene3d>
              <a:camera prst="orthographicFront"/>
              <a:lightRig rig="soft" dir="t"/>
            </a:scene3d>
            <a:sp3d prstMaterial="softEdge">
              <a:bevelT w="25400" h="25400"/>
            </a:sp3d>
          </a:bodyPr>
          <a:lstStyle/>
          <a:p>
            <a:pPr algn="ctr"/>
            <a:r>
              <a:rPr lang="en-US" sz="3200" dirty="0" smtClean="0">
                <a:ea typeface="+mj-ea"/>
              </a:rPr>
              <a:t>Parental Information</a:t>
            </a:r>
            <a:br>
              <a:rPr lang="en-US" sz="3200" dirty="0" smtClean="0">
                <a:ea typeface="+mj-ea"/>
              </a:rPr>
            </a:br>
            <a:r>
              <a:rPr lang="en-US" sz="3200" dirty="0" smtClean="0">
                <a:ea typeface="+mj-ea"/>
              </a:rPr>
              <a:t>Divorce/Separation - Which Parent?</a:t>
            </a:r>
            <a:endParaRPr lang="en-US" sz="3200" dirty="0">
              <a:ea typeface="+mj-ea"/>
            </a:endParaRPr>
          </a:p>
        </p:txBody>
      </p:sp>
      <p:sp>
        <p:nvSpPr>
          <p:cNvPr id="6" name="TextBox 5"/>
          <p:cNvSpPr txBox="1"/>
          <p:nvPr/>
        </p:nvSpPr>
        <p:spPr>
          <a:xfrm>
            <a:off x="3810000" y="5410201"/>
            <a:ext cx="4503241" cy="1015663"/>
          </a:xfrm>
          <a:prstGeom prst="rect">
            <a:avLst/>
          </a:prstGeom>
          <a:solidFill>
            <a:srgbClr val="FFFFCC"/>
          </a:solidFill>
        </p:spPr>
        <p:txBody>
          <a:bodyPr wrap="square" rtlCol="0">
            <a:spAutoFit/>
          </a:bodyPr>
          <a:lstStyle/>
          <a:p>
            <a:r>
              <a:rPr lang="en-US" sz="1600" dirty="0" smtClean="0"/>
              <a:t>IFAP – Completing the FAFSA</a:t>
            </a:r>
            <a:r>
              <a:rPr lang="en-US" sz="1600" baseline="30000" dirty="0" smtClean="0"/>
              <a:t>SM</a:t>
            </a:r>
            <a:r>
              <a:rPr lang="en-US" sz="1600" dirty="0" smtClean="0"/>
              <a:t>  2012-13</a:t>
            </a:r>
          </a:p>
          <a:p>
            <a:r>
              <a:rPr lang="en-US" sz="1600" dirty="0" smtClean="0"/>
              <a:t>	71 Pages of FAFSA filing instructions 	with FAQs, examples, and guidance.  </a:t>
            </a:r>
          </a:p>
          <a:p>
            <a:endParaRPr lang="en-US" baseline="30000" dirty="0"/>
          </a:p>
        </p:txBody>
      </p:sp>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686800" cy="4191000"/>
          </a:xfrm>
          <a:noFill/>
        </p:spPr>
        <p:txBody>
          <a:bodyPr>
            <a:normAutofit lnSpcReduction="10000"/>
          </a:bodyPr>
          <a:lstStyle/>
          <a:p>
            <a:pPr>
              <a:buNone/>
            </a:pPr>
            <a:r>
              <a:rPr lang="en-US" sz="2200" dirty="0" smtClean="0"/>
              <a:t>Christopher is 18 years old and lives with his grandmother who is a legal guardian but not an adoptive parent.  The whereabouts of his biological mother and father are unknown.  </a:t>
            </a:r>
          </a:p>
          <a:p>
            <a:pPr>
              <a:buNone/>
            </a:pPr>
            <a:r>
              <a:rPr lang="en-US" sz="2200" dirty="0" smtClean="0"/>
              <a:t>His grandmother has taken care of him since he was age 2.  Christopher does not work and receives all his support from his grandmother.  </a:t>
            </a:r>
          </a:p>
          <a:p>
            <a:pPr>
              <a:buNone/>
            </a:pPr>
            <a:r>
              <a:rPr lang="en-US" sz="2200" dirty="0" smtClean="0"/>
              <a:t>His grandmother gives him approximately $50 a week in cash support.  The remaining support is in the form of in-kind for food, shelter, and clothing.       </a:t>
            </a:r>
          </a:p>
          <a:p>
            <a:pPr>
              <a:buNone/>
            </a:pPr>
            <a:r>
              <a:rPr lang="en-US" sz="2200" dirty="0" smtClean="0"/>
              <a:t> </a:t>
            </a:r>
          </a:p>
          <a:p>
            <a:r>
              <a:rPr lang="en-US" sz="2200" dirty="0" smtClean="0"/>
              <a:t>How does Christopher complete the FAFSA?</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17</a:t>
            </a:fld>
            <a:endParaRPr lang="en-US" smtClean="0"/>
          </a:p>
        </p:txBody>
      </p:sp>
      <p:sp>
        <p:nvSpPr>
          <p:cNvPr id="3" name="Title 2"/>
          <p:cNvSpPr>
            <a:spLocks noGrp="1"/>
          </p:cNvSpPr>
          <p:nvPr>
            <p:ph type="title"/>
          </p:nvPr>
        </p:nvSpPr>
        <p:spPr>
          <a:xfrm>
            <a:off x="838200" y="22860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Example:  Who is a Parent</a:t>
            </a:r>
            <a:endParaRPr lang="en-US" sz="4000" dirty="0">
              <a:ea typeface="+mj-ea"/>
            </a:endParaRPr>
          </a:p>
        </p:txBody>
      </p:sp>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686800" cy="4191000"/>
          </a:xfrm>
          <a:noFill/>
        </p:spPr>
        <p:txBody>
          <a:bodyPr/>
          <a:lstStyle/>
          <a:p>
            <a:r>
              <a:rPr lang="en-US" sz="2200" dirty="0" smtClean="0"/>
              <a:t>How does Christopher complete the FAFSA?</a:t>
            </a:r>
          </a:p>
          <a:p>
            <a:pPr lvl="1"/>
            <a:r>
              <a:rPr lang="en-US" sz="1800" dirty="0" smtClean="0"/>
              <a:t>Christopher completes the FAFSA as an independent student by selecting Yes to Question 54 – Are you or were you in legal guardianship.</a:t>
            </a:r>
          </a:p>
          <a:p>
            <a:pPr lvl="1"/>
            <a:r>
              <a:rPr lang="en-US" sz="1800" dirty="0" smtClean="0"/>
              <a:t>The $50 per week Christopher receives from his grandmother must be reported as other unreported income.  The in-kind support is not reported.</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18</a:t>
            </a:fld>
            <a:endParaRPr lang="en-US" smtClean="0"/>
          </a:p>
        </p:txBody>
      </p:sp>
      <p:sp>
        <p:nvSpPr>
          <p:cNvPr id="3" name="Title 2"/>
          <p:cNvSpPr>
            <a:spLocks noGrp="1"/>
          </p:cNvSpPr>
          <p:nvPr>
            <p:ph type="title"/>
          </p:nvPr>
        </p:nvSpPr>
        <p:spPr>
          <a:xfrm>
            <a:off x="762000" y="15240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Answer:  Who is a Parent</a:t>
            </a:r>
            <a:endParaRPr lang="en-US" sz="4000" dirty="0">
              <a:ea typeface="+mj-ea"/>
            </a:endParaRPr>
          </a:p>
        </p:txBody>
      </p:sp>
      <p:sp>
        <p:nvSpPr>
          <p:cNvPr id="6" name="TextBox 5"/>
          <p:cNvSpPr txBox="1"/>
          <p:nvPr/>
        </p:nvSpPr>
        <p:spPr>
          <a:xfrm>
            <a:off x="838200" y="4114800"/>
            <a:ext cx="7696200" cy="1815882"/>
          </a:xfrm>
          <a:prstGeom prst="rect">
            <a:avLst/>
          </a:prstGeom>
          <a:solidFill>
            <a:srgbClr val="FFFFCC"/>
          </a:solidFill>
        </p:spPr>
        <p:txBody>
          <a:bodyPr wrap="square" rtlCol="0">
            <a:spAutoFit/>
          </a:bodyPr>
          <a:lstStyle/>
          <a:p>
            <a:r>
              <a:rPr lang="en-US" sz="1600" dirty="0" smtClean="0"/>
              <a:t>2012-2013 Student Aid Handbook (AVG-25) - If a student is living with her grandparents or other relatives, their data should not be reported on the FAFSA as parental data unless they have adopted the student. Any cash support from persons other than the student’s parents should be reported as untaxed income, as discussed in Step 2. The school may also consider other kinds of support as part of the student’s financial resources and use professional judgment to include the support under the item for student’s untaxed income.</a:t>
            </a:r>
            <a:endParaRPr lang="en-US" sz="1600" dirty="0"/>
          </a:p>
        </p:txBody>
      </p:sp>
      <p:pic>
        <p:nvPicPr>
          <p:cNvPr id="24577" name="Picture 1"/>
          <p:cNvPicPr>
            <a:picLocks noChangeAspect="1" noChangeArrowheads="1"/>
          </p:cNvPicPr>
          <p:nvPr/>
        </p:nvPicPr>
        <p:blipFill>
          <a:blip r:embed="rId2" cstate="print"/>
          <a:srcRect/>
          <a:stretch>
            <a:fillRect/>
          </a:stretch>
        </p:blipFill>
        <p:spPr bwMode="auto">
          <a:xfrm>
            <a:off x="0" y="3657600"/>
            <a:ext cx="9144000" cy="348597"/>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143000"/>
            <a:ext cx="8686800" cy="4191000"/>
          </a:xfrm>
          <a:noFill/>
        </p:spPr>
        <p:txBody>
          <a:bodyPr>
            <a:normAutofit lnSpcReduction="10000"/>
          </a:bodyPr>
          <a:lstStyle/>
          <a:p>
            <a:pPr>
              <a:buNone/>
            </a:pPr>
            <a:r>
              <a:rPr lang="en-US" sz="2200" dirty="0" smtClean="0"/>
              <a:t>Michelle is dependent and her biological parents are divorced.  She lives with her mother and her mother’s new husband.  </a:t>
            </a:r>
          </a:p>
          <a:p>
            <a:pPr>
              <a:buNone/>
            </a:pPr>
            <a:r>
              <a:rPr lang="en-US" sz="2200" dirty="0" smtClean="0"/>
              <a:t>Michelle’s biological father is very involved in Michelle’s life and takes her as often as he can.  Based on the divorce agreement, living arrangements, and finances, her mother is considered to provide more than half support.  </a:t>
            </a:r>
          </a:p>
          <a:p>
            <a:pPr>
              <a:buNone/>
            </a:pPr>
            <a:r>
              <a:rPr lang="en-US" sz="2200" dirty="0" smtClean="0"/>
              <a:t>Michelle’s mother was married a few weeks ago and her new stepfather was not in her life until 6 months before her mother remarried.         </a:t>
            </a:r>
          </a:p>
          <a:p>
            <a:pPr>
              <a:buNone/>
            </a:pPr>
            <a:r>
              <a:rPr lang="en-US" sz="2200" dirty="0" smtClean="0"/>
              <a:t> </a:t>
            </a:r>
          </a:p>
          <a:p>
            <a:r>
              <a:rPr lang="en-US" sz="2200" dirty="0" smtClean="0"/>
              <a:t>How does Michelle complete the FAFSA?</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19</a:t>
            </a:fld>
            <a:endParaRPr lang="en-US" smtClean="0"/>
          </a:p>
        </p:txBody>
      </p:sp>
      <p:sp>
        <p:nvSpPr>
          <p:cNvPr id="3" name="Title 2"/>
          <p:cNvSpPr>
            <a:spLocks noGrp="1"/>
          </p:cNvSpPr>
          <p:nvPr>
            <p:ph type="title"/>
          </p:nvPr>
        </p:nvSpPr>
        <p:spPr>
          <a:xfrm>
            <a:off x="685800" y="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Example:  Who is a Parent</a:t>
            </a:r>
            <a:endParaRPr lang="en-US" sz="4000" dirty="0">
              <a:ea typeface="+mj-ea"/>
            </a:endParaRPr>
          </a:p>
        </p:txBody>
      </p:sp>
      <p:pic>
        <p:nvPicPr>
          <p:cNvPr id="23553" name="Picture 1"/>
          <p:cNvPicPr>
            <a:picLocks noChangeAspect="1" noChangeArrowheads="1"/>
          </p:cNvPicPr>
          <p:nvPr/>
        </p:nvPicPr>
        <p:blipFill>
          <a:blip r:embed="rId2" cstate="print"/>
          <a:srcRect/>
          <a:stretch>
            <a:fillRect/>
          </a:stretch>
        </p:blipFill>
        <p:spPr bwMode="auto">
          <a:xfrm>
            <a:off x="2743200" y="5410200"/>
            <a:ext cx="5871755" cy="914400"/>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6858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Slide Number Placeholder 3"/>
          <p:cNvSpPr>
            <a:spLocks noGrp="1"/>
          </p:cNvSpPr>
          <p:nvPr>
            <p:ph type="sldNum" sz="quarter" idx="12"/>
          </p:nvPr>
        </p:nvSpPr>
        <p:spPr bwMode="auto">
          <a:noFill/>
          <a:ln>
            <a:miter lim="800000"/>
            <a:headEnd/>
            <a:tailEnd/>
          </a:ln>
        </p:spPr>
        <p:txBody>
          <a:bodyPr/>
          <a:lstStyle/>
          <a:p>
            <a:fld id="{27C02A9C-EFA4-4C51-A01E-1158414C7180}" type="slidenum">
              <a:rPr lang="en-US" smtClean="0"/>
              <a:pPr/>
              <a:t>2</a:t>
            </a:fld>
            <a:endParaRPr lang="en-US" smtClean="0"/>
          </a:p>
        </p:txBody>
      </p:sp>
      <p:sp>
        <p:nvSpPr>
          <p:cNvPr id="2" name="Title 1"/>
          <p:cNvSpPr>
            <a:spLocks noGrp="1"/>
          </p:cNvSpPr>
          <p:nvPr>
            <p:ph type="title"/>
          </p:nvPr>
        </p:nvSpPr>
        <p:spPr>
          <a:xfrm>
            <a:off x="381000" y="152400"/>
            <a:ext cx="8229600" cy="792162"/>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dirty="0" smtClean="0">
                <a:ea typeface="+mj-ea"/>
              </a:rPr>
              <a:t>Today’s Agenda</a:t>
            </a:r>
            <a:endParaRPr lang="en-US" dirty="0">
              <a:ea typeface="+mj-ea"/>
            </a:endParaRPr>
          </a:p>
        </p:txBody>
      </p:sp>
      <p:pic>
        <p:nvPicPr>
          <p:cNvPr id="2052" name="Picture 4" descr="'Knowledge' highlighted in yellow"/>
          <p:cNvPicPr>
            <a:picLocks noChangeAspect="1" noChangeArrowheads="1"/>
          </p:cNvPicPr>
          <p:nvPr/>
        </p:nvPicPr>
        <p:blipFill>
          <a:blip r:embed="rId7" cstate="print"/>
          <a:srcRect/>
          <a:stretch>
            <a:fillRect/>
          </a:stretch>
        </p:blipFill>
        <p:spPr bwMode="auto">
          <a:xfrm>
            <a:off x="6248400" y="1143000"/>
            <a:ext cx="25146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686800" cy="4191000"/>
          </a:xfrm>
          <a:noFill/>
        </p:spPr>
        <p:txBody>
          <a:bodyPr/>
          <a:lstStyle/>
          <a:p>
            <a:r>
              <a:rPr lang="en-US" sz="2200" dirty="0" smtClean="0"/>
              <a:t>How does Michelle complete the FAFSA?</a:t>
            </a:r>
          </a:p>
          <a:p>
            <a:pPr lvl="1"/>
            <a:r>
              <a:rPr lang="en-US" sz="1800" dirty="0" smtClean="0"/>
              <a:t>Student must complete the FAFSA as a dependent student and financial information of her mother and new stepfather.  </a:t>
            </a:r>
          </a:p>
          <a:p>
            <a:pPr lvl="1"/>
            <a:r>
              <a:rPr lang="en-US" sz="1800" dirty="0" smtClean="0"/>
              <a:t>Any child/financial support provided to Michelle or her mother from her biological father are reported as untaxed income on the FAFSA.</a:t>
            </a:r>
          </a:p>
          <a:p>
            <a:pPr lvl="1"/>
            <a:endParaRPr lang="en-US" sz="1800" dirty="0" smtClean="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20</a:t>
            </a:fld>
            <a:endParaRPr lang="en-US" smtClean="0"/>
          </a:p>
        </p:txBody>
      </p:sp>
      <p:sp>
        <p:nvSpPr>
          <p:cNvPr id="3" name="Title 2"/>
          <p:cNvSpPr>
            <a:spLocks noGrp="1"/>
          </p:cNvSpPr>
          <p:nvPr>
            <p:ph type="title"/>
          </p:nvPr>
        </p:nvSpPr>
        <p:spPr>
          <a:xfrm>
            <a:off x="685800" y="22860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Example:  Who is a Parent</a:t>
            </a:r>
            <a:endParaRPr lang="en-US" sz="4000" dirty="0">
              <a:ea typeface="+mj-ea"/>
            </a:endParaRPr>
          </a:p>
        </p:txBody>
      </p:sp>
      <p:sp>
        <p:nvSpPr>
          <p:cNvPr id="6" name="TextBox 5"/>
          <p:cNvSpPr txBox="1"/>
          <p:nvPr/>
        </p:nvSpPr>
        <p:spPr>
          <a:xfrm>
            <a:off x="457200" y="3429000"/>
            <a:ext cx="8229600" cy="2031325"/>
          </a:xfrm>
          <a:prstGeom prst="rect">
            <a:avLst/>
          </a:prstGeom>
          <a:solidFill>
            <a:srgbClr val="FFFFCC"/>
          </a:solidFill>
        </p:spPr>
        <p:txBody>
          <a:bodyPr wrap="square" rtlCol="0">
            <a:spAutoFit/>
          </a:bodyPr>
          <a:lstStyle/>
          <a:p>
            <a:r>
              <a:rPr lang="en-US" sz="1400" dirty="0" smtClean="0"/>
              <a:t>2010-2011 Student Aid Handbook (AVG-29) - A stepparent is treated like a biological parent if the stepparent has legally adopted the student or if the stepparent is married, as of the date of application, to a student’s biological or adoptive parent whose information will be reported on the FAFSA. </a:t>
            </a:r>
            <a:r>
              <a:rPr lang="en-US" sz="1400" b="1" dirty="0" smtClean="0"/>
              <a:t>There are no exceptions.  </a:t>
            </a:r>
            <a:r>
              <a:rPr lang="en-US" sz="1400" dirty="0" smtClean="0"/>
              <a:t>A prenuptial agreement does not exempt the stepparent from providing information required of a parent on the FAFSA. The stepparent’s income information for the entire base year, 2011, must be reported even if the parent and stepparent were not married until after 2011. See above for how to fill out the parent questions when the stepparent’s spouse (the biological parent) dies; if the stepparent has not adopted the student, he would no longer provide parental information</a:t>
            </a:r>
          </a:p>
          <a:p>
            <a:r>
              <a:rPr lang="en-US" sz="1400" dirty="0" smtClean="0"/>
              <a:t>as before, but any financial support he gives to the student would be counted as untaxed income.</a:t>
            </a:r>
            <a:endParaRPr lang="en-US" sz="1400" dirty="0"/>
          </a:p>
        </p:txBody>
      </p:sp>
    </p:spTree>
  </p:cSld>
  <p:clrMapOvr>
    <a:masterClrMapping/>
  </p:clrMapOvr>
  <p:transition spd="slow">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43000"/>
            <a:ext cx="8763000" cy="4221162"/>
          </a:xfrm>
          <a:noFill/>
        </p:spPr>
        <p:txBody>
          <a:bodyPr>
            <a:normAutofit lnSpcReduction="10000"/>
          </a:bodyPr>
          <a:lstStyle/>
          <a:p>
            <a:r>
              <a:rPr lang="en-US" sz="1800" dirty="0" smtClean="0"/>
              <a:t>Marital Status is based on the day the FAFSA is filed.</a:t>
            </a:r>
          </a:p>
          <a:p>
            <a:r>
              <a:rPr lang="en-US" sz="1800" dirty="0" smtClean="0"/>
              <a:t>Engaged - Unmarried unless he/she waits until after the wedding to complete the FAFSA.</a:t>
            </a:r>
          </a:p>
          <a:p>
            <a:r>
              <a:rPr lang="en-US" sz="1800" dirty="0" smtClean="0"/>
              <a:t>Student is married if he/she is separated or planning to divorce or if he/she meets the criteria for common-law marriage in his/her state.</a:t>
            </a:r>
          </a:p>
          <a:p>
            <a:pPr lvl="1"/>
            <a:r>
              <a:rPr lang="en-US" sz="1600" dirty="0" smtClean="0"/>
              <a:t>States that recognize common-law marriage are Alabama, Colorado, Iowa, Kansas, Montana, Rhode Island, South Carolina, Texas, Utah, and Washington, D.C.</a:t>
            </a:r>
          </a:p>
          <a:p>
            <a:r>
              <a:rPr lang="en-US" sz="1800" dirty="0" smtClean="0"/>
              <a:t>Independent only because he/she was married becomes dependent for the next award year if she divorces and cannot answer yes to any of the dependency questions.</a:t>
            </a:r>
          </a:p>
          <a:p>
            <a:r>
              <a:rPr lang="en-US" sz="1800" dirty="0" smtClean="0"/>
              <a:t>According to the Defense of Marriage Act (1996), “…the word ‘marriage’ means only a legal union between one man and one woman as husband and wife, and the word ‘spouse’ refers only to a person of the opposite sex who is a husband or a wife.” Therefore, same-sex unions are not considered marriages for federal purposes, including the FAFSA.</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21</a:t>
            </a:fld>
            <a:endParaRPr lang="en-US" smtClean="0"/>
          </a:p>
        </p:txBody>
      </p:sp>
      <p:sp>
        <p:nvSpPr>
          <p:cNvPr id="3" name="Title 2"/>
          <p:cNvSpPr>
            <a:spLocks noGrp="1"/>
          </p:cNvSpPr>
          <p:nvPr>
            <p:ph type="title"/>
          </p:nvPr>
        </p:nvSpPr>
        <p:spPr>
          <a:xfrm>
            <a:off x="762000" y="0"/>
            <a:ext cx="7162800" cy="11430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Marital Status</a:t>
            </a:r>
            <a:endParaRPr lang="en-US" sz="4000" dirty="0">
              <a:ea typeface="+mj-ea"/>
            </a:endParaRPr>
          </a:p>
        </p:txBody>
      </p:sp>
      <p:pic>
        <p:nvPicPr>
          <p:cNvPr id="57346" name="Picture 2"/>
          <p:cNvPicPr>
            <a:picLocks noChangeAspect="1" noChangeArrowheads="1"/>
          </p:cNvPicPr>
          <p:nvPr/>
        </p:nvPicPr>
        <p:blipFill>
          <a:blip r:embed="rId2" cstate="print"/>
          <a:srcRect/>
          <a:stretch>
            <a:fillRect/>
          </a:stretch>
        </p:blipFill>
        <p:spPr bwMode="auto">
          <a:xfrm>
            <a:off x="3657600" y="5715000"/>
            <a:ext cx="5057775" cy="782624"/>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86800" cy="4648200"/>
          </a:xfrm>
        </p:spPr>
        <p:txBody>
          <a:bodyPr>
            <a:normAutofit fontScale="92500" lnSpcReduction="10000"/>
          </a:bodyPr>
          <a:lstStyle/>
          <a:p>
            <a:pPr>
              <a:buNone/>
            </a:pPr>
            <a:r>
              <a:rPr lang="en-US" dirty="0" smtClean="0"/>
              <a:t>George’s parents divorced when he was seven. His mother later remarried and George lived with his mother and stepfather. </a:t>
            </a:r>
          </a:p>
          <a:p>
            <a:pPr>
              <a:buNone/>
            </a:pPr>
            <a:r>
              <a:rPr lang="en-US" dirty="0" smtClean="0"/>
              <a:t>His stepfather didn’t adopt him. His mother died last year, but his biological father is still living. </a:t>
            </a:r>
          </a:p>
          <a:p>
            <a:pPr>
              <a:buNone/>
            </a:pPr>
            <a:r>
              <a:rPr lang="en-US" dirty="0" smtClean="0"/>
              <a:t>George is living with and supported by his stepfather who earns much less than his biological father.</a:t>
            </a:r>
          </a:p>
          <a:p>
            <a:pPr>
              <a:buNone/>
            </a:pPr>
            <a:r>
              <a:rPr lang="en-US" dirty="0" smtClean="0"/>
              <a:t>George doesn’t meet any of the independence criteria, so he’s a dependent student. </a:t>
            </a:r>
          </a:p>
          <a:p>
            <a:pPr>
              <a:buNone/>
            </a:pPr>
            <a:endParaRPr lang="en-US" dirty="0" smtClean="0"/>
          </a:p>
          <a:p>
            <a:r>
              <a:rPr lang="en-US" dirty="0" smtClean="0"/>
              <a:t>Whose information does George report on the FAFSA?</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22</a:t>
            </a:fld>
            <a:endParaRPr lang="en-US" dirty="0"/>
          </a:p>
        </p:txBody>
      </p:sp>
      <p:sp>
        <p:nvSpPr>
          <p:cNvPr id="3" name="Title 2"/>
          <p:cNvSpPr>
            <a:spLocks noGrp="1"/>
          </p:cNvSpPr>
          <p:nvPr>
            <p:ph type="title"/>
          </p:nvPr>
        </p:nvSpPr>
        <p:spPr>
          <a:xfrm>
            <a:off x="457200" y="228600"/>
            <a:ext cx="8229600" cy="1143000"/>
          </a:xfrm>
        </p:spPr>
        <p:txBody>
          <a:bodyPr/>
          <a:lstStyle/>
          <a:p>
            <a:pPr algn="ctr"/>
            <a:r>
              <a:rPr lang="en-US" dirty="0" smtClean="0"/>
              <a:t>Example: Marital Status</a:t>
            </a:r>
            <a:endParaRPr lang="en-US" dirty="0"/>
          </a:p>
        </p:txBody>
      </p:sp>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2"/>
          </a:xfrm>
        </p:spPr>
        <p:txBody>
          <a:bodyPr/>
          <a:lstStyle/>
          <a:p>
            <a:r>
              <a:rPr lang="en-US" dirty="0" smtClean="0"/>
              <a:t>Whose information does George report on the FAFSA?</a:t>
            </a:r>
          </a:p>
          <a:p>
            <a:pPr lvl="1"/>
            <a:r>
              <a:rPr lang="en-US" dirty="0" smtClean="0"/>
              <a:t>Because his biological father is his only surviving parent, George needs to report his father’s information on the form, even though he’s still living with and being supported by his stepfather.  </a:t>
            </a:r>
          </a:p>
          <a:p>
            <a:pPr lvl="1"/>
            <a:r>
              <a:rPr lang="en-US" dirty="0" smtClean="0"/>
              <a:t>Stepfather cannot be used on the FAFSA because his did not adopt the student.</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23</a:t>
            </a:fld>
            <a:endParaRPr lang="en-US" dirty="0"/>
          </a:p>
        </p:txBody>
      </p:sp>
      <p:sp>
        <p:nvSpPr>
          <p:cNvPr id="3" name="Title 2"/>
          <p:cNvSpPr>
            <a:spLocks noGrp="1"/>
          </p:cNvSpPr>
          <p:nvPr>
            <p:ph type="title"/>
          </p:nvPr>
        </p:nvSpPr>
        <p:spPr/>
        <p:txBody>
          <a:bodyPr/>
          <a:lstStyle/>
          <a:p>
            <a:pPr algn="ctr"/>
            <a:r>
              <a:rPr lang="en-US" dirty="0" smtClean="0"/>
              <a:t>Answer: Marital Status</a:t>
            </a:r>
            <a:endParaRPr lang="en-US" dirty="0"/>
          </a:p>
        </p:txBody>
      </p:sp>
    </p:spTree>
  </p:cSld>
  <p:clrMapOvr>
    <a:masterClrMapping/>
  </p:clrMapOvr>
  <p:transition spd="slow">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normAutofit fontScale="92500"/>
          </a:bodyPr>
          <a:lstStyle/>
          <a:p>
            <a:pPr>
              <a:buNone/>
            </a:pPr>
            <a:r>
              <a:rPr lang="en-US" sz="2400" dirty="0" smtClean="0"/>
              <a:t>Joe has filed his FAFSA with income for two parents and provided separate tax returns for both parents.  According to marital status date on FAFSA, parents were married 3 months prior to filing FAFSA.</a:t>
            </a:r>
          </a:p>
          <a:p>
            <a:pPr>
              <a:buNone/>
            </a:pPr>
            <a:r>
              <a:rPr lang="en-US" sz="2400" dirty="0" smtClean="0"/>
              <a:t>Verification worksheet lists himself and two parents – Mary (mother) and Jane (mother).  They live in Massachusetts where it is legal for same sex marriages.</a:t>
            </a:r>
          </a:p>
          <a:p>
            <a:pPr>
              <a:buNone/>
            </a:pPr>
            <a:r>
              <a:rPr lang="en-US" sz="2400" dirty="0" smtClean="0"/>
              <a:t>The data on both sets of taxes matches the amounts reported on the FAFSA.  Family size is reported on FAFSA as 3.</a:t>
            </a:r>
          </a:p>
          <a:p>
            <a:pPr>
              <a:buNone/>
            </a:pPr>
            <a:endParaRPr lang="en-US" sz="2400" dirty="0" smtClean="0"/>
          </a:p>
          <a:p>
            <a:r>
              <a:rPr lang="en-US" dirty="0" smtClean="0"/>
              <a:t>Did Joe complete the FAFSA correctly?</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24</a:t>
            </a:fld>
            <a:endParaRPr lang="en-US" dirty="0"/>
          </a:p>
        </p:txBody>
      </p:sp>
      <p:sp>
        <p:nvSpPr>
          <p:cNvPr id="3" name="Title 2"/>
          <p:cNvSpPr>
            <a:spLocks noGrp="1"/>
          </p:cNvSpPr>
          <p:nvPr>
            <p:ph type="title"/>
          </p:nvPr>
        </p:nvSpPr>
        <p:spPr>
          <a:xfrm>
            <a:off x="381000" y="0"/>
            <a:ext cx="8229600" cy="1143000"/>
          </a:xfrm>
        </p:spPr>
        <p:txBody>
          <a:bodyPr/>
          <a:lstStyle/>
          <a:p>
            <a:pPr algn="ctr"/>
            <a:r>
              <a:rPr lang="en-US" dirty="0" smtClean="0"/>
              <a:t>Example:  Which Parent?</a:t>
            </a:r>
            <a:endParaRPr lang="en-US" dirty="0"/>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534400" cy="5638800"/>
          </a:xfrm>
        </p:spPr>
        <p:txBody>
          <a:bodyPr/>
          <a:lstStyle/>
          <a:p>
            <a:r>
              <a:rPr lang="en-US" dirty="0" smtClean="0"/>
              <a:t>Did Joe complete the FAFSA correctly?</a:t>
            </a:r>
          </a:p>
          <a:p>
            <a:pPr lvl="1"/>
            <a:r>
              <a:rPr lang="en-US" sz="1800" dirty="0" smtClean="0"/>
              <a:t>No.  Joe needs to use the biological mother’s information or, if neither are biological, determine which mother provided more than 50% support, adjust income to include only one mother’s information, and remove the other mother from the family size.</a:t>
            </a:r>
          </a:p>
          <a:p>
            <a:pPr lvl="1"/>
            <a:r>
              <a:rPr lang="en-US" sz="1800" dirty="0" smtClean="0"/>
              <a:t>Same sex marriages are treated as if they are divorced or separated.</a:t>
            </a:r>
          </a:p>
          <a:p>
            <a:pPr lvl="1"/>
            <a:r>
              <a:rPr lang="en-US" sz="1800" dirty="0" smtClean="0"/>
              <a:t>Parent data is only for the custodial parent or is the “biological” or “adoptive” parent. If both are custodial, then it is the person who provides the greatest support, usually the parent with the greatest income. </a:t>
            </a:r>
          </a:p>
          <a:p>
            <a:pPr lvl="1"/>
            <a:r>
              <a:rPr lang="en-US" sz="1800" dirty="0" smtClean="0"/>
              <a:t>PJ can be used to consider contributions from second mother as untaxed income. </a:t>
            </a:r>
          </a:p>
          <a:p>
            <a:pPr lvl="1">
              <a:buNone/>
            </a:pP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25</a:t>
            </a:fld>
            <a:endParaRPr lang="en-US" dirty="0"/>
          </a:p>
        </p:txBody>
      </p:sp>
      <p:sp>
        <p:nvSpPr>
          <p:cNvPr id="3" name="Title 2"/>
          <p:cNvSpPr>
            <a:spLocks noGrp="1"/>
          </p:cNvSpPr>
          <p:nvPr>
            <p:ph type="title"/>
          </p:nvPr>
        </p:nvSpPr>
        <p:spPr>
          <a:xfrm>
            <a:off x="381000" y="0"/>
            <a:ext cx="8229600" cy="1143000"/>
          </a:xfrm>
        </p:spPr>
        <p:txBody>
          <a:bodyPr/>
          <a:lstStyle/>
          <a:p>
            <a:pPr algn="ctr"/>
            <a:r>
              <a:rPr lang="en-US" dirty="0" smtClean="0"/>
              <a:t>Answer:  Which Parent?</a:t>
            </a:r>
            <a:endParaRPr lang="en-US" dirty="0"/>
          </a:p>
        </p:txBody>
      </p:sp>
      <p:sp>
        <p:nvSpPr>
          <p:cNvPr id="5" name="TextBox 4"/>
          <p:cNvSpPr txBox="1"/>
          <p:nvPr/>
        </p:nvSpPr>
        <p:spPr>
          <a:xfrm>
            <a:off x="3048000" y="4800600"/>
            <a:ext cx="5638800" cy="1569660"/>
          </a:xfrm>
          <a:prstGeom prst="rect">
            <a:avLst/>
          </a:prstGeom>
          <a:solidFill>
            <a:srgbClr val="FFFFCC"/>
          </a:solidFill>
        </p:spPr>
        <p:txBody>
          <a:bodyPr wrap="square" rtlCol="0">
            <a:spAutoFit/>
          </a:bodyPr>
          <a:lstStyle/>
          <a:p>
            <a:r>
              <a:rPr lang="en-US" sz="1600" dirty="0" smtClean="0"/>
              <a:t>―parent is not restricted to biological parents. There are instances (such as when a grandparent legally adopts the applicant) in which a person other than a biological parent is treated as a parent, and in these instances, the parental questions on the application must be answered, since they apply to such an individual (or individuals). </a:t>
            </a:r>
            <a:endParaRPr lang="en-US" sz="1600" dirty="0"/>
          </a:p>
        </p:txBody>
      </p:sp>
    </p:spTree>
  </p:cSld>
  <p:clrMapOvr>
    <a:masterClrMapping/>
  </p:clrMapOvr>
  <p:transition spd="slow">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25962"/>
          </a:xfrm>
        </p:spPr>
        <p:txBody>
          <a:bodyPr>
            <a:normAutofit lnSpcReduction="10000"/>
          </a:bodyPr>
          <a:lstStyle/>
          <a:p>
            <a:pPr>
              <a:buNone/>
            </a:pPr>
            <a:r>
              <a:rPr lang="en-US" sz="2400" dirty="0" smtClean="0"/>
              <a:t>Jane is dependent and submitted parents taxes as married. She and parents are residents from Minnesota.  </a:t>
            </a:r>
          </a:p>
          <a:p>
            <a:pPr>
              <a:buNone/>
            </a:pPr>
            <a:r>
              <a:rPr lang="en-US" sz="2400" dirty="0" smtClean="0"/>
              <a:t>Jane filled out the FAFSA with just her Mother’s financial information with marital status of divorced/separated.  Mother was the only parent listed on the verification worksheet.</a:t>
            </a:r>
          </a:p>
          <a:p>
            <a:pPr>
              <a:buNone/>
            </a:pPr>
            <a:r>
              <a:rPr lang="en-US" sz="2400" dirty="0" smtClean="0"/>
              <a:t>Jane’s Father and Mother both signed the verification worksheet and both parents’ name, SSN, and DOB was listed on the FAFSA.</a:t>
            </a:r>
          </a:p>
          <a:p>
            <a:pPr>
              <a:buNone/>
            </a:pPr>
            <a:endParaRPr lang="en-US" sz="2400" dirty="0" smtClean="0"/>
          </a:p>
          <a:p>
            <a:r>
              <a:rPr lang="en-US" sz="2400" dirty="0" smtClean="0"/>
              <a:t>What is the conflicting information, if any?</a:t>
            </a:r>
          </a:p>
          <a:p>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26</a:t>
            </a:fld>
            <a:endParaRPr lang="en-US" dirty="0"/>
          </a:p>
        </p:txBody>
      </p:sp>
      <p:sp>
        <p:nvSpPr>
          <p:cNvPr id="3" name="Title 2"/>
          <p:cNvSpPr>
            <a:spLocks noGrp="1"/>
          </p:cNvSpPr>
          <p:nvPr>
            <p:ph type="title"/>
          </p:nvPr>
        </p:nvSpPr>
        <p:spPr>
          <a:xfrm>
            <a:off x="304800" y="152400"/>
            <a:ext cx="8229600" cy="1143000"/>
          </a:xfrm>
        </p:spPr>
        <p:txBody>
          <a:bodyPr>
            <a:normAutofit fontScale="90000"/>
          </a:bodyPr>
          <a:lstStyle/>
          <a:p>
            <a:pPr algn="ctr"/>
            <a:r>
              <a:rPr lang="en-US" dirty="0" smtClean="0"/>
              <a:t>Example: Marital Status Conflict</a:t>
            </a:r>
            <a:endParaRPr lang="en-US" dirty="0"/>
          </a:p>
        </p:txBody>
      </p:sp>
    </p:spTree>
  </p:cSld>
  <p:clrMapOvr>
    <a:masterClrMapping/>
  </p:clrMapOvr>
  <p:transition spd="slow">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2"/>
          </a:xfrm>
        </p:spPr>
        <p:txBody>
          <a:bodyPr>
            <a:normAutofit lnSpcReduction="10000"/>
          </a:bodyPr>
          <a:lstStyle/>
          <a:p>
            <a:r>
              <a:rPr lang="en-US" sz="2400" dirty="0" smtClean="0"/>
              <a:t>What is the conflicting information, if any?</a:t>
            </a:r>
          </a:p>
          <a:p>
            <a:pPr lvl="1"/>
            <a:r>
              <a:rPr lang="en-US" sz="1800" dirty="0" smtClean="0"/>
              <a:t>Need clarification of marital status and documentation to support. May need an updated verification worksheet.</a:t>
            </a:r>
            <a:endParaRPr lang="en-US" sz="1800" b="1" dirty="0" smtClean="0"/>
          </a:p>
          <a:p>
            <a:pPr lvl="1"/>
            <a:r>
              <a:rPr lang="en-US" sz="1800" dirty="0" smtClean="0"/>
              <a:t>Parents reside in Minnesota and legal separation is recognized in Minnesota.  </a:t>
            </a:r>
          </a:p>
          <a:p>
            <a:pPr lvl="1"/>
            <a:r>
              <a:rPr lang="en-US" sz="1800" dirty="0" smtClean="0"/>
              <a:t>Parents will need to provide an explanation of why the taxes were filed as married, how long they have been living apart (if they are), and whether they are divorced or separated.</a:t>
            </a:r>
          </a:p>
          <a:p>
            <a:pPr lvl="1"/>
            <a:r>
              <a:rPr lang="en-US" sz="1800" dirty="0" smtClean="0"/>
              <a:t>Documentation to support the marital status should be requested. </a:t>
            </a:r>
          </a:p>
          <a:p>
            <a:pPr lvl="1"/>
            <a:r>
              <a:rPr lang="en-US" sz="1800" dirty="0" smtClean="0"/>
              <a:t>FAFSA, documentation, and verification worksheet must all be consistent and any conflicting information resolved.  </a:t>
            </a:r>
          </a:p>
          <a:p>
            <a:pPr lvl="1"/>
            <a:r>
              <a:rPr lang="en-US" sz="1800" dirty="0" smtClean="0"/>
              <a:t>No questions or concerns left unanswered.</a:t>
            </a:r>
          </a:p>
          <a:p>
            <a:pPr lvl="1">
              <a:buNone/>
            </a:pPr>
            <a:r>
              <a:rPr lang="en-US" sz="1800" dirty="0" smtClean="0"/>
              <a:t> </a:t>
            </a:r>
          </a:p>
          <a:p>
            <a:pPr>
              <a:buNone/>
            </a:pPr>
            <a:r>
              <a:rPr lang="en-US" sz="1800" dirty="0" smtClean="0"/>
              <a:t>You must resolve any inconsistent or conflicting information shown on the output document </a:t>
            </a:r>
            <a:r>
              <a:rPr lang="en-US" sz="1800" i="1" dirty="0" smtClean="0"/>
              <a:t>before making any adjustments. </a:t>
            </a:r>
            <a:r>
              <a:rPr lang="en-US" sz="1800" dirty="0" smtClean="0"/>
              <a:t>(Ch. 5 – Pg. AVG-103)</a:t>
            </a:r>
          </a:p>
          <a:p>
            <a:pPr lvl="1"/>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27</a:t>
            </a:fld>
            <a:endParaRPr lang="en-US" dirty="0"/>
          </a:p>
        </p:txBody>
      </p:sp>
      <p:sp>
        <p:nvSpPr>
          <p:cNvPr id="3" name="Title 2"/>
          <p:cNvSpPr>
            <a:spLocks noGrp="1"/>
          </p:cNvSpPr>
          <p:nvPr>
            <p:ph type="title"/>
          </p:nvPr>
        </p:nvSpPr>
        <p:spPr>
          <a:xfrm>
            <a:off x="838200" y="228600"/>
            <a:ext cx="7391400" cy="838200"/>
          </a:xfrm>
        </p:spPr>
        <p:txBody>
          <a:bodyPr>
            <a:normAutofit fontScale="90000"/>
          </a:bodyPr>
          <a:lstStyle/>
          <a:p>
            <a:r>
              <a:rPr lang="en-US" dirty="0" smtClean="0"/>
              <a:t>Answer: Marital Status Conflict</a:t>
            </a:r>
            <a:endParaRPr lang="en-US" dirty="0"/>
          </a:p>
        </p:txBody>
      </p:sp>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876800"/>
          </a:xfrm>
        </p:spPr>
        <p:txBody>
          <a:bodyPr>
            <a:normAutofit fontScale="92500"/>
          </a:bodyPr>
          <a:lstStyle/>
          <a:p>
            <a:pPr>
              <a:buNone/>
            </a:pPr>
            <a:r>
              <a:rPr lang="en-US" sz="2400" dirty="0" smtClean="0"/>
              <a:t>Jane is a dependent student, originally from Texas, whose biological parents live together and share all income and expenses.</a:t>
            </a:r>
          </a:p>
          <a:p>
            <a:pPr>
              <a:buNone/>
            </a:pPr>
            <a:r>
              <a:rPr lang="en-US" sz="2400" dirty="0" smtClean="0"/>
              <a:t>Jane and parents moved to Florida when Jane was age 12. Jane attends school in Massachusetts.</a:t>
            </a:r>
          </a:p>
          <a:p>
            <a:pPr>
              <a:buNone/>
            </a:pPr>
            <a:r>
              <a:rPr lang="en-US" sz="2400" dirty="0" smtClean="0"/>
              <a:t>Parents filed taxes as married but never obtained an official marriage certificate.  They introduce themselves as married.</a:t>
            </a:r>
          </a:p>
          <a:p>
            <a:pPr>
              <a:buNone/>
            </a:pPr>
            <a:r>
              <a:rPr lang="en-US" sz="2400" dirty="0" smtClean="0"/>
              <a:t>Student reported parents as married on the FAFSA, reported both their income, but indicated on the verification worksheet that they are not legally married.</a:t>
            </a:r>
          </a:p>
          <a:p>
            <a:r>
              <a:rPr lang="en-US" sz="2400" dirty="0" smtClean="0"/>
              <a:t>Are Jane’s parents married for the purpose of completing the FAFSA?</a:t>
            </a:r>
          </a:p>
          <a:p>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28</a:t>
            </a:fld>
            <a:endParaRPr lang="en-US" dirty="0"/>
          </a:p>
        </p:txBody>
      </p:sp>
      <p:sp>
        <p:nvSpPr>
          <p:cNvPr id="3" name="Title 2"/>
          <p:cNvSpPr>
            <a:spLocks noGrp="1"/>
          </p:cNvSpPr>
          <p:nvPr>
            <p:ph type="title"/>
          </p:nvPr>
        </p:nvSpPr>
        <p:spPr>
          <a:xfrm>
            <a:off x="990600" y="152400"/>
            <a:ext cx="7010400" cy="960438"/>
          </a:xfrm>
        </p:spPr>
        <p:txBody>
          <a:bodyPr>
            <a:normAutofit fontScale="90000"/>
          </a:bodyPr>
          <a:lstStyle/>
          <a:p>
            <a:pPr algn="ctr"/>
            <a:r>
              <a:rPr lang="en-US" dirty="0" smtClean="0"/>
              <a:t>Example: Are they married?</a:t>
            </a:r>
            <a:endParaRPr lang="en-US" dirty="0"/>
          </a:p>
        </p:txBody>
      </p:sp>
    </p:spTree>
  </p:cSld>
  <p:clrMapOvr>
    <a:masterClrMapping/>
  </p:clrMapOvr>
  <p:transition spd="slow">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525962"/>
          </a:xfrm>
        </p:spPr>
        <p:txBody>
          <a:bodyPr>
            <a:normAutofit lnSpcReduction="10000"/>
          </a:bodyPr>
          <a:lstStyle/>
          <a:p>
            <a:r>
              <a:rPr lang="en-US" sz="2400" dirty="0" smtClean="0"/>
              <a:t>Are Jane’s parents married for the purpose of completing the FAFSA?</a:t>
            </a:r>
          </a:p>
          <a:p>
            <a:pPr>
              <a:buNone/>
            </a:pPr>
            <a:endParaRPr lang="en-US" sz="2400" dirty="0" smtClean="0"/>
          </a:p>
          <a:p>
            <a:pPr lvl="1">
              <a:buNone/>
            </a:pPr>
            <a:r>
              <a:rPr lang="en-US" sz="2000" dirty="0" smtClean="0"/>
              <a:t>Yes, the student completed the FAFSA correctly.</a:t>
            </a:r>
          </a:p>
          <a:p>
            <a:pPr lvl="1"/>
            <a:r>
              <a:rPr lang="en-US" sz="2000" dirty="0" smtClean="0"/>
              <a:t>Alabama, Colorado, Iowa, Kansas, Montana, Rhode Island, South Carolina, Texas, Utah, and Washington, D.C. are all states that recognize common law marriage.</a:t>
            </a:r>
          </a:p>
          <a:p>
            <a:pPr lvl="1"/>
            <a:r>
              <a:rPr lang="en-US" sz="2000" b="1" dirty="0" smtClean="0"/>
              <a:t>Texas:</a:t>
            </a:r>
            <a:r>
              <a:rPr lang="en-US" sz="2000" dirty="0" smtClean="0"/>
              <a:t> A man and woman who want to establish a common-law marriage must sign a form provided by the county clerk. In addition, they must (1) agree to be married, (2) cohabit, and (3) represent to others that they are married.</a:t>
            </a:r>
          </a:p>
          <a:p>
            <a:pPr lvl="1"/>
            <a:r>
              <a:rPr lang="en-US" sz="2000" dirty="0" smtClean="0"/>
              <a:t>Parents are afforded all the rights of a married couple and retain those rights even if they move to a different state.</a:t>
            </a:r>
          </a:p>
          <a:p>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29</a:t>
            </a:fld>
            <a:endParaRPr lang="en-US" dirty="0"/>
          </a:p>
        </p:txBody>
      </p:sp>
      <p:sp>
        <p:nvSpPr>
          <p:cNvPr id="3" name="Title 2"/>
          <p:cNvSpPr>
            <a:spLocks noGrp="1"/>
          </p:cNvSpPr>
          <p:nvPr>
            <p:ph type="title"/>
          </p:nvPr>
        </p:nvSpPr>
        <p:spPr>
          <a:xfrm>
            <a:off x="1143000" y="152400"/>
            <a:ext cx="7010400" cy="960438"/>
          </a:xfrm>
        </p:spPr>
        <p:txBody>
          <a:bodyPr>
            <a:normAutofit/>
          </a:bodyPr>
          <a:lstStyle/>
          <a:p>
            <a:pPr algn="ctr"/>
            <a:r>
              <a:rPr lang="en-US" dirty="0" smtClean="0"/>
              <a:t>Answer: Are they married?</a:t>
            </a:r>
            <a:endParaRPr lang="en-US" dirty="0"/>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914400"/>
            <a:ext cx="8534400" cy="4724400"/>
          </a:xfrm>
          <a:noFill/>
        </p:spPr>
        <p:txBody>
          <a:bodyPr/>
          <a:lstStyle/>
          <a:p>
            <a:pPr>
              <a:buNone/>
            </a:pPr>
            <a:r>
              <a:rPr lang="en-US" sz="2400" dirty="0" smtClean="0"/>
              <a:t>Questions to answer:</a:t>
            </a:r>
          </a:p>
          <a:p>
            <a:r>
              <a:rPr lang="en-US" sz="2400" dirty="0" smtClean="0"/>
              <a:t>Why do we perform Verification?</a:t>
            </a:r>
          </a:p>
          <a:p>
            <a:r>
              <a:rPr lang="en-US" sz="2400" dirty="0" smtClean="0"/>
              <a:t>How do we determine a student’s status?</a:t>
            </a:r>
          </a:p>
          <a:p>
            <a:r>
              <a:rPr lang="en-US" sz="2400" dirty="0" smtClean="0"/>
              <a:t>What is meant by married?</a:t>
            </a:r>
          </a:p>
          <a:p>
            <a:r>
              <a:rPr lang="en-US" sz="2400" dirty="0" smtClean="0"/>
              <a:t>What are we expected to know?</a:t>
            </a:r>
          </a:p>
          <a:p>
            <a:r>
              <a:rPr lang="en-US" sz="2400" dirty="0" smtClean="0"/>
              <a:t>What information are we required to check?</a:t>
            </a:r>
          </a:p>
          <a:p>
            <a:r>
              <a:rPr lang="en-US" sz="2400" dirty="0" smtClean="0"/>
              <a:t>What is conflicting information and how do we resolve it?</a:t>
            </a:r>
          </a:p>
          <a:p>
            <a:r>
              <a:rPr lang="en-US" sz="2400" dirty="0" smtClean="0"/>
              <a:t>What are common mistakes?</a:t>
            </a:r>
          </a:p>
          <a:p>
            <a:r>
              <a:rPr lang="en-US" sz="2400" dirty="0" smtClean="0"/>
              <a:t>What are best practices?</a:t>
            </a:r>
          </a:p>
          <a:p>
            <a:pPr>
              <a:buNone/>
            </a:pPr>
            <a:endParaRPr lang="en-US" sz="2400" dirty="0" smtClean="0"/>
          </a:p>
          <a:p>
            <a:endParaRPr lang="en-US" sz="2400" dirty="0" smtClean="0"/>
          </a:p>
          <a:p>
            <a:pPr>
              <a:buNone/>
            </a:pPr>
            <a:endParaRPr lang="en-US" dirty="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3</a:t>
            </a:fld>
            <a:endParaRPr lang="en-US" smtClean="0"/>
          </a:p>
        </p:txBody>
      </p:sp>
      <p:sp>
        <p:nvSpPr>
          <p:cNvPr id="3" name="Title 2"/>
          <p:cNvSpPr>
            <a:spLocks noGrp="1"/>
          </p:cNvSpPr>
          <p:nvPr>
            <p:ph type="title"/>
          </p:nvPr>
        </p:nvSpPr>
        <p:spPr>
          <a:xfrm>
            <a:off x="381000" y="0"/>
            <a:ext cx="7696200" cy="11430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Verification – Why?</a:t>
            </a:r>
            <a:endParaRPr lang="en-US" sz="4000" dirty="0">
              <a:ea typeface="+mj-ea"/>
            </a:endParaRPr>
          </a:p>
        </p:txBody>
      </p:sp>
      <p:sp>
        <p:nvSpPr>
          <p:cNvPr id="6" name="TextBox 5"/>
          <p:cNvSpPr txBox="1"/>
          <p:nvPr/>
        </p:nvSpPr>
        <p:spPr>
          <a:xfrm>
            <a:off x="2438400" y="5181600"/>
            <a:ext cx="6353149" cy="923330"/>
          </a:xfrm>
          <a:prstGeom prst="rect">
            <a:avLst/>
          </a:prstGeom>
          <a:solidFill>
            <a:srgbClr val="FFFFCC"/>
          </a:solidFill>
        </p:spPr>
        <p:txBody>
          <a:bodyPr wrap="none" rtlCol="0">
            <a:spAutoFit/>
          </a:bodyPr>
          <a:lstStyle/>
          <a:p>
            <a:r>
              <a:rPr lang="en-US" dirty="0" smtClean="0"/>
              <a:t>Verification violations are #7 on the top 10 audit findings and</a:t>
            </a:r>
          </a:p>
          <a:p>
            <a:r>
              <a:rPr lang="en-US" dirty="0" smtClean="0"/>
              <a:t>#1 on the top 10 program review findings</a:t>
            </a:r>
          </a:p>
          <a:p>
            <a:r>
              <a:rPr lang="en-US" dirty="0" smtClean="0"/>
              <a:t>Source:  U.S. Department of Education – Session C-30</a:t>
            </a:r>
            <a:endParaRPr lang="en-US" dirty="0"/>
          </a:p>
        </p:txBody>
      </p:sp>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90600"/>
            <a:ext cx="8763000" cy="4373562"/>
          </a:xfrm>
          <a:noFill/>
        </p:spPr>
        <p:txBody>
          <a:bodyPr>
            <a:normAutofit/>
          </a:bodyPr>
          <a:lstStyle/>
          <a:p>
            <a:r>
              <a:rPr lang="en-US" sz="1800" dirty="0" smtClean="0"/>
              <a:t>Student Aid Handbook:  Financial aid administrators do not need to be tax experts but there are some issues that even a layperson with basic tax law information can evaluate. </a:t>
            </a:r>
          </a:p>
          <a:p>
            <a:r>
              <a:rPr lang="en-US" sz="1800" dirty="0" smtClean="0"/>
              <a:t>FAAs must have a fundamental understanding of relevant tax issues that can considerably affect the need analysis. </a:t>
            </a:r>
          </a:p>
          <a:p>
            <a:pPr lvl="1"/>
            <a:r>
              <a:rPr lang="en-US" sz="1400" dirty="0" smtClean="0"/>
              <a:t>You are obligated to know: </a:t>
            </a:r>
          </a:p>
          <a:p>
            <a:pPr lvl="1"/>
            <a:r>
              <a:rPr lang="en-US" sz="1400" dirty="0" smtClean="0"/>
              <a:t>(1) whether a person was required to file a tax return, </a:t>
            </a:r>
          </a:p>
          <a:p>
            <a:pPr lvl="1"/>
            <a:r>
              <a:rPr lang="en-US" sz="1400" dirty="0" smtClean="0"/>
              <a:t>(2) </a:t>
            </a:r>
            <a:r>
              <a:rPr lang="en-US" sz="1400" b="1" u="sng" dirty="0" smtClean="0"/>
              <a:t>what the correct filing status for a person should be</a:t>
            </a:r>
            <a:r>
              <a:rPr lang="en-US" sz="1400" dirty="0" smtClean="0"/>
              <a:t>, and </a:t>
            </a:r>
          </a:p>
          <a:p>
            <a:pPr lvl="1"/>
            <a:r>
              <a:rPr lang="en-US" sz="1400" dirty="0" smtClean="0"/>
              <a:t>(3) that an individual cannot be claimed as an exemption by more than one person. </a:t>
            </a:r>
          </a:p>
          <a:p>
            <a:r>
              <a:rPr lang="en-US" sz="1800" dirty="0" smtClean="0"/>
              <a:t>Publication 17 of the IRS, </a:t>
            </a:r>
            <a:r>
              <a:rPr lang="en-US" sz="1800" i="1" dirty="0" smtClean="0"/>
              <a:t>Your Federal Income Tax, is a useful resource for aid administrators. You can view it on the Web at </a:t>
            </a:r>
            <a:r>
              <a:rPr lang="en-US" sz="1800" b="1" i="1" dirty="0" smtClean="0"/>
              <a:t>www.irs.gov or you can call the IRS at 1-800-829-3676 to order a copy. </a:t>
            </a:r>
          </a:p>
          <a:p>
            <a:r>
              <a:rPr lang="en-US" sz="1800" dirty="0" smtClean="0"/>
              <a:t>FAA noticing that a dependent student’s married parents have each filed as “head of household”  - Must question whether or not there is an incorrect filing status. </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30</a:t>
            </a:fld>
            <a:endParaRPr lang="en-US" smtClean="0"/>
          </a:p>
        </p:txBody>
      </p:sp>
      <p:sp>
        <p:nvSpPr>
          <p:cNvPr id="3" name="Title 2"/>
          <p:cNvSpPr>
            <a:spLocks noGrp="1"/>
          </p:cNvSpPr>
          <p:nvPr>
            <p:ph type="title"/>
          </p:nvPr>
        </p:nvSpPr>
        <p:spPr>
          <a:xfrm>
            <a:off x="762000" y="0"/>
            <a:ext cx="7162800" cy="11430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Tax Filing Status</a:t>
            </a:r>
            <a:endParaRPr lang="en-US" sz="4000" dirty="0">
              <a:ea typeface="+mj-ea"/>
            </a:endParaRPr>
          </a:p>
        </p:txBody>
      </p:sp>
      <p:pic>
        <p:nvPicPr>
          <p:cNvPr id="58371" name="Picture 3"/>
          <p:cNvPicPr>
            <a:picLocks noChangeAspect="1" noChangeArrowheads="1"/>
          </p:cNvPicPr>
          <p:nvPr/>
        </p:nvPicPr>
        <p:blipFill>
          <a:blip r:embed="rId2" cstate="print"/>
          <a:srcRect/>
          <a:stretch>
            <a:fillRect/>
          </a:stretch>
        </p:blipFill>
        <p:spPr bwMode="auto">
          <a:xfrm>
            <a:off x="4038600" y="5257800"/>
            <a:ext cx="4562475" cy="1353642"/>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990600"/>
            <a:ext cx="8763000" cy="5638800"/>
          </a:xfrm>
          <a:noFill/>
        </p:spPr>
        <p:txBody>
          <a:bodyPr/>
          <a:lstStyle/>
          <a:p>
            <a:pPr>
              <a:buNone/>
            </a:pPr>
            <a:r>
              <a:rPr lang="en-US" sz="1800" dirty="0" smtClean="0"/>
              <a:t>Head of Household Definition (Publication 17)</a:t>
            </a:r>
          </a:p>
          <a:p>
            <a:r>
              <a:rPr lang="en-US" sz="1800" dirty="0" smtClean="0"/>
              <a:t>You may be able to file as head of household if you meet all of the following requirements.</a:t>
            </a:r>
          </a:p>
          <a:p>
            <a:pPr lvl="1"/>
            <a:r>
              <a:rPr lang="en-US" sz="1600" b="1" u="sng" dirty="0" smtClean="0"/>
              <a:t>Unmarried or “considered unmarried” on the last day of the year</a:t>
            </a:r>
            <a:endParaRPr lang="en-US" sz="1600" b="1" i="1" dirty="0" smtClean="0"/>
          </a:p>
          <a:p>
            <a:pPr lvl="1"/>
            <a:r>
              <a:rPr lang="en-US" sz="1600" dirty="0" smtClean="0"/>
              <a:t>Paid more than half of the cost of keeping up a home for the year</a:t>
            </a:r>
          </a:p>
          <a:p>
            <a:pPr lvl="1"/>
            <a:r>
              <a:rPr lang="en-US" sz="1600" b="1" u="sng" dirty="0" smtClean="0"/>
              <a:t>A “qualifying person” lived </a:t>
            </a:r>
            <a:r>
              <a:rPr lang="en-US" sz="1600" dirty="0" smtClean="0"/>
              <a:t>in the home for more than half the year  </a:t>
            </a:r>
          </a:p>
          <a:p>
            <a:pPr lvl="2"/>
            <a:r>
              <a:rPr lang="en-US" sz="1400" dirty="0" smtClean="0"/>
              <a:t>If “qualifying person” is your dependent parent, he/she does not have to live in home.</a:t>
            </a:r>
          </a:p>
          <a:p>
            <a:r>
              <a:rPr lang="en-US" sz="1800" dirty="0" smtClean="0"/>
              <a:t>Considered Unmarried on the </a:t>
            </a:r>
            <a:r>
              <a:rPr lang="en-US" sz="1800" b="1" u="sng" dirty="0" smtClean="0"/>
              <a:t>last day of the tax year </a:t>
            </a:r>
            <a:r>
              <a:rPr lang="en-US" sz="1800" dirty="0" smtClean="0"/>
              <a:t>, if:</a:t>
            </a:r>
          </a:p>
          <a:p>
            <a:pPr lvl="1"/>
            <a:r>
              <a:rPr lang="en-US" sz="1600" dirty="0" smtClean="0"/>
              <a:t>File a separate return</a:t>
            </a:r>
          </a:p>
          <a:p>
            <a:pPr lvl="1"/>
            <a:r>
              <a:rPr lang="en-US" sz="1600" dirty="0" smtClean="0"/>
              <a:t>Paid more than half the cost of keeping up your home for the tax year</a:t>
            </a:r>
          </a:p>
          <a:p>
            <a:pPr lvl="1"/>
            <a:r>
              <a:rPr lang="en-US" sz="1600" b="1" u="sng" dirty="0" smtClean="0"/>
              <a:t>Spouse did not live in home during last 6 months of the tax year</a:t>
            </a:r>
            <a:endParaRPr lang="en-US" sz="1600" dirty="0" smtClean="0"/>
          </a:p>
          <a:p>
            <a:pPr lvl="1"/>
            <a:r>
              <a:rPr lang="en-US" sz="1600" dirty="0" smtClean="0"/>
              <a:t>Home was the main home of child, stepchild, or foster child for more than half the year.  </a:t>
            </a:r>
            <a:r>
              <a:rPr lang="en-US" sz="1600" b="1" u="sng" dirty="0" smtClean="0"/>
              <a:t>Home of qualifying person</a:t>
            </a:r>
            <a:endParaRPr lang="en-US" sz="1600" dirty="0" smtClean="0"/>
          </a:p>
          <a:p>
            <a:pPr lvl="1"/>
            <a:r>
              <a:rPr lang="en-US" sz="1600" dirty="0" smtClean="0"/>
              <a:t>Must be able to claim an exemption for the child</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31</a:t>
            </a:fld>
            <a:endParaRPr lang="en-US" smtClean="0"/>
          </a:p>
        </p:txBody>
      </p:sp>
      <p:sp>
        <p:nvSpPr>
          <p:cNvPr id="3" name="Title 2"/>
          <p:cNvSpPr>
            <a:spLocks noGrp="1"/>
          </p:cNvSpPr>
          <p:nvPr>
            <p:ph type="title"/>
          </p:nvPr>
        </p:nvSpPr>
        <p:spPr>
          <a:xfrm>
            <a:off x="762000" y="0"/>
            <a:ext cx="7162800" cy="11430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Tax Filing Status</a:t>
            </a:r>
            <a:endParaRPr lang="en-US" sz="4000" dirty="0">
              <a:ea typeface="+mj-ea"/>
            </a:endParaRPr>
          </a:p>
        </p:txBody>
      </p:sp>
      <p:sp>
        <p:nvSpPr>
          <p:cNvPr id="6" name="TextBox 5"/>
          <p:cNvSpPr txBox="1"/>
          <p:nvPr/>
        </p:nvSpPr>
        <p:spPr>
          <a:xfrm>
            <a:off x="4267200" y="5334000"/>
            <a:ext cx="4267200" cy="1169551"/>
          </a:xfrm>
          <a:prstGeom prst="rect">
            <a:avLst/>
          </a:prstGeom>
          <a:solidFill>
            <a:srgbClr val="FFFFCC"/>
          </a:solidFill>
        </p:spPr>
        <p:txBody>
          <a:bodyPr wrap="square" rtlCol="0">
            <a:spAutoFit/>
          </a:bodyPr>
          <a:lstStyle/>
          <a:p>
            <a:r>
              <a:rPr lang="en-US" sz="1400" dirty="0" smtClean="0"/>
              <a:t>Publication 17 (pg. 23) – Your girlfriend lived with you all year.  Even though she may be your qualifying relative, she is not your qualifying person for head of household purposes because she is not related to you under the tax definition of Relative. </a:t>
            </a:r>
            <a:endParaRPr lang="en-US" sz="1400" dirty="0"/>
          </a:p>
        </p:txBody>
      </p:sp>
    </p:spTree>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990600"/>
            <a:ext cx="8305800" cy="4221162"/>
          </a:xfrm>
          <a:noFill/>
        </p:spPr>
        <p:txBody>
          <a:bodyPr/>
          <a:lstStyle/>
          <a:p>
            <a:pPr>
              <a:buNone/>
            </a:pPr>
            <a:r>
              <a:rPr lang="en-US" sz="2400" dirty="0" smtClean="0"/>
              <a:t>Eligible to file a 1040A or 1040EZ</a:t>
            </a:r>
          </a:p>
          <a:p>
            <a:r>
              <a:rPr lang="en-US" sz="2400" dirty="0" smtClean="0"/>
              <a:t>Taxable income is less than $100,000</a:t>
            </a:r>
            <a:endParaRPr lang="en-US" sz="2400" b="1" i="1" dirty="0" smtClean="0"/>
          </a:p>
          <a:p>
            <a:r>
              <a:rPr lang="en-US" sz="2400" dirty="0" smtClean="0"/>
              <a:t>Do not itemize deductions</a:t>
            </a:r>
          </a:p>
          <a:p>
            <a:r>
              <a:rPr lang="en-US" sz="2400" dirty="0" smtClean="0"/>
              <a:t>Do not receive income from business or farm</a:t>
            </a:r>
          </a:p>
          <a:p>
            <a:r>
              <a:rPr lang="en-US" sz="2400" dirty="0" smtClean="0"/>
              <a:t>Do not receive alimony</a:t>
            </a:r>
          </a:p>
          <a:p>
            <a:pPr>
              <a:buNone/>
            </a:pPr>
            <a:r>
              <a:rPr lang="en-US" sz="2400" dirty="0" smtClean="0"/>
              <a:t>Not Eligible to file a 1040A or 1040EZ</a:t>
            </a:r>
          </a:p>
          <a:p>
            <a:r>
              <a:rPr lang="en-US" sz="2400" dirty="0" smtClean="0"/>
              <a:t>Itemize deductions</a:t>
            </a:r>
          </a:p>
          <a:p>
            <a:r>
              <a:rPr lang="en-US" sz="2400" dirty="0" smtClean="0"/>
              <a:t>Self-employed</a:t>
            </a:r>
          </a:p>
          <a:p>
            <a:r>
              <a:rPr lang="en-US" sz="2400" dirty="0" smtClean="0"/>
              <a:t>Receive alimony</a:t>
            </a:r>
          </a:p>
          <a:p>
            <a:r>
              <a:rPr lang="en-US" sz="2400" dirty="0" smtClean="0"/>
              <a:t>File schedule D for capital gains</a:t>
            </a:r>
          </a:p>
          <a:p>
            <a:endParaRPr lang="en-US" sz="1800" dirty="0" smtClean="0"/>
          </a:p>
          <a:p>
            <a:endParaRPr lang="en-US" sz="1800" dirty="0" smtClean="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32</a:t>
            </a:fld>
            <a:endParaRPr lang="en-US" smtClean="0"/>
          </a:p>
        </p:txBody>
      </p:sp>
      <p:sp>
        <p:nvSpPr>
          <p:cNvPr id="3" name="Title 2"/>
          <p:cNvSpPr>
            <a:spLocks noGrp="1"/>
          </p:cNvSpPr>
          <p:nvPr>
            <p:ph type="title"/>
          </p:nvPr>
        </p:nvSpPr>
        <p:spPr>
          <a:xfrm>
            <a:off x="762000" y="0"/>
            <a:ext cx="7162800" cy="11430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Eligible to File 1040A</a:t>
            </a:r>
            <a:endParaRPr lang="en-US" sz="4000" dirty="0">
              <a:ea typeface="+mj-ea"/>
            </a:endParaRPr>
          </a:p>
        </p:txBody>
      </p:sp>
      <p:pic>
        <p:nvPicPr>
          <p:cNvPr id="60418" name="Picture 2"/>
          <p:cNvPicPr>
            <a:picLocks noChangeAspect="1" noChangeArrowheads="1"/>
          </p:cNvPicPr>
          <p:nvPr/>
        </p:nvPicPr>
        <p:blipFill>
          <a:blip r:embed="rId2" cstate="print"/>
          <a:srcRect/>
          <a:stretch>
            <a:fillRect/>
          </a:stretch>
        </p:blipFill>
        <p:spPr bwMode="auto">
          <a:xfrm>
            <a:off x="3886200" y="5562600"/>
            <a:ext cx="4809068" cy="914400"/>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5943600" y="3505200"/>
            <a:ext cx="2780348" cy="1985963"/>
          </a:xfrm>
          <a:prstGeom prst="rect">
            <a:avLst/>
          </a:prstGeom>
          <a:noFill/>
          <a:ln w="9525">
            <a:noFill/>
            <a:miter lim="800000"/>
            <a:headEnd/>
            <a:tailEnd/>
          </a:ln>
          <a:effectLst/>
        </p:spPr>
      </p:pic>
    </p:spTree>
  </p:cSld>
  <p:clrMapOvr>
    <a:masterClrMapping/>
  </p:clrMapOvr>
  <p:transition spd="slow">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a:blip r:embed="rId2" cstate="print"/>
          <a:srcRect/>
          <a:stretch>
            <a:fillRect/>
          </a:stretch>
        </p:blipFill>
        <p:spPr bwMode="auto">
          <a:xfrm>
            <a:off x="33454" y="1371600"/>
            <a:ext cx="4767146" cy="35052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33</a:t>
            </a:fld>
            <a:endParaRPr lang="en-US" dirty="0"/>
          </a:p>
        </p:txBody>
      </p:sp>
      <p:sp>
        <p:nvSpPr>
          <p:cNvPr id="3" name="Title 2"/>
          <p:cNvSpPr>
            <a:spLocks noGrp="1"/>
          </p:cNvSpPr>
          <p:nvPr>
            <p:ph type="title"/>
          </p:nvPr>
        </p:nvSpPr>
        <p:spPr>
          <a:xfrm>
            <a:off x="381000" y="152400"/>
            <a:ext cx="8229600" cy="1143000"/>
          </a:xfrm>
        </p:spPr>
        <p:txBody>
          <a:bodyPr/>
          <a:lstStyle/>
          <a:p>
            <a:pPr algn="ctr"/>
            <a:r>
              <a:rPr lang="en-US" dirty="0" smtClean="0"/>
              <a:t>Example: Eligible for 1040A</a:t>
            </a:r>
            <a:endParaRPr lang="en-US" dirty="0"/>
          </a:p>
        </p:txBody>
      </p:sp>
      <p:sp>
        <p:nvSpPr>
          <p:cNvPr id="7" name="TextBox 6"/>
          <p:cNvSpPr txBox="1"/>
          <p:nvPr/>
        </p:nvSpPr>
        <p:spPr>
          <a:xfrm>
            <a:off x="1524000" y="5257800"/>
            <a:ext cx="7620000" cy="461665"/>
          </a:xfrm>
          <a:prstGeom prst="rect">
            <a:avLst/>
          </a:prstGeom>
          <a:noFill/>
        </p:spPr>
        <p:txBody>
          <a:bodyPr wrap="square" rtlCol="0">
            <a:spAutoFit/>
          </a:bodyPr>
          <a:lstStyle/>
          <a:p>
            <a:r>
              <a:rPr lang="en-US" sz="2400" dirty="0" smtClean="0"/>
              <a:t>Is this person eligible to file a 1040A?</a:t>
            </a:r>
            <a:endParaRPr lang="en-US" sz="2400" dirty="0"/>
          </a:p>
        </p:txBody>
      </p:sp>
      <p:pic>
        <p:nvPicPr>
          <p:cNvPr id="10" name="Picture 3"/>
          <p:cNvPicPr>
            <a:picLocks noChangeAspect="1" noChangeArrowheads="1"/>
          </p:cNvPicPr>
          <p:nvPr/>
        </p:nvPicPr>
        <p:blipFill>
          <a:blip r:embed="rId3" cstate="print"/>
          <a:srcRect/>
          <a:stretch>
            <a:fillRect/>
          </a:stretch>
        </p:blipFill>
        <p:spPr bwMode="auto">
          <a:xfrm>
            <a:off x="4876800" y="1371600"/>
            <a:ext cx="4270568" cy="3505200"/>
          </a:xfrm>
          <a:prstGeom prst="rect">
            <a:avLst/>
          </a:prstGeom>
          <a:noFill/>
          <a:ln w="9525">
            <a:noFill/>
            <a:miter lim="800000"/>
            <a:headEnd/>
            <a:tailEnd/>
          </a:ln>
          <a:effectLst/>
        </p:spPr>
      </p:pic>
    </p:spTree>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5791200"/>
          </a:xfrm>
        </p:spPr>
        <p:txBody>
          <a:bodyPr/>
          <a:lstStyle/>
          <a:p>
            <a:r>
              <a:rPr lang="en-US" sz="2800" dirty="0" smtClean="0"/>
              <a:t>Is this person eligible to file a 1040A?</a:t>
            </a:r>
          </a:p>
          <a:p>
            <a:pPr lvl="1"/>
            <a:r>
              <a:rPr lang="en-US" sz="1800" dirty="0" smtClean="0"/>
              <a:t>No, because student is claiming alimony received.</a:t>
            </a:r>
          </a:p>
          <a:p>
            <a:pPr lvl="1"/>
            <a:r>
              <a:rPr lang="en-US" sz="1800" dirty="0" smtClean="0"/>
              <a:t>Can use Form 1040A if all of the following apply:</a:t>
            </a:r>
          </a:p>
          <a:p>
            <a:pPr lvl="2"/>
            <a:r>
              <a:rPr lang="en-US" sz="1600" dirty="0" smtClean="0"/>
              <a:t>Income is only from wages, salaries, tips, IRA distributions, pensions and annuities, taxable social security benefits, taxable scholarship and fellowship grants, interest, ordinary dividends, capital gain distributions, and unemployment compensation. </a:t>
            </a:r>
          </a:p>
          <a:p>
            <a:pPr lvl="2"/>
            <a:r>
              <a:rPr lang="en-US" sz="1600" dirty="0" smtClean="0"/>
              <a:t>On line 13 “If not required, check here” is checked then they are eligible to file 1040A.  If box not checked, then not eligible to file.   </a:t>
            </a:r>
          </a:p>
          <a:p>
            <a:pPr lvl="3"/>
            <a:r>
              <a:rPr lang="en-US" sz="1400" dirty="0" smtClean="0"/>
              <a:t>From the IRS site:  “If you have only capital gains distributions and no other </a:t>
            </a:r>
            <a:r>
              <a:rPr lang="en-US" sz="1400" dirty="0" smtClean="0">
                <a:hlinkClick r:id="rId2"/>
              </a:rPr>
              <a:t>capital gains</a:t>
            </a:r>
            <a:r>
              <a:rPr lang="en-US" sz="1400" dirty="0" smtClean="0"/>
              <a:t>, you may report the figure directly on </a:t>
            </a:r>
            <a:r>
              <a:rPr lang="en-US" sz="1400" dirty="0" smtClean="0">
                <a:hlinkClick r:id="rId3"/>
              </a:rPr>
              <a:t>Form 1040A line 10</a:t>
            </a:r>
            <a:r>
              <a:rPr lang="en-US" sz="1400" dirty="0" smtClean="0"/>
              <a:t> or Form 1040 line 13 without filling out a Schedule D.”</a:t>
            </a:r>
          </a:p>
          <a:p>
            <a:pPr lvl="2"/>
            <a:r>
              <a:rPr lang="en-US" sz="1600" b="1" u="sng" dirty="0" smtClean="0"/>
              <a:t>Taxable</a:t>
            </a:r>
            <a:r>
              <a:rPr lang="en-US" sz="1600" dirty="0" smtClean="0"/>
              <a:t> income is less than $100,000 (not AGI or wages)</a:t>
            </a:r>
          </a:p>
          <a:p>
            <a:pPr lvl="2"/>
            <a:r>
              <a:rPr lang="en-US" sz="1600" dirty="0" smtClean="0"/>
              <a:t>Adjustments to income are for only IRA deduction and student loan interest deduction</a:t>
            </a:r>
          </a:p>
          <a:p>
            <a:pPr lvl="2"/>
            <a:r>
              <a:rPr lang="en-US" sz="1600" dirty="0" smtClean="0"/>
              <a:t>Do not itemize your deductions</a:t>
            </a:r>
          </a:p>
          <a:p>
            <a:pPr>
              <a:buNone/>
            </a:pPr>
            <a:r>
              <a:rPr lang="en-US" sz="1600" dirty="0" smtClean="0"/>
              <a:t/>
            </a:r>
            <a:br>
              <a:rPr lang="en-US" sz="1600" dirty="0" smtClean="0"/>
            </a:br>
            <a:r>
              <a:rPr lang="en-US" sz="1600" dirty="0" smtClean="0"/>
              <a:t/>
            </a:r>
            <a:br>
              <a:rPr lang="en-US" sz="1600" dirty="0" smtClean="0"/>
            </a:br>
            <a:r>
              <a:rPr lang="en-US" sz="1600" dirty="0" smtClean="0"/>
              <a:t> </a:t>
            </a:r>
          </a:p>
          <a:p>
            <a:pPr lvl="1">
              <a:buNone/>
            </a:pP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34</a:t>
            </a:fld>
            <a:endParaRPr lang="en-US" dirty="0"/>
          </a:p>
        </p:txBody>
      </p:sp>
      <p:sp>
        <p:nvSpPr>
          <p:cNvPr id="3" name="Title 2"/>
          <p:cNvSpPr>
            <a:spLocks noGrp="1"/>
          </p:cNvSpPr>
          <p:nvPr>
            <p:ph type="title"/>
          </p:nvPr>
        </p:nvSpPr>
        <p:spPr>
          <a:xfrm>
            <a:off x="381000" y="0"/>
            <a:ext cx="8229600" cy="1143000"/>
          </a:xfrm>
        </p:spPr>
        <p:txBody>
          <a:bodyPr/>
          <a:lstStyle/>
          <a:p>
            <a:pPr algn="ctr"/>
            <a:r>
              <a:rPr lang="en-US" dirty="0" smtClean="0"/>
              <a:t>Answer:  Filing Status</a:t>
            </a:r>
            <a:endParaRPr lang="en-US" dirty="0"/>
          </a:p>
        </p:txBody>
      </p:sp>
      <p:sp>
        <p:nvSpPr>
          <p:cNvPr id="6" name="TextBox 5"/>
          <p:cNvSpPr txBox="1"/>
          <p:nvPr/>
        </p:nvSpPr>
        <p:spPr>
          <a:xfrm>
            <a:off x="3657600" y="5638800"/>
            <a:ext cx="4953001" cy="738664"/>
          </a:xfrm>
          <a:prstGeom prst="rect">
            <a:avLst/>
          </a:prstGeom>
          <a:solidFill>
            <a:srgbClr val="FFFFCC"/>
          </a:solidFill>
        </p:spPr>
        <p:txBody>
          <a:bodyPr wrap="square" rtlCol="0">
            <a:spAutoFit/>
          </a:bodyPr>
          <a:lstStyle/>
          <a:p>
            <a:r>
              <a:rPr lang="en-US" sz="1400" dirty="0" smtClean="0"/>
              <a:t>Some believe the only items that determine 1040A filing status is lines 12, 13, 14, 17, 18, and 40.  Some don’t realize there is an income cap and line 13 depends on check box.</a:t>
            </a:r>
            <a:endParaRPr lang="en-US" sz="1400" dirty="0"/>
          </a:p>
        </p:txBody>
      </p:sp>
    </p:spTree>
  </p:cSld>
  <p:clrMapOvr>
    <a:masterClrMapping/>
  </p:clrMapOvr>
  <p:transition spd="slow">
    <p:cover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066800"/>
            <a:ext cx="8534400" cy="4876800"/>
          </a:xfrm>
          <a:noFill/>
        </p:spPr>
        <p:txBody>
          <a:bodyPr>
            <a:normAutofit/>
          </a:bodyPr>
          <a:lstStyle/>
          <a:p>
            <a:r>
              <a:rPr lang="en-US" sz="2000" dirty="0" smtClean="0"/>
              <a:t>Student reporting not required to file a 2011 income tax return </a:t>
            </a:r>
          </a:p>
          <a:p>
            <a:pPr lvl="1"/>
            <a:r>
              <a:rPr lang="en-US" sz="1600" dirty="0" smtClean="0"/>
              <a:t>Income is reported using W-2 forms and other tax or benefit documents</a:t>
            </a:r>
          </a:p>
          <a:p>
            <a:r>
              <a:rPr lang="en-US" sz="2000" dirty="0" smtClean="0"/>
              <a:t>Student must file federal taxes if:</a:t>
            </a:r>
          </a:p>
          <a:p>
            <a:pPr lvl="1"/>
            <a:r>
              <a:rPr lang="en-US" sz="1600" dirty="0" smtClean="0"/>
              <a:t>Dependent student claimed by a parent earning more than $5800 or receiving unearned income of more than $950.</a:t>
            </a:r>
          </a:p>
          <a:p>
            <a:pPr lvl="1"/>
            <a:r>
              <a:rPr lang="en-US" sz="1600" dirty="0" smtClean="0"/>
              <a:t>Independent unmarried student earning more than $9,500.  </a:t>
            </a:r>
          </a:p>
          <a:p>
            <a:pPr lvl="1"/>
            <a:r>
              <a:rPr lang="en-US" sz="1600" dirty="0" smtClean="0"/>
              <a:t>Married filing jointly earning more than$19,000.</a:t>
            </a:r>
          </a:p>
          <a:p>
            <a:pPr lvl="1"/>
            <a:r>
              <a:rPr lang="en-US" sz="1600" dirty="0" smtClean="0"/>
              <a:t>Students with business income of over $400. </a:t>
            </a:r>
          </a:p>
          <a:p>
            <a:r>
              <a:rPr lang="en-US" sz="2000" dirty="0" smtClean="0"/>
              <a:t>Dependent students who are claimed by their parents cannot claim themselves on their taxes.  If both claim, student must amend.</a:t>
            </a:r>
          </a:p>
          <a:p>
            <a:r>
              <a:rPr lang="en-US" sz="2000" dirty="0" smtClean="0"/>
              <a:t>Dependent students must complete asset information as of the FAFSA filing date.  Assets include cash, savings, checking, stocks, bonds, investment property, and trust funds.</a:t>
            </a:r>
          </a:p>
          <a:p>
            <a:endParaRPr lang="en-US" sz="2400" dirty="0" smtClean="0"/>
          </a:p>
          <a:p>
            <a:endParaRPr lang="en-US" sz="1800" dirty="0" smtClean="0"/>
          </a:p>
          <a:p>
            <a:endParaRPr lang="en-US" sz="1800" dirty="0" smtClean="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35</a:t>
            </a:fld>
            <a:endParaRPr lang="en-US" smtClean="0"/>
          </a:p>
        </p:txBody>
      </p:sp>
      <p:sp>
        <p:nvSpPr>
          <p:cNvPr id="3" name="Title 2"/>
          <p:cNvSpPr>
            <a:spLocks noGrp="1"/>
          </p:cNvSpPr>
          <p:nvPr>
            <p:ph type="title"/>
          </p:nvPr>
        </p:nvSpPr>
        <p:spPr>
          <a:xfrm>
            <a:off x="762000" y="0"/>
            <a:ext cx="7162800" cy="9144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Student Data</a:t>
            </a:r>
            <a:endParaRPr lang="en-US" sz="4000" dirty="0">
              <a:ea typeface="+mj-ea"/>
            </a:endParaRPr>
          </a:p>
        </p:txBody>
      </p:sp>
    </p:spTree>
  </p:cSld>
  <p:clrMapOvr>
    <a:masterClrMapping/>
  </p:clrMapOvr>
  <p:transition spd="slow">
    <p:cover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990600"/>
            <a:ext cx="8763000" cy="4876800"/>
          </a:xfrm>
          <a:noFill/>
        </p:spPr>
        <p:txBody>
          <a:bodyPr>
            <a:normAutofit lnSpcReduction="10000"/>
          </a:bodyPr>
          <a:lstStyle/>
          <a:p>
            <a:r>
              <a:rPr lang="en-US" sz="2000" dirty="0" smtClean="0"/>
              <a:t>Benefits from Federal Programs (means-tested), questions 74-78</a:t>
            </a:r>
          </a:p>
          <a:p>
            <a:pPr lvl="1"/>
            <a:r>
              <a:rPr lang="en-US" sz="1600" dirty="0" smtClean="0"/>
              <a:t>SSI, Food stamps, Free or Reduced Price Lunch, TANF, WIC</a:t>
            </a:r>
          </a:p>
          <a:p>
            <a:pPr lvl="1"/>
            <a:r>
              <a:rPr lang="en-US" sz="1600" dirty="0" smtClean="0"/>
              <a:t>If parents’ taxable income is less than $32,000, did not file or 1040A, and any of the means-tested benefits are selected, student qualifies for automatic 0 EFC.  All other data disregarded.</a:t>
            </a:r>
          </a:p>
          <a:p>
            <a:r>
              <a:rPr lang="en-US" sz="2000" dirty="0" smtClean="0"/>
              <a:t>Either parent is a dislocated worker, question 82</a:t>
            </a:r>
          </a:p>
          <a:p>
            <a:pPr lvl="1"/>
            <a:r>
              <a:rPr lang="en-US" sz="1600" dirty="0" smtClean="0"/>
              <a:t>If parents’ taxable income is less than $32,000, parents did not file or 1040A, and either parent dislocated worker, the student qualifies for an automatic 0 EFC.  All other data disregarded.</a:t>
            </a:r>
          </a:p>
          <a:p>
            <a:r>
              <a:rPr lang="en-US" sz="1800" dirty="0" smtClean="0"/>
              <a:t>“</a:t>
            </a:r>
            <a:r>
              <a:rPr lang="en-US" sz="2000" dirty="0" smtClean="0"/>
              <a:t>Don’t know” is treated as “No” by the CPS </a:t>
            </a:r>
          </a:p>
          <a:p>
            <a:pPr lvl="1"/>
            <a:r>
              <a:rPr lang="en-US" sz="1600" dirty="0" smtClean="0"/>
              <a:t>Not required to verify response but some schools question dislocated worker.</a:t>
            </a:r>
          </a:p>
          <a:p>
            <a:r>
              <a:rPr lang="en-US" sz="2000" dirty="0" smtClean="0"/>
              <a:t>Student without a parent (professional judgment) </a:t>
            </a:r>
          </a:p>
          <a:p>
            <a:pPr lvl="1"/>
            <a:r>
              <a:rPr lang="en-US" sz="1600" dirty="0" smtClean="0"/>
              <a:t>Documentation of unusual circumstances should come from a third party that knows the student’s situation (teacher, counselor, medical authority, or member of the clergy). </a:t>
            </a:r>
          </a:p>
          <a:p>
            <a:pPr lvl="1"/>
            <a:r>
              <a:rPr lang="en-US" sz="1600" dirty="0" smtClean="0"/>
              <a:t>If third party documentation is truly not available, the school can accept a signed and dated statement from the student or a family member detailing the unusual circumstances. Such a statement should be a last resort. </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36</a:t>
            </a:fld>
            <a:endParaRPr lang="en-US" smtClean="0"/>
          </a:p>
        </p:txBody>
      </p:sp>
      <p:sp>
        <p:nvSpPr>
          <p:cNvPr id="3" name="Title 2"/>
          <p:cNvSpPr>
            <a:spLocks noGrp="1"/>
          </p:cNvSpPr>
          <p:nvPr>
            <p:ph type="title"/>
          </p:nvPr>
        </p:nvSpPr>
        <p:spPr>
          <a:xfrm>
            <a:off x="762000" y="0"/>
            <a:ext cx="7162800" cy="9906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Parental Data</a:t>
            </a:r>
            <a:endParaRPr lang="en-US" sz="4000" dirty="0">
              <a:ea typeface="+mj-ea"/>
            </a:endParaRPr>
          </a:p>
        </p:txBody>
      </p:sp>
    </p:spTree>
  </p:cSld>
  <p:clrMapOvr>
    <a:masterClrMapping/>
  </p:clrMapOvr>
  <p:transition spd="slow">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229600" cy="4525962"/>
          </a:xfrm>
        </p:spPr>
        <p:txBody>
          <a:bodyPr>
            <a:normAutofit fontScale="92500" lnSpcReduction="10000"/>
          </a:bodyPr>
          <a:lstStyle/>
          <a:p>
            <a:r>
              <a:rPr lang="en-US" sz="1800" dirty="0" smtClean="0"/>
              <a:t>Dislocated worker is defined (see 29 U.S.C. 2801) in the Workforce Investment Act of 1998 or WIA</a:t>
            </a:r>
            <a:r>
              <a:rPr lang="en-US" sz="1600" dirty="0" smtClean="0"/>
              <a:t>. </a:t>
            </a:r>
          </a:p>
          <a:p>
            <a:pPr lvl="1">
              <a:buNone/>
            </a:pPr>
            <a:r>
              <a:rPr lang="en-US" sz="1200" dirty="0" smtClean="0"/>
              <a:t>A person who meets all of the following requirements: </a:t>
            </a:r>
          </a:p>
          <a:p>
            <a:pPr lvl="1"/>
            <a:r>
              <a:rPr lang="en-US" sz="1400" dirty="0" smtClean="0"/>
              <a:t>he was terminated or laid off from employment or received a notice of termination or layoff; </a:t>
            </a:r>
          </a:p>
          <a:p>
            <a:pPr lvl="1"/>
            <a:r>
              <a:rPr lang="en-US" sz="1400" dirty="0" smtClean="0"/>
              <a:t>he is eligible for or has exhausted his unemployment compensation, </a:t>
            </a:r>
          </a:p>
          <a:p>
            <a:pPr lvl="2"/>
            <a:r>
              <a:rPr lang="en-US" sz="1400" b="1" dirty="0" smtClean="0"/>
              <a:t>or he is not eligible for it because, even though he has been employed long enough to demonstrate attachment to the workforce, he had insufficient earnings or performed services for an employer that weren’t covered under a state’s unemployment compensation law; and </a:t>
            </a:r>
          </a:p>
          <a:p>
            <a:pPr lvl="1"/>
            <a:r>
              <a:rPr lang="en-US" sz="1400" dirty="0" smtClean="0"/>
              <a:t>he is unlikely to return to a previous industry or occupation. </a:t>
            </a:r>
          </a:p>
          <a:p>
            <a:r>
              <a:rPr lang="en-US" sz="1800" dirty="0" smtClean="0"/>
              <a:t>Student Aid Handbook (AVG- 27) – Listing of Additional Dislocated Worker Statuses:</a:t>
            </a:r>
          </a:p>
          <a:p>
            <a:pPr lvl="1">
              <a:buNone/>
            </a:pPr>
            <a:r>
              <a:rPr lang="en-US" sz="1400" dirty="0" smtClean="0"/>
              <a:t>Includes but is not limited to (see handbook for full listing):</a:t>
            </a:r>
          </a:p>
          <a:p>
            <a:pPr lvl="1"/>
            <a:r>
              <a:rPr lang="en-US" sz="1400" dirty="0" smtClean="0"/>
              <a:t>A person who was terminated or laid off from employment or received a notice of termination or layoff. </a:t>
            </a:r>
          </a:p>
          <a:p>
            <a:pPr lvl="1"/>
            <a:r>
              <a:rPr lang="en-US" sz="1400" dirty="0" smtClean="0"/>
              <a:t>A person who is employed at a facility at which the employer made a general announcement that it will close within 180 days. </a:t>
            </a:r>
          </a:p>
          <a:p>
            <a:pPr lvl="1"/>
            <a:r>
              <a:rPr lang="en-US" sz="1400" dirty="0" smtClean="0"/>
              <a:t>A self-employed person (including farmers, ranchers, or fishermen) who is unemployed because of natural disasters or because of general economic conditions in his community. 	</a:t>
            </a:r>
            <a:endParaRPr lang="en-US" sz="14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37</a:t>
            </a:fld>
            <a:endParaRPr lang="en-US" dirty="0"/>
          </a:p>
        </p:txBody>
      </p:sp>
      <p:sp>
        <p:nvSpPr>
          <p:cNvPr id="3" name="Title 2"/>
          <p:cNvSpPr>
            <a:spLocks noGrp="1"/>
          </p:cNvSpPr>
          <p:nvPr>
            <p:ph type="title"/>
          </p:nvPr>
        </p:nvSpPr>
        <p:spPr>
          <a:xfrm>
            <a:off x="381000" y="152400"/>
            <a:ext cx="8229600" cy="792162"/>
          </a:xfrm>
        </p:spPr>
        <p:txBody>
          <a:bodyPr/>
          <a:lstStyle/>
          <a:p>
            <a:pPr algn="ctr"/>
            <a:r>
              <a:rPr lang="en-US" dirty="0" smtClean="0"/>
              <a:t>Dislocated Worker Status</a:t>
            </a:r>
            <a:endParaRPr lang="en-US" dirty="0"/>
          </a:p>
        </p:txBody>
      </p:sp>
      <p:sp>
        <p:nvSpPr>
          <p:cNvPr id="6" name="TextBox 5"/>
          <p:cNvSpPr txBox="1"/>
          <p:nvPr/>
        </p:nvSpPr>
        <p:spPr>
          <a:xfrm>
            <a:off x="1752600" y="5181600"/>
            <a:ext cx="6781800" cy="954107"/>
          </a:xfrm>
          <a:prstGeom prst="rect">
            <a:avLst/>
          </a:prstGeom>
          <a:solidFill>
            <a:srgbClr val="FFFFCC"/>
          </a:solidFill>
        </p:spPr>
        <p:txBody>
          <a:bodyPr wrap="square" rtlCol="0">
            <a:spAutoFit/>
          </a:bodyPr>
          <a:lstStyle/>
          <a:p>
            <a:r>
              <a:rPr lang="en-US" sz="1400" b="1" dirty="0" smtClean="0"/>
              <a:t>AVG–30 Ch. 2—</a:t>
            </a:r>
            <a:r>
              <a:rPr lang="en-US" sz="1400" b="1" i="1" dirty="0" smtClean="0"/>
              <a:t>If you must determine if someone is a dislocated worker, you have sole responsibility and must make the determination regardless of whether the person has proof of dislocated worker status—or is receiving dislocated worker services—from the workforce investment system.</a:t>
            </a:r>
            <a:endParaRPr lang="en-US" sz="1400" dirty="0"/>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534400" cy="4843462"/>
          </a:xfrm>
        </p:spPr>
        <p:txBody>
          <a:bodyPr/>
          <a:lstStyle/>
          <a:p>
            <a:pPr>
              <a:buNone/>
            </a:pPr>
            <a:r>
              <a:rPr lang="en-US" sz="2400" dirty="0" smtClean="0"/>
              <a:t>Bethany completed her FAFSA stating that her one of her parents is a dislocated worker.  She sent in a copy of her parents’ taxes (without school’s request) and there is no indication that either parent is a dislocated worker.  </a:t>
            </a:r>
          </a:p>
          <a:p>
            <a:pPr>
              <a:buNone/>
            </a:pPr>
            <a:r>
              <a:rPr lang="en-US" sz="2400" dirty="0" smtClean="0"/>
              <a:t>They both have a job, worked the full year (according to tax documents), do not receive unemployment, and were not self-employed.   </a:t>
            </a:r>
          </a:p>
          <a:p>
            <a:pPr>
              <a:buNone/>
            </a:pPr>
            <a:endParaRPr lang="en-US" sz="2400" dirty="0" smtClean="0"/>
          </a:p>
          <a:p>
            <a:r>
              <a:rPr lang="en-US" sz="2400" dirty="0" smtClean="0"/>
              <a:t>Is there a conflict and if required,  what documentation is acceptable to verify dislocated worker status?</a:t>
            </a:r>
            <a:endParaRPr lang="en-US" sz="24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38</a:t>
            </a:fld>
            <a:endParaRPr lang="en-US" dirty="0"/>
          </a:p>
        </p:txBody>
      </p:sp>
      <p:sp>
        <p:nvSpPr>
          <p:cNvPr id="3" name="Title 2"/>
          <p:cNvSpPr>
            <a:spLocks noGrp="1"/>
          </p:cNvSpPr>
          <p:nvPr>
            <p:ph type="title"/>
          </p:nvPr>
        </p:nvSpPr>
        <p:spPr>
          <a:xfrm>
            <a:off x="914400" y="152400"/>
            <a:ext cx="7162800" cy="1189038"/>
          </a:xfrm>
        </p:spPr>
        <p:txBody>
          <a:bodyPr>
            <a:normAutofit fontScale="90000"/>
          </a:bodyPr>
          <a:lstStyle/>
          <a:p>
            <a:pPr algn="ctr"/>
            <a:r>
              <a:rPr lang="en-US" dirty="0" smtClean="0"/>
              <a:t>Example: Document Dislocated Worker Status?</a:t>
            </a:r>
            <a:endParaRPr lang="en-US" dirty="0"/>
          </a:p>
        </p:txBody>
      </p:sp>
    </p:spTree>
  </p:cSld>
  <p:clrMapOvr>
    <a:masterClrMapping/>
  </p:clrMapOvr>
  <p:transition spd="slow">
    <p:cover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763000" cy="4843462"/>
          </a:xfrm>
        </p:spPr>
        <p:txBody>
          <a:bodyPr/>
          <a:lstStyle/>
          <a:p>
            <a:r>
              <a:rPr lang="en-US" sz="2400" dirty="0" smtClean="0"/>
              <a:t>Is there a conflict and if required,  what documentation is acceptable to verify dislocated worker status?</a:t>
            </a:r>
          </a:p>
          <a:p>
            <a:pPr lvl="1"/>
            <a:r>
              <a:rPr lang="en-US" sz="1800" dirty="0" smtClean="0"/>
              <a:t>Verifying dislocated worker status is not required for 2012-2013 under 34 CFR 668.56 – Required Verification Items.  </a:t>
            </a:r>
          </a:p>
          <a:p>
            <a:pPr lvl="1"/>
            <a:r>
              <a:rPr lang="en-US" sz="1800" dirty="0" smtClean="0"/>
              <a:t>A copy of taxes is not considered conflicting information in this case – See Dislocated Worker section of the SFA Handbook.  </a:t>
            </a:r>
          </a:p>
          <a:p>
            <a:pPr lvl="1"/>
            <a:r>
              <a:rPr lang="en-US" sz="1800" dirty="0" smtClean="0"/>
              <a:t>FAA can request documentation if there is reason to believe that any information on an application used to calculate an EFC is inaccurate (34 CFR 668.54(a)(3)).</a:t>
            </a:r>
          </a:p>
          <a:p>
            <a:pPr lvl="1"/>
            <a:r>
              <a:rPr lang="en-US" sz="1800" dirty="0" smtClean="0"/>
              <a:t>A person can request documentation from the career center or other appropriate office that he is receiving dislocated worker services through the workforce investment system. </a:t>
            </a:r>
            <a:endParaRPr lang="en-US" sz="18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39</a:t>
            </a:fld>
            <a:endParaRPr lang="en-US" dirty="0"/>
          </a:p>
        </p:txBody>
      </p:sp>
      <p:sp>
        <p:nvSpPr>
          <p:cNvPr id="3" name="Title 2"/>
          <p:cNvSpPr>
            <a:spLocks noGrp="1"/>
          </p:cNvSpPr>
          <p:nvPr>
            <p:ph type="title"/>
          </p:nvPr>
        </p:nvSpPr>
        <p:spPr>
          <a:xfrm>
            <a:off x="1066800" y="152400"/>
            <a:ext cx="7162800" cy="1189038"/>
          </a:xfrm>
        </p:spPr>
        <p:txBody>
          <a:bodyPr>
            <a:normAutofit fontScale="90000"/>
          </a:bodyPr>
          <a:lstStyle/>
          <a:p>
            <a:pPr algn="ctr"/>
            <a:r>
              <a:rPr lang="en-US" dirty="0" smtClean="0"/>
              <a:t>Answer: Document Dislocated Worker Status?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410200" y="5410200"/>
            <a:ext cx="3235105" cy="1219200"/>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CAB5036-8F74-4C06-A395-E54EBCADDC3A}" type="slidenum">
              <a:rPr lang="en-US" smtClean="0"/>
              <a:pPr>
                <a:defRPr/>
              </a:pPr>
              <a:t>4</a:t>
            </a:fld>
            <a:endParaRPr lang="en-US" dirty="0"/>
          </a:p>
        </p:txBody>
      </p:sp>
      <p:sp>
        <p:nvSpPr>
          <p:cNvPr id="4" name="Title 3"/>
          <p:cNvSpPr>
            <a:spLocks noGrp="1"/>
          </p:cNvSpPr>
          <p:nvPr>
            <p:ph type="title"/>
          </p:nvPr>
        </p:nvSpPr>
        <p:spPr>
          <a:xfrm>
            <a:off x="457200" y="0"/>
            <a:ext cx="8229600" cy="838200"/>
          </a:xfrm>
        </p:spPr>
        <p:txBody>
          <a:bodyPr>
            <a:normAutofit/>
          </a:bodyPr>
          <a:lstStyle/>
          <a:p>
            <a:pPr algn="ctr"/>
            <a:r>
              <a:rPr lang="en-US" sz="3200" dirty="0" smtClean="0"/>
              <a:t>Verification – Conflicting Information</a:t>
            </a:r>
            <a:endParaRPr lang="en-US" sz="3200" dirty="0"/>
          </a:p>
        </p:txBody>
      </p:sp>
      <p:sp>
        <p:nvSpPr>
          <p:cNvPr id="5" name="Content Placeholder 2"/>
          <p:cNvSpPr>
            <a:spLocks noGrp="1"/>
          </p:cNvSpPr>
          <p:nvPr>
            <p:ph sz="quarter" idx="1"/>
          </p:nvPr>
        </p:nvSpPr>
        <p:spPr>
          <a:xfrm>
            <a:off x="457200" y="762000"/>
            <a:ext cx="4364736" cy="5105400"/>
          </a:xfrm>
        </p:spPr>
        <p:txBody>
          <a:bodyPr>
            <a:normAutofit fontScale="85000" lnSpcReduction="20000"/>
          </a:bodyPr>
          <a:lstStyle/>
          <a:p>
            <a:r>
              <a:rPr lang="en-US" sz="1600" dirty="0" smtClean="0"/>
              <a:t>A school cannot require extra information from students except for verification or resolution of conflicting information. (Ch. 1 – Pg.  AVG-3)</a:t>
            </a:r>
          </a:p>
          <a:p>
            <a:r>
              <a:rPr lang="en-US" sz="1600" dirty="0" smtClean="0"/>
              <a:t>You are not required to verify the answers to homeless youth questions unless you have conflicting information. (Ch. 5 – Pg. AVG-106</a:t>
            </a:r>
          </a:p>
          <a:p>
            <a:r>
              <a:rPr lang="en-US" sz="1600" dirty="0" smtClean="0"/>
              <a:t>If you receive conflicting information for a student, you will need to resolve that. In some cases you may discover that a student has been guilty of fraud and should be reported. And you may need to determine if a student should be classified as an unaccompanied homeless youth.(Ch. 5 – Pg. AVG-99)</a:t>
            </a:r>
          </a:p>
          <a:p>
            <a:r>
              <a:rPr lang="en-US" sz="1600" dirty="0" smtClean="0"/>
              <a:t>Except in the case of the student’s death, however, none of the exemptions excuse you from the requirement to resolve conflicting information. (Ch. 4 – Pg. AVG-77)</a:t>
            </a:r>
          </a:p>
          <a:p>
            <a:r>
              <a:rPr lang="en-US" sz="1600" dirty="0" smtClean="0"/>
              <a:t>If someone whose data were required on the FAFSA submits a signed statement claiming non-filer status and you have reason to believe that person would have been required to file a U.S. tax return, this constitutes conflicting information and must be resolved. (Ch. 4 – Pg. AVG-83)</a:t>
            </a:r>
            <a:endParaRPr lang="en-US" sz="1600" dirty="0"/>
          </a:p>
        </p:txBody>
      </p:sp>
      <p:sp>
        <p:nvSpPr>
          <p:cNvPr id="6" name="Content Placeholder 3"/>
          <p:cNvSpPr txBox="1">
            <a:spLocks/>
          </p:cNvSpPr>
          <p:nvPr/>
        </p:nvSpPr>
        <p:spPr>
          <a:xfrm>
            <a:off x="4800600" y="762000"/>
            <a:ext cx="4059936" cy="4876800"/>
          </a:xfrm>
          <a:prstGeom prst="rect">
            <a:avLst/>
          </a:prstGeom>
        </p:spPr>
        <p:txBody>
          <a:bodyPr>
            <a:normAutofit fontScale="9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If all the student’s information is correct and there are no outstanding issues or conflicting information, you may award and disburse aid for which the student is eligible. (Ch. 4 – Pg. AVG-85)</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You must resolve any inconsistent or conflicting information shown on the output document </a:t>
            </a:r>
            <a:r>
              <a:rPr kumimoji="0" lang="en-US" sz="1500" b="0" i="1" u="none" strike="noStrike" kern="1200" cap="none" spc="0" normalizeH="0" baseline="0" noProof="0" dirty="0" smtClean="0">
                <a:ln>
                  <a:noFill/>
                </a:ln>
                <a:solidFill>
                  <a:schemeClr val="tx1"/>
                </a:solidFill>
                <a:effectLst/>
                <a:uLnTx/>
                <a:uFillTx/>
                <a:latin typeface="+mn-lt"/>
                <a:ea typeface="+mn-ea"/>
                <a:cs typeface="+mn-cs"/>
              </a:rPr>
              <a:t>before making any adjustments. </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(Ch. 5 – Pg. AVG-99)</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You may not disburse aid until you have resolved conflicting information, which you must do for any student as long as he is at your school. Even if the conflict concerns a previous award year, you must still investigate it. (Ch. 5 – Pg. AVG-104)</a:t>
            </a:r>
          </a:p>
          <a:p>
            <a:pPr marL="365760" indent="-256032" fontAlgn="auto">
              <a:spcBef>
                <a:spcPts val="400"/>
              </a:spcBef>
              <a:spcAft>
                <a:spcPts val="0"/>
              </a:spcAft>
              <a:buClr>
                <a:schemeClr val="accent1"/>
              </a:buClr>
              <a:buSzPct val="68000"/>
              <a:buFont typeface="Wingdings 3"/>
              <a:buChar char=""/>
            </a:pPr>
            <a:r>
              <a:rPr lang="en-US" sz="1500" dirty="0" smtClean="0">
                <a:latin typeface="+mn-lt"/>
                <a:ea typeface="+mn-ea"/>
              </a:rPr>
              <a:t>In addition to reviewing application and data match information from the CPS, a school must have an adequate internal system to identify conflicting information—regardless of the source and regardless of whether the student is selected for verification—that would affect a student’s eligibility (Ch. 5 – Pg. AVG-103)</a:t>
            </a:r>
          </a:p>
          <a:p>
            <a:pPr marL="365760" indent="-256032" fontAlgn="auto">
              <a:spcBef>
                <a:spcPts val="400"/>
              </a:spcBef>
              <a:spcAft>
                <a:spcPts val="0"/>
              </a:spcAft>
              <a:buClr>
                <a:schemeClr val="accent1"/>
              </a:buClr>
              <a:buSzPct val="68000"/>
              <a:buFont typeface="Wingdings 3"/>
              <a:buChar char=""/>
            </a:pPr>
            <a:r>
              <a:rPr lang="en-US" sz="1500" dirty="0" smtClean="0">
                <a:latin typeface="+mn-lt"/>
                <a:ea typeface="+mn-ea"/>
              </a:rPr>
              <a:t>More…..</a:t>
            </a:r>
          </a:p>
        </p:txBody>
      </p:sp>
      <p:sp>
        <p:nvSpPr>
          <p:cNvPr id="8" name="Rectangle 7"/>
          <p:cNvSpPr/>
          <p:nvPr/>
        </p:nvSpPr>
        <p:spPr>
          <a:xfrm>
            <a:off x="5105400" y="5638800"/>
            <a:ext cx="3505200" cy="1077218"/>
          </a:xfrm>
          <a:prstGeom prst="rect">
            <a:avLst/>
          </a:prstGeom>
        </p:spPr>
        <p:txBody>
          <a:bodyPr wrap="square">
            <a:spAutoFit/>
          </a:bodyPr>
          <a:lstStyle/>
          <a:p>
            <a:r>
              <a:rPr lang="en-US" sz="1600" b="1" dirty="0" smtClean="0"/>
              <a:t>Online review of conflicting</a:t>
            </a:r>
          </a:p>
          <a:p>
            <a:r>
              <a:rPr lang="en-US" sz="1600" b="1" dirty="0" smtClean="0"/>
              <a:t>information policies</a:t>
            </a:r>
          </a:p>
          <a:p>
            <a:r>
              <a:rPr lang="en-US" sz="1600" b="1" dirty="0" smtClean="0"/>
              <a:t>http://ifap.ed.gov/qadocs/</a:t>
            </a:r>
          </a:p>
          <a:p>
            <a:r>
              <a:rPr lang="en-US" sz="1600" b="1" dirty="0" err="1" smtClean="0"/>
              <a:t>FSAVeriModule</a:t>
            </a:r>
            <a:r>
              <a:rPr lang="en-US" sz="1600" b="1" dirty="0" smtClean="0"/>
              <a:t>/activity1verif.doc</a:t>
            </a:r>
            <a:endParaRPr lang="en-US" sz="1600" dirty="0"/>
          </a:p>
        </p:txBody>
      </p:sp>
    </p:spTree>
  </p:cSld>
  <p:clrMapOvr>
    <a:masterClrMapping/>
  </p:clrMapOvr>
  <p:transition spd="slow">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143000"/>
            <a:ext cx="8763000" cy="4114800"/>
          </a:xfrm>
          <a:noFill/>
        </p:spPr>
        <p:txBody>
          <a:bodyPr/>
          <a:lstStyle/>
          <a:p>
            <a:r>
              <a:rPr lang="en-US" sz="2000" dirty="0" smtClean="0"/>
              <a:t>Household size (questions 72 and 93) includes:</a:t>
            </a:r>
          </a:p>
          <a:p>
            <a:pPr lvl="1"/>
            <a:r>
              <a:rPr lang="en-US" sz="1600" dirty="0" smtClean="0"/>
              <a:t>INDEPENDENT STUDENT:</a:t>
            </a:r>
          </a:p>
          <a:p>
            <a:pPr lvl="2"/>
            <a:r>
              <a:rPr lang="en-US" sz="1400" dirty="0" smtClean="0"/>
              <a:t>Student and his or her spouse</a:t>
            </a:r>
          </a:p>
          <a:p>
            <a:pPr lvl="2"/>
            <a:r>
              <a:rPr lang="en-US" sz="1400" dirty="0" smtClean="0"/>
              <a:t>Student’s children</a:t>
            </a:r>
          </a:p>
          <a:p>
            <a:pPr lvl="2"/>
            <a:r>
              <a:rPr lang="en-US" sz="1400" dirty="0" smtClean="0"/>
              <a:t>Other persons who live with and receive more than half their support from the student.</a:t>
            </a:r>
          </a:p>
          <a:p>
            <a:pPr lvl="1"/>
            <a:r>
              <a:rPr lang="en-US" sz="1600" dirty="0" smtClean="0"/>
              <a:t>DEPENDENT STUDENT:</a:t>
            </a:r>
          </a:p>
          <a:p>
            <a:pPr lvl="2"/>
            <a:r>
              <a:rPr lang="en-US" sz="1400" dirty="0" smtClean="0"/>
              <a:t>Student and parent(s), even if the student is not living with them.</a:t>
            </a:r>
          </a:p>
          <a:p>
            <a:pPr lvl="2"/>
            <a:r>
              <a:rPr lang="en-US" sz="1400" dirty="0" smtClean="0"/>
              <a:t>The student’s siblings and children, if they will receive more than half their support from the student’s parent(s) from July 1, 2011, through June 30, 2012. </a:t>
            </a:r>
          </a:p>
          <a:p>
            <a:pPr lvl="2"/>
            <a:r>
              <a:rPr lang="en-US" sz="1400" dirty="0" smtClean="0"/>
              <a:t>Siblings need not live in the home. </a:t>
            </a:r>
          </a:p>
          <a:p>
            <a:pPr lvl="2"/>
            <a:r>
              <a:rPr lang="en-US" sz="1400" dirty="0" smtClean="0"/>
              <a:t>Other persons who live with and receive more than half their support from the student’s parent(s) and will receive more than half support for the entire award year. </a:t>
            </a:r>
          </a:p>
          <a:p>
            <a:pPr lvl="2"/>
            <a:endParaRPr lang="en-US" sz="1400" dirty="0" smtClean="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40</a:t>
            </a:fld>
            <a:endParaRPr lang="en-US" smtClean="0"/>
          </a:p>
        </p:txBody>
      </p:sp>
      <p:sp>
        <p:nvSpPr>
          <p:cNvPr id="3" name="Title 2"/>
          <p:cNvSpPr>
            <a:spLocks noGrp="1"/>
          </p:cNvSpPr>
          <p:nvPr>
            <p:ph type="title"/>
          </p:nvPr>
        </p:nvSpPr>
        <p:spPr>
          <a:xfrm>
            <a:off x="762000" y="0"/>
            <a:ext cx="7162800" cy="9906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Household Size</a:t>
            </a:r>
            <a:endParaRPr lang="en-US" sz="4000" dirty="0">
              <a:ea typeface="+mj-ea"/>
            </a:endParaRPr>
          </a:p>
        </p:txBody>
      </p:sp>
      <p:sp>
        <p:nvSpPr>
          <p:cNvPr id="8" name="TextBox 7"/>
          <p:cNvSpPr txBox="1"/>
          <p:nvPr/>
        </p:nvSpPr>
        <p:spPr>
          <a:xfrm>
            <a:off x="2895600" y="4419600"/>
            <a:ext cx="5715000" cy="2031325"/>
          </a:xfrm>
          <a:prstGeom prst="rect">
            <a:avLst/>
          </a:prstGeom>
          <a:solidFill>
            <a:srgbClr val="FFFFCC"/>
          </a:solidFill>
        </p:spPr>
        <p:txBody>
          <a:bodyPr wrap="square" rtlCol="0">
            <a:spAutoFit/>
          </a:bodyPr>
          <a:lstStyle/>
          <a:p>
            <a:r>
              <a:rPr lang="en-US" sz="1400" dirty="0" smtClean="0"/>
              <a:t>AVG-26: For children in the household size, the “support test” is used rather than residency because there may be situations in which a parent supports a child who does not live with her, such as when the parent is divorced or separated. If the parent receives benefits (such as Social Security payments) in the child’s name, these benefits must be counted as parental support to the child. An exception to this is foster care payments, which typically cover the costs of foster children, who for FSA purposes are not considered children of the foster parents and are not counted in the household size. </a:t>
            </a:r>
            <a:endParaRPr lang="en-US" sz="1400" dirty="0"/>
          </a:p>
        </p:txBody>
      </p:sp>
    </p:spTree>
  </p:cSld>
  <p:clrMapOvr>
    <a:masterClrMapping/>
  </p:clrMapOvr>
  <p:transition spd="slow">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990600"/>
            <a:ext cx="8763000" cy="4876800"/>
          </a:xfrm>
          <a:noFill/>
        </p:spPr>
        <p:txBody>
          <a:bodyPr>
            <a:normAutofit/>
          </a:bodyPr>
          <a:lstStyle/>
          <a:p>
            <a:r>
              <a:rPr lang="en-US" sz="1800" b="1" dirty="0" smtClean="0"/>
              <a:t>Foster children</a:t>
            </a:r>
            <a:r>
              <a:rPr lang="en-US" sz="1800" dirty="0" smtClean="0"/>
              <a:t>, who for FSA purposes, are not considered children of the foster parents and </a:t>
            </a:r>
            <a:r>
              <a:rPr lang="en-US" sz="1800" b="1" dirty="0" smtClean="0"/>
              <a:t>are not counted in the household size</a:t>
            </a:r>
            <a:r>
              <a:rPr lang="en-US" sz="1800" dirty="0" smtClean="0"/>
              <a:t>. </a:t>
            </a:r>
          </a:p>
          <a:p>
            <a:r>
              <a:rPr lang="en-US" sz="1800" dirty="0" smtClean="0"/>
              <a:t>To determine whether to include children in your household size, the support test is used (rather than a residency requirement). </a:t>
            </a:r>
          </a:p>
          <a:p>
            <a:r>
              <a:rPr lang="en-US" sz="1800" dirty="0" smtClean="0"/>
              <a:t>The parent who provides more than half of the child‘s support may claim the child in his or her household size. </a:t>
            </a:r>
          </a:p>
          <a:p>
            <a:r>
              <a:rPr lang="en-US" sz="1800" dirty="0" smtClean="0"/>
              <a:t>If a parent receive benefits (such as Social Security or Temporary Assistance for Needy Families [TANF] payments) in the child‘s name, these benefits must be counted as parental support to the child. </a:t>
            </a:r>
          </a:p>
          <a:p>
            <a:r>
              <a:rPr lang="en-US" sz="1800" dirty="0" smtClean="0"/>
              <a:t>Support includes money, gifts, loans, housing, food, clothes, car payments or expenses, medical and dental care, and payment of college costs. </a:t>
            </a:r>
          </a:p>
          <a:p>
            <a:pPr>
              <a:buNone/>
            </a:pPr>
            <a:endParaRPr lang="en-US" sz="1400" dirty="0" smtClean="0"/>
          </a:p>
          <a:p>
            <a:pPr>
              <a:buNone/>
            </a:pPr>
            <a:r>
              <a:rPr lang="en-US" sz="1400" dirty="0" smtClean="0"/>
              <a:t>The number of family members reported determines the allowance that will be subtracted from the family‘s income to provide for basic living expenses when the Department‘s processor calculates the Expected Family Contribution (EFC). </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41</a:t>
            </a:fld>
            <a:endParaRPr lang="en-US" smtClean="0"/>
          </a:p>
        </p:txBody>
      </p:sp>
      <p:sp>
        <p:nvSpPr>
          <p:cNvPr id="3" name="Title 2"/>
          <p:cNvSpPr>
            <a:spLocks noGrp="1"/>
          </p:cNvSpPr>
          <p:nvPr>
            <p:ph type="title"/>
          </p:nvPr>
        </p:nvSpPr>
        <p:spPr>
          <a:xfrm>
            <a:off x="838200" y="0"/>
            <a:ext cx="7162800" cy="11430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Household Size Continued…</a:t>
            </a:r>
            <a:endParaRPr lang="en-US" sz="4000" dirty="0">
              <a:ea typeface="+mj-ea"/>
            </a:endParaRPr>
          </a:p>
        </p:txBody>
      </p:sp>
      <p:pic>
        <p:nvPicPr>
          <p:cNvPr id="4098" name="Picture 2"/>
          <p:cNvPicPr>
            <a:picLocks noChangeAspect="1" noChangeArrowheads="1"/>
          </p:cNvPicPr>
          <p:nvPr/>
        </p:nvPicPr>
        <p:blipFill>
          <a:blip r:embed="rId2" cstate="print"/>
          <a:srcRect/>
          <a:stretch>
            <a:fillRect/>
          </a:stretch>
        </p:blipFill>
        <p:spPr bwMode="auto">
          <a:xfrm>
            <a:off x="5791200" y="5415017"/>
            <a:ext cx="2771775" cy="1442984"/>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990600"/>
            <a:ext cx="8763000" cy="4876800"/>
          </a:xfrm>
          <a:noFill/>
        </p:spPr>
        <p:txBody>
          <a:bodyPr/>
          <a:lstStyle/>
          <a:p>
            <a:r>
              <a:rPr lang="en-US" sz="2000" dirty="0" smtClean="0"/>
              <a:t>Number in College always includes the student, but parents are not included.</a:t>
            </a:r>
          </a:p>
          <a:p>
            <a:pPr lvl="1"/>
            <a:r>
              <a:rPr lang="en-US" sz="1800" dirty="0" smtClean="0"/>
              <a:t>Others who count in the household size are in the number in college if they are or will be enrolled at least half time, in an eligible program, </a:t>
            </a:r>
            <a:r>
              <a:rPr lang="en-US" sz="1800" u="sng" dirty="0" smtClean="0"/>
              <a:t>at a school eligible for FSA funds</a:t>
            </a:r>
            <a:r>
              <a:rPr lang="en-US" sz="1800" dirty="0" smtClean="0"/>
              <a:t>. </a:t>
            </a:r>
          </a:p>
          <a:p>
            <a:pPr lvl="1"/>
            <a:r>
              <a:rPr lang="en-US" sz="1800" dirty="0" smtClean="0"/>
              <a:t>The definition of half-time enrollment for this question must meet the federal requirements even if the school defines half time differently. </a:t>
            </a:r>
          </a:p>
          <a:p>
            <a:pPr lvl="1"/>
            <a:r>
              <a:rPr lang="en-US" sz="1800" dirty="0" smtClean="0"/>
              <a:t>Do not include students at a U.S. service academy because most of their primary educational expenses are paid for by the federal government. </a:t>
            </a:r>
          </a:p>
          <a:p>
            <a:pPr lvl="2"/>
            <a:r>
              <a:rPr lang="en-US" sz="1400" dirty="0" smtClean="0"/>
              <a:t>Military service academies and preparatory schools: U.S. Military Academy (West Point); U.S. Naval Academy (Annapolis); U.S. Air Force Academy; U.S. Coast Guard Academy; U.S. Merchant Marine Academy; U.S. Military Academy Preparatory School; Naval Academy Preparatory School; U.S. Air Force Academy Preparatory School .</a:t>
            </a:r>
          </a:p>
          <a:p>
            <a:pPr lvl="1"/>
            <a:endParaRPr lang="en-US" sz="1200" dirty="0" smtClean="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42</a:t>
            </a:fld>
            <a:endParaRPr lang="en-US" smtClean="0"/>
          </a:p>
        </p:txBody>
      </p:sp>
      <p:sp>
        <p:nvSpPr>
          <p:cNvPr id="3" name="Title 2"/>
          <p:cNvSpPr>
            <a:spLocks noGrp="1"/>
          </p:cNvSpPr>
          <p:nvPr>
            <p:ph type="title"/>
          </p:nvPr>
        </p:nvSpPr>
        <p:spPr>
          <a:xfrm>
            <a:off x="762000" y="0"/>
            <a:ext cx="7162800" cy="11430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Number in College</a:t>
            </a:r>
            <a:endParaRPr lang="en-US" sz="4000" dirty="0">
              <a:ea typeface="+mj-ea"/>
            </a:endParaRPr>
          </a:p>
        </p:txBody>
      </p:sp>
      <p:pic>
        <p:nvPicPr>
          <p:cNvPr id="5122" name="Picture 2"/>
          <p:cNvPicPr>
            <a:picLocks noChangeAspect="1" noChangeArrowheads="1"/>
          </p:cNvPicPr>
          <p:nvPr/>
        </p:nvPicPr>
        <p:blipFill>
          <a:blip r:embed="rId2" cstate="print"/>
          <a:srcRect/>
          <a:stretch>
            <a:fillRect/>
          </a:stretch>
        </p:blipFill>
        <p:spPr bwMode="auto">
          <a:xfrm>
            <a:off x="5105400" y="5638800"/>
            <a:ext cx="3448374" cy="7620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0" y="5029200"/>
            <a:ext cx="9144000" cy="622024"/>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534400" cy="4843462"/>
          </a:xfrm>
        </p:spPr>
        <p:txBody>
          <a:bodyPr/>
          <a:lstStyle/>
          <a:p>
            <a:pPr>
              <a:buNone/>
            </a:pP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What is the correct number in household and number in college?</a:t>
            </a:r>
            <a:endParaRPr lang="en-US" sz="24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43</a:t>
            </a:fld>
            <a:endParaRPr lang="en-US" dirty="0"/>
          </a:p>
        </p:txBody>
      </p:sp>
      <p:sp>
        <p:nvSpPr>
          <p:cNvPr id="3" name="Title 2"/>
          <p:cNvSpPr>
            <a:spLocks noGrp="1"/>
          </p:cNvSpPr>
          <p:nvPr>
            <p:ph type="title"/>
          </p:nvPr>
        </p:nvSpPr>
        <p:spPr>
          <a:xfrm>
            <a:off x="838200" y="152400"/>
            <a:ext cx="7162800" cy="1189038"/>
          </a:xfrm>
        </p:spPr>
        <p:txBody>
          <a:bodyPr>
            <a:normAutofit fontScale="90000"/>
          </a:bodyPr>
          <a:lstStyle/>
          <a:p>
            <a:pPr algn="ctr"/>
            <a:r>
              <a:rPr lang="en-US" dirty="0" smtClean="0"/>
              <a:t>Example: Household Size &amp; Number in College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304800" y="1447800"/>
            <a:ext cx="8604164" cy="2971800"/>
          </a:xfrm>
          <a:prstGeom prst="rect">
            <a:avLst/>
          </a:prstGeom>
          <a:noFill/>
          <a:ln w="9525">
            <a:noFill/>
            <a:miter lim="800000"/>
            <a:headEnd/>
            <a:tailEnd/>
          </a:ln>
          <a:effectLst/>
        </p:spPr>
      </p:pic>
    </p:spTree>
  </p:cSld>
  <p:clrMapOvr>
    <a:masterClrMapping/>
  </p:clrMapOvr>
  <p:transition spd="slow">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534400" cy="4114800"/>
          </a:xfrm>
        </p:spPr>
        <p:txBody>
          <a:bodyPr/>
          <a:lstStyle/>
          <a:p>
            <a:r>
              <a:rPr lang="en-US" sz="2400" dirty="0" smtClean="0"/>
              <a:t>What is the correct number in household and number in college?</a:t>
            </a:r>
          </a:p>
          <a:p>
            <a:pPr>
              <a:buNone/>
            </a:pPr>
            <a:r>
              <a:rPr lang="en-US" sz="2400" dirty="0" smtClean="0"/>
              <a:t>	</a:t>
            </a:r>
            <a:r>
              <a:rPr lang="en-US" sz="1600" dirty="0" smtClean="0"/>
              <a:t>5 in household size, 2 in college.</a:t>
            </a:r>
          </a:p>
          <a:p>
            <a:pPr lvl="2"/>
            <a:r>
              <a:rPr lang="en-US" sz="1600" dirty="0" smtClean="0"/>
              <a:t>Foster children, who </a:t>
            </a:r>
            <a:r>
              <a:rPr lang="en-US" sz="1600" u="sng" dirty="0" smtClean="0"/>
              <a:t>for FSA purposes are not counted in the household. </a:t>
            </a:r>
          </a:p>
          <a:p>
            <a:pPr lvl="2"/>
            <a:r>
              <a:rPr lang="en-US" sz="1600" dirty="0" smtClean="0"/>
              <a:t>The applicant is </a:t>
            </a:r>
            <a:r>
              <a:rPr lang="en-US" sz="1600" b="1" dirty="0" smtClean="0"/>
              <a:t>always included in the number in college, but </a:t>
            </a:r>
            <a:r>
              <a:rPr lang="en-US" sz="1600" b="1" u="sng" dirty="0" smtClean="0"/>
              <a:t>parents are not included</a:t>
            </a:r>
            <a:r>
              <a:rPr lang="en-US" sz="1600" b="1" dirty="0" smtClean="0"/>
              <a:t>. </a:t>
            </a:r>
          </a:p>
          <a:p>
            <a:pPr lvl="2"/>
            <a:r>
              <a:rPr lang="en-US" sz="1600" dirty="0" smtClean="0"/>
              <a:t>Others who count in the household size are in the number in college if they are or will be enrolled at least half time in an eligible program at a school eligible for any of the FSA programs.</a:t>
            </a:r>
          </a:p>
          <a:p>
            <a:pPr lvl="2">
              <a:buNone/>
            </a:pPr>
            <a:endParaRPr lang="en-US" sz="1600" dirty="0" smtClean="0"/>
          </a:p>
          <a:p>
            <a:r>
              <a:rPr lang="en-US" sz="1600" dirty="0" smtClean="0"/>
              <a:t>Common mistakes – Including foster children in household size.  Including parents in number in college.    </a:t>
            </a:r>
          </a:p>
          <a:p>
            <a:pPr lvl="1"/>
            <a:endParaRPr lang="en-US" sz="20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44</a:t>
            </a:fld>
            <a:endParaRPr lang="en-US" dirty="0"/>
          </a:p>
        </p:txBody>
      </p:sp>
      <p:sp>
        <p:nvSpPr>
          <p:cNvPr id="3" name="Title 2"/>
          <p:cNvSpPr>
            <a:spLocks noGrp="1"/>
          </p:cNvSpPr>
          <p:nvPr>
            <p:ph type="title"/>
          </p:nvPr>
        </p:nvSpPr>
        <p:spPr>
          <a:xfrm>
            <a:off x="838200" y="228600"/>
            <a:ext cx="7162800" cy="1189038"/>
          </a:xfrm>
        </p:spPr>
        <p:txBody>
          <a:bodyPr>
            <a:normAutofit fontScale="90000"/>
          </a:bodyPr>
          <a:lstStyle/>
          <a:p>
            <a:pPr algn="ctr"/>
            <a:r>
              <a:rPr lang="en-US" dirty="0" smtClean="0"/>
              <a:t>Answer: Household Size &amp; Number in College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038600" y="4953000"/>
            <a:ext cx="4633011" cy="1600199"/>
          </a:xfrm>
          <a:prstGeom prst="rect">
            <a:avLst/>
          </a:prstGeom>
          <a:noFill/>
          <a:ln w="9525">
            <a:noFill/>
            <a:miter lim="800000"/>
            <a:headEnd/>
            <a:tailEnd/>
          </a:ln>
          <a:effectLst/>
        </p:spPr>
      </p:pic>
      <p:sp>
        <p:nvSpPr>
          <p:cNvPr id="6" name="TextBox 5"/>
          <p:cNvSpPr txBox="1"/>
          <p:nvPr/>
        </p:nvSpPr>
        <p:spPr>
          <a:xfrm>
            <a:off x="914400" y="5181600"/>
            <a:ext cx="2971800" cy="861774"/>
          </a:xfrm>
          <a:prstGeom prst="rect">
            <a:avLst/>
          </a:prstGeom>
          <a:solidFill>
            <a:srgbClr val="FFFFCC"/>
          </a:solidFill>
        </p:spPr>
        <p:txBody>
          <a:bodyPr wrap="square" rtlCol="0">
            <a:spAutoFit/>
          </a:bodyPr>
          <a:lstStyle/>
          <a:p>
            <a:pPr>
              <a:buNone/>
            </a:pPr>
            <a:r>
              <a:rPr lang="en-US" sz="1000" b="1" dirty="0" smtClean="0"/>
              <a:t>Household size documentation and exceptions </a:t>
            </a:r>
          </a:p>
          <a:p>
            <a:pPr>
              <a:buNone/>
            </a:pPr>
            <a:r>
              <a:rPr lang="en-US" sz="1000" dirty="0" smtClean="0"/>
              <a:t>Student assistance general provisions </a:t>
            </a:r>
          </a:p>
          <a:p>
            <a:pPr>
              <a:buNone/>
            </a:pPr>
            <a:r>
              <a:rPr lang="en-US" sz="1000" dirty="0" smtClean="0"/>
              <a:t>34 CFR 668.57(b) </a:t>
            </a:r>
          </a:p>
          <a:p>
            <a:pPr>
              <a:buNone/>
            </a:pPr>
            <a:r>
              <a:rPr lang="pt-BR" sz="1000" dirty="0" smtClean="0"/>
              <a:t>34 CFR 668.56(a)(3), (b), (c) </a:t>
            </a:r>
            <a:endParaRPr lang="en-US" sz="1000" dirty="0" smtClean="0"/>
          </a:p>
        </p:txBody>
      </p:sp>
    </p:spTree>
  </p:cSld>
  <p:clrMapOvr>
    <a:masterClrMapping/>
  </p:clrMapOvr>
  <p:transition spd="slow">
    <p:comb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7543800" cy="11430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Tax Expert</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45</a:t>
            </a:fld>
            <a:endParaRPr lang="en-US" smtClean="0"/>
          </a:p>
        </p:txBody>
      </p:sp>
      <p:sp>
        <p:nvSpPr>
          <p:cNvPr id="5" name="Content Placeholder 4"/>
          <p:cNvSpPr>
            <a:spLocks noGrp="1"/>
          </p:cNvSpPr>
          <p:nvPr>
            <p:ph idx="1"/>
          </p:nvPr>
        </p:nvSpPr>
        <p:spPr>
          <a:xfrm>
            <a:off x="228600" y="1371600"/>
            <a:ext cx="8763000" cy="4876800"/>
          </a:xfrm>
          <a:noFill/>
        </p:spPr>
        <p:txBody>
          <a:bodyPr/>
          <a:lstStyle/>
          <a:p>
            <a:r>
              <a:rPr lang="en-US" sz="1800" dirty="0" smtClean="0"/>
              <a:t>Student Aid Handbook (AVG-103) - We have already stated that financial aid administrators do not need to be tax experts, yet there are some issues that even a layperson with basic tax law information can evaluate. Because conflicting data often involve such information, FAAs must have a fundamental understanding of relevant tax issues that can considerably affect the need analysis. </a:t>
            </a:r>
          </a:p>
          <a:p>
            <a:r>
              <a:rPr lang="en-US" sz="1800" dirty="0" smtClean="0"/>
              <a:t>You are obligated to know: </a:t>
            </a:r>
          </a:p>
          <a:p>
            <a:pPr lvl="1"/>
            <a:r>
              <a:rPr lang="en-US" sz="1600" dirty="0" smtClean="0"/>
              <a:t>whether a person was required to file a tax return, </a:t>
            </a:r>
          </a:p>
          <a:p>
            <a:pPr lvl="1"/>
            <a:r>
              <a:rPr lang="en-US" sz="1600" dirty="0" smtClean="0"/>
              <a:t>what the correct filing status for a person should be, and </a:t>
            </a:r>
          </a:p>
          <a:p>
            <a:pPr lvl="1"/>
            <a:r>
              <a:rPr lang="en-US" sz="1600" dirty="0" smtClean="0"/>
              <a:t>that an individual cannot be claimed as an exemption by more than one person.</a:t>
            </a:r>
            <a:endParaRPr lang="en-US" sz="2400" dirty="0" smtClean="0"/>
          </a:p>
          <a:p>
            <a:pPr>
              <a:buNone/>
            </a:pPr>
            <a:endParaRPr lang="en-US" dirty="0"/>
          </a:p>
        </p:txBody>
      </p:sp>
      <p:sp>
        <p:nvSpPr>
          <p:cNvPr id="7" name="TextBox 6"/>
          <p:cNvSpPr txBox="1"/>
          <p:nvPr/>
        </p:nvSpPr>
        <p:spPr>
          <a:xfrm>
            <a:off x="457200" y="4343400"/>
            <a:ext cx="8382000" cy="1384995"/>
          </a:xfrm>
          <a:prstGeom prst="rect">
            <a:avLst/>
          </a:prstGeom>
          <a:solidFill>
            <a:srgbClr val="FFFFCC"/>
          </a:solidFill>
        </p:spPr>
        <p:txBody>
          <a:bodyPr wrap="square" rtlCol="0">
            <a:spAutoFit/>
          </a:bodyPr>
          <a:lstStyle/>
          <a:p>
            <a:r>
              <a:rPr lang="en-US" sz="1400" dirty="0" smtClean="0"/>
              <a:t>AVG-104: For example, an FAA noticing that a dependent student’s married parents have each filed as “head of household” (which offers a greater tax deduction than filing as single or married) must question whether that is the correct filing status. Publication 17 explains on pages 21–23 the criteria a person must meet to file as head of household. Resolution of the conflict may be a reasonable explanation of why there appears to be a conflict but is none, or the parents may re-file and submit a copy of the amended return.</a:t>
            </a:r>
            <a:endParaRPr lang="en-US" sz="1400" dirty="0"/>
          </a:p>
        </p:txBody>
      </p:sp>
      <p:pic>
        <p:nvPicPr>
          <p:cNvPr id="54273" name="Picture 1"/>
          <p:cNvPicPr>
            <a:picLocks noChangeAspect="1" noChangeArrowheads="1"/>
          </p:cNvPicPr>
          <p:nvPr/>
        </p:nvPicPr>
        <p:blipFill>
          <a:blip r:embed="rId2" cstate="print"/>
          <a:srcRect/>
          <a:stretch>
            <a:fillRect/>
          </a:stretch>
        </p:blipFill>
        <p:spPr bwMode="auto">
          <a:xfrm>
            <a:off x="5638800" y="5758343"/>
            <a:ext cx="2914650" cy="909157"/>
          </a:xfrm>
          <a:prstGeom prst="rect">
            <a:avLst/>
          </a:prstGeom>
          <a:noFill/>
          <a:ln w="9525">
            <a:noFill/>
            <a:miter lim="800000"/>
            <a:headEnd/>
            <a:tailEnd/>
          </a:ln>
        </p:spPr>
      </p:pic>
      <p:pic>
        <p:nvPicPr>
          <p:cNvPr id="8" name="Picture 2" descr="http://ts1.mm.bing.net/images/thumbnail.aspx?q=1620768204236&amp;id=baec306e7ceb85617b12aafb7504c7bf&amp;url=http%3a%2f%2fimage.yaymicro.com%2frz_1210x1210%2f0%2f16f%2ftax-icon-16f2c2.jpg"/>
          <p:cNvPicPr>
            <a:picLocks noChangeAspect="1" noChangeArrowheads="1"/>
          </p:cNvPicPr>
          <p:nvPr/>
        </p:nvPicPr>
        <p:blipFill>
          <a:blip r:embed="rId3" cstate="print"/>
          <a:srcRect/>
          <a:stretch>
            <a:fillRect/>
          </a:stretch>
        </p:blipFill>
        <p:spPr bwMode="auto">
          <a:xfrm>
            <a:off x="7200900" y="0"/>
            <a:ext cx="1943100" cy="1373125"/>
          </a:xfrm>
          <a:prstGeom prst="rect">
            <a:avLst/>
          </a:prstGeom>
          <a:noFill/>
          <a:scene3d>
            <a:camera prst="orthographicFront"/>
            <a:lightRig rig="threePt" dir="t"/>
          </a:scene3d>
          <a:sp3d prstMaterial="metal">
            <a:bevelT prst="slope"/>
          </a:sp3d>
        </p:spPr>
      </p:pic>
    </p:spTree>
  </p:cSld>
  <p:clrMapOvr>
    <a:masterClrMapping/>
  </p:clrMapOvr>
  <p:transition spd="slow">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bwMode="auto">
          <a:noFill/>
          <a:ln>
            <a:miter lim="800000"/>
            <a:headEnd/>
            <a:tailEnd/>
          </a:ln>
        </p:spPr>
        <p:txBody>
          <a:bodyPr/>
          <a:lstStyle/>
          <a:p>
            <a:fld id="{E5853454-5718-4AB5-9FE2-124F92BAD15D}" type="slidenum">
              <a:rPr lang="en-US" smtClean="0"/>
              <a:pPr/>
              <a:t>46</a:t>
            </a:fld>
            <a:endParaRPr lang="en-US" smtClean="0"/>
          </a:p>
        </p:txBody>
      </p:sp>
      <p:sp>
        <p:nvSpPr>
          <p:cNvPr id="6" name="Title 2"/>
          <p:cNvSpPr>
            <a:spLocks noGrp="1"/>
          </p:cNvSpPr>
          <p:nvPr>
            <p:ph type="title"/>
          </p:nvPr>
        </p:nvSpPr>
        <p:spPr>
          <a:xfrm>
            <a:off x="1295400" y="0"/>
            <a:ext cx="6781800" cy="1143000"/>
          </a:xfrm>
        </p:spPr>
        <p:txBody>
          <a:bodyPr>
            <a:normAutofit/>
          </a:bodyPr>
          <a:lstStyle/>
          <a:p>
            <a:pPr algn="ctr">
              <a:defRPr/>
            </a:pPr>
            <a:r>
              <a:rPr lang="en-US" sz="3600" dirty="0" smtClean="0"/>
              <a:t>IRS Publication 17</a:t>
            </a:r>
            <a:r>
              <a:rPr lang="en-US" dirty="0" smtClean="0"/>
              <a:t>	</a:t>
            </a:r>
            <a:endParaRPr lang="en-US" dirty="0"/>
          </a:p>
        </p:txBody>
      </p:sp>
      <p:sp>
        <p:nvSpPr>
          <p:cNvPr id="7" name="Content Placeholder 4"/>
          <p:cNvSpPr>
            <a:spLocks noGrp="1"/>
          </p:cNvSpPr>
          <p:nvPr>
            <p:ph sz="quarter" idx="4294967295"/>
          </p:nvPr>
        </p:nvSpPr>
        <p:spPr>
          <a:xfrm>
            <a:off x="304800" y="1447800"/>
            <a:ext cx="8382000" cy="4419600"/>
          </a:xfrm>
          <a:prstGeom prst="rect">
            <a:avLst/>
          </a:prstGeom>
        </p:spPr>
        <p:txBody>
          <a:bodyPr>
            <a:normAutofit lnSpcReduction="10000"/>
          </a:bodyPr>
          <a:lstStyle/>
          <a:p>
            <a:r>
              <a:rPr lang="en-US" sz="2400" b="1" dirty="0" smtClean="0"/>
              <a:t>Online Location</a:t>
            </a:r>
          </a:p>
          <a:p>
            <a:pPr lvl="1"/>
            <a:r>
              <a:rPr lang="en-US" sz="1800" b="1" dirty="0" smtClean="0">
                <a:hlinkClick r:id="rId2"/>
              </a:rPr>
              <a:t>http://www.irs.gov/publications/p17/index.html</a:t>
            </a:r>
            <a:endParaRPr lang="en-US" sz="1800" b="1" dirty="0" smtClean="0"/>
          </a:p>
          <a:p>
            <a:r>
              <a:rPr lang="en-US" sz="2400" b="1" dirty="0" smtClean="0"/>
              <a:t>Information</a:t>
            </a:r>
          </a:p>
          <a:p>
            <a:pPr lvl="1"/>
            <a:r>
              <a:rPr lang="en-US" sz="2000" b="1" dirty="0" smtClean="0"/>
              <a:t>Required to file</a:t>
            </a:r>
          </a:p>
          <a:p>
            <a:pPr lvl="1"/>
            <a:r>
              <a:rPr lang="en-US" sz="2000" b="1" dirty="0" smtClean="0"/>
              <a:t>Criteria for filing 1040, 1040A, 1040EZ</a:t>
            </a:r>
          </a:p>
          <a:p>
            <a:pPr lvl="1"/>
            <a:r>
              <a:rPr lang="en-US" sz="2000" b="1" dirty="0" smtClean="0"/>
              <a:t>Filing Status </a:t>
            </a:r>
          </a:p>
          <a:p>
            <a:pPr lvl="2"/>
            <a:r>
              <a:rPr lang="en-US" sz="1800" b="1" dirty="0" smtClean="0"/>
              <a:t>Married filing joint, Married filing separate, Head of household</a:t>
            </a:r>
          </a:p>
          <a:p>
            <a:pPr lvl="1"/>
            <a:r>
              <a:rPr lang="en-US" sz="2000" b="1" dirty="0" smtClean="0"/>
              <a:t>Marital Status</a:t>
            </a:r>
          </a:p>
          <a:p>
            <a:pPr lvl="1"/>
            <a:r>
              <a:rPr lang="en-US" sz="2000" b="1" dirty="0" smtClean="0"/>
              <a:t>Exemptions</a:t>
            </a:r>
          </a:p>
          <a:p>
            <a:pPr lvl="1"/>
            <a:r>
              <a:rPr lang="en-US" sz="2000" b="1" dirty="0" smtClean="0"/>
              <a:t>Description of forms and schedules</a:t>
            </a:r>
          </a:p>
          <a:p>
            <a:pPr lvl="1"/>
            <a:r>
              <a:rPr lang="en-US" sz="2000" b="1" dirty="0" smtClean="0"/>
              <a:t>Tax Tables</a:t>
            </a:r>
          </a:p>
          <a:p>
            <a:pPr lvl="1"/>
            <a:r>
              <a:rPr lang="en-US" sz="2000" b="1" dirty="0" smtClean="0"/>
              <a:t>What’s new</a:t>
            </a:r>
          </a:p>
          <a:p>
            <a:pPr lvl="2"/>
            <a:r>
              <a:rPr lang="en-US" sz="1200" b="1" dirty="0" smtClean="0">
                <a:hlinkClick r:id="rId3"/>
              </a:rPr>
              <a:t>http://www.irs.gov/publications/p17/ar01.html</a:t>
            </a:r>
            <a:r>
              <a:rPr lang="en-US" sz="1200" b="1" dirty="0" smtClean="0"/>
              <a:t> </a:t>
            </a:r>
          </a:p>
        </p:txBody>
      </p:sp>
      <p:pic>
        <p:nvPicPr>
          <p:cNvPr id="59394" name="Picture 2" descr="http://ts1.mm.bing.net/images/thumbnail.aspx?q=1548240423904&amp;id=b317bd4711f748a2dfb209865219dc59&amp;url=http%3a%2f%2fwww.crosslinktax.com%2fimg%2firsupdates_img.gif"/>
          <p:cNvPicPr>
            <a:picLocks noChangeAspect="1" noChangeArrowheads="1"/>
          </p:cNvPicPr>
          <p:nvPr/>
        </p:nvPicPr>
        <p:blipFill>
          <a:blip r:embed="rId4" cstate="print"/>
          <a:srcRect/>
          <a:stretch>
            <a:fillRect/>
          </a:stretch>
        </p:blipFill>
        <p:spPr bwMode="auto">
          <a:xfrm>
            <a:off x="1" y="0"/>
            <a:ext cx="1143000" cy="1440001"/>
          </a:xfrm>
          <a:prstGeom prst="rect">
            <a:avLst/>
          </a:prstGeom>
          <a:noFill/>
        </p:spPr>
      </p:pic>
      <p:sp>
        <p:nvSpPr>
          <p:cNvPr id="10" name="Rectangle 9"/>
          <p:cNvSpPr/>
          <p:nvPr/>
        </p:nvSpPr>
        <p:spPr>
          <a:xfrm>
            <a:off x="5334000" y="5105400"/>
            <a:ext cx="3352800" cy="1477328"/>
          </a:xfrm>
          <a:prstGeom prst="rect">
            <a:avLst/>
          </a:prstGeom>
          <a:solidFill>
            <a:srgbClr val="FFFFCC"/>
          </a:solidFill>
        </p:spPr>
        <p:txBody>
          <a:bodyPr wrap="square">
            <a:spAutoFit/>
          </a:bodyPr>
          <a:lstStyle/>
          <a:p>
            <a:r>
              <a:rPr lang="en-US" b="1" dirty="0" smtClean="0"/>
              <a:t>Making work pay credit. </a:t>
            </a:r>
            <a:r>
              <a:rPr lang="en-US" dirty="0" smtClean="0"/>
              <a:t>The making work pay credit has expired. You cannot claim it on your 2011 return. Schedule M is no longer in use. </a:t>
            </a:r>
            <a:endParaRPr lang="en-US" dirty="0"/>
          </a:p>
        </p:txBody>
      </p:sp>
      <p:cxnSp>
        <p:nvCxnSpPr>
          <p:cNvPr id="9" name="Straight Arrow Connector 8"/>
          <p:cNvCxnSpPr/>
          <p:nvPr/>
        </p:nvCxnSpPr>
        <p:spPr>
          <a:xfrm>
            <a:off x="2514600" y="5105400"/>
            <a:ext cx="2819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6200"/>
            <a:ext cx="7162800" cy="11430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Tax Marital Status</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47</a:t>
            </a:fld>
            <a:endParaRPr lang="en-US" smtClean="0"/>
          </a:p>
        </p:txBody>
      </p:sp>
      <p:sp>
        <p:nvSpPr>
          <p:cNvPr id="5" name="Content Placeholder 4"/>
          <p:cNvSpPr>
            <a:spLocks noGrp="1"/>
          </p:cNvSpPr>
          <p:nvPr>
            <p:ph idx="1"/>
          </p:nvPr>
        </p:nvSpPr>
        <p:spPr>
          <a:xfrm>
            <a:off x="0" y="1219200"/>
            <a:ext cx="9144000" cy="4221162"/>
          </a:xfrm>
          <a:noFill/>
        </p:spPr>
        <p:txBody>
          <a:bodyPr>
            <a:normAutofit lnSpcReduction="10000"/>
          </a:bodyPr>
          <a:lstStyle/>
          <a:p>
            <a:r>
              <a:rPr lang="en-US" sz="2200" dirty="0" smtClean="0"/>
              <a:t>Marital Status for Tax Filing is determined on December 31</a:t>
            </a:r>
            <a:r>
              <a:rPr lang="en-US" sz="2200" baseline="30000" dirty="0" smtClean="0"/>
              <a:t>st</a:t>
            </a:r>
            <a:r>
              <a:rPr lang="en-US" sz="2200" dirty="0" smtClean="0"/>
              <a:t> </a:t>
            </a:r>
          </a:p>
          <a:p>
            <a:pPr marL="822325" lvl="1" indent="-255588">
              <a:spcBef>
                <a:spcPts val="400"/>
              </a:spcBef>
              <a:buSzPct val="68000"/>
              <a:buFont typeface="Courier New" pitchFamily="49" charset="0"/>
              <a:buChar char="o"/>
            </a:pPr>
            <a:r>
              <a:rPr lang="en-US" sz="2000" dirty="0" smtClean="0"/>
              <a:t>Married living with spouse – only 2 choices for filing taxes</a:t>
            </a:r>
          </a:p>
          <a:p>
            <a:pPr marL="1279525" lvl="2" indent="-255588">
              <a:spcBef>
                <a:spcPts val="400"/>
              </a:spcBef>
              <a:buClr>
                <a:schemeClr val="accent1"/>
              </a:buClr>
              <a:buSzPct val="68000"/>
              <a:buFont typeface="Arial" pitchFamily="34" charset="0"/>
              <a:buChar char="•"/>
            </a:pPr>
            <a:r>
              <a:rPr lang="en-US" sz="1800" dirty="0" smtClean="0"/>
              <a:t>Married filing joint or Married filing separately</a:t>
            </a:r>
          </a:p>
          <a:p>
            <a:pPr marL="822325" lvl="1" indent="-255588">
              <a:spcBef>
                <a:spcPts val="400"/>
              </a:spcBef>
              <a:buSzPct val="68000"/>
              <a:buFont typeface="Courier New" pitchFamily="49" charset="0"/>
              <a:buChar char="o"/>
            </a:pPr>
            <a:r>
              <a:rPr lang="en-US" sz="2000" dirty="0" smtClean="0"/>
              <a:t>Not legally married </a:t>
            </a:r>
          </a:p>
          <a:p>
            <a:pPr marL="1279525" lvl="2" indent="-255588">
              <a:spcBef>
                <a:spcPts val="400"/>
              </a:spcBef>
              <a:buClr>
                <a:schemeClr val="accent1"/>
              </a:buClr>
              <a:buSzPct val="68000"/>
              <a:buFont typeface="Arial" pitchFamily="34" charset="0"/>
              <a:buChar char="•"/>
            </a:pPr>
            <a:r>
              <a:rPr lang="en-US" sz="1800" dirty="0" smtClean="0"/>
              <a:t>Single</a:t>
            </a:r>
          </a:p>
          <a:p>
            <a:pPr marL="822325" lvl="1" indent="-255588">
              <a:spcBef>
                <a:spcPts val="400"/>
              </a:spcBef>
              <a:buSzPct val="68000"/>
              <a:buFont typeface="Courier New" pitchFamily="49" charset="0"/>
              <a:buChar char="o"/>
            </a:pPr>
            <a:r>
              <a:rPr lang="en-US" sz="2000" dirty="0" smtClean="0"/>
              <a:t>Head of household (highest deductions) – criteria is:</a:t>
            </a:r>
          </a:p>
          <a:p>
            <a:pPr marL="1279525" lvl="2" indent="-255588">
              <a:spcBef>
                <a:spcPts val="400"/>
              </a:spcBef>
              <a:buClr>
                <a:schemeClr val="accent1"/>
              </a:buClr>
              <a:buSzPct val="68000"/>
              <a:buFont typeface="Arial" pitchFamily="34" charset="0"/>
              <a:buChar char="•"/>
            </a:pPr>
            <a:r>
              <a:rPr lang="en-US" sz="1800" dirty="0" smtClean="0"/>
              <a:t>Must be single or considered single for tax purposes.</a:t>
            </a:r>
          </a:p>
          <a:p>
            <a:pPr marL="1279525" lvl="2" indent="-255588">
              <a:spcBef>
                <a:spcPts val="400"/>
              </a:spcBef>
              <a:buClr>
                <a:schemeClr val="accent1"/>
              </a:buClr>
              <a:buSzPct val="68000"/>
              <a:buFont typeface="Arial" pitchFamily="34" charset="0"/>
              <a:buChar char="•"/>
            </a:pPr>
            <a:r>
              <a:rPr lang="en-US" sz="1800" dirty="0" smtClean="0"/>
              <a:t>File a separate tax return.</a:t>
            </a:r>
          </a:p>
          <a:p>
            <a:pPr marL="1279525" lvl="2" indent="-255588">
              <a:spcBef>
                <a:spcPts val="400"/>
              </a:spcBef>
              <a:buClr>
                <a:schemeClr val="accent1"/>
              </a:buClr>
              <a:buSzPct val="68000"/>
              <a:buFont typeface="Arial" pitchFamily="34" charset="0"/>
              <a:buChar char="•"/>
            </a:pPr>
            <a:r>
              <a:rPr lang="en-US" sz="1800" dirty="0" smtClean="0"/>
              <a:t>Spouse did not live in your home during the last 6 months of the tax year, including temporary absences (see publication 17 for details).</a:t>
            </a:r>
          </a:p>
          <a:p>
            <a:pPr marL="1279525" lvl="2" indent="-255588">
              <a:spcBef>
                <a:spcPts val="400"/>
              </a:spcBef>
              <a:buClr>
                <a:schemeClr val="accent1"/>
              </a:buClr>
              <a:buSzPct val="68000"/>
              <a:buFont typeface="Arial" pitchFamily="34" charset="0"/>
              <a:buChar char="•"/>
            </a:pPr>
            <a:r>
              <a:rPr lang="en-US" sz="1800" dirty="0" smtClean="0"/>
              <a:t>Must maintain more than half the cost of a household and residing in the household.</a:t>
            </a:r>
          </a:p>
          <a:p>
            <a:pPr marL="1279525" lvl="2" indent="-255588">
              <a:spcBef>
                <a:spcPts val="400"/>
              </a:spcBef>
              <a:buClr>
                <a:schemeClr val="accent1"/>
              </a:buClr>
              <a:buSzPct val="68000"/>
              <a:buFont typeface="Arial" pitchFamily="34" charset="0"/>
              <a:buChar char="•"/>
            </a:pPr>
            <a:r>
              <a:rPr lang="en-US" sz="1800" dirty="0" smtClean="0"/>
              <a:t>Have one or more qualified dependent and be able to claim that person as an exemption.</a:t>
            </a:r>
          </a:p>
        </p:txBody>
      </p:sp>
      <p:sp>
        <p:nvSpPr>
          <p:cNvPr id="6" name="TextBox 5"/>
          <p:cNvSpPr txBox="1"/>
          <p:nvPr/>
        </p:nvSpPr>
        <p:spPr>
          <a:xfrm>
            <a:off x="4114800" y="5486400"/>
            <a:ext cx="4724400" cy="830997"/>
          </a:xfrm>
          <a:prstGeom prst="rect">
            <a:avLst/>
          </a:prstGeom>
          <a:solidFill>
            <a:srgbClr val="FFFFCC"/>
          </a:solidFill>
        </p:spPr>
        <p:txBody>
          <a:bodyPr wrap="square" rtlCol="0">
            <a:spAutoFit/>
          </a:bodyPr>
          <a:lstStyle/>
          <a:p>
            <a:r>
              <a:rPr lang="en-US" sz="1600" dirty="0" smtClean="0"/>
              <a:t>If filing status is determined to be incorrect, parent or student must file a 1040X amended return.  Tax Account Transcript is the result of filing the 1040X.</a:t>
            </a:r>
            <a:endParaRPr lang="en-US" sz="1600" dirty="0"/>
          </a:p>
        </p:txBody>
      </p:sp>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391400" cy="8382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Tax Marital Status Definitions</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48</a:t>
            </a:fld>
            <a:endParaRPr lang="en-US" smtClean="0"/>
          </a:p>
        </p:txBody>
      </p:sp>
      <p:sp>
        <p:nvSpPr>
          <p:cNvPr id="5" name="Content Placeholder 4"/>
          <p:cNvSpPr>
            <a:spLocks noGrp="1"/>
          </p:cNvSpPr>
          <p:nvPr>
            <p:ph idx="1"/>
          </p:nvPr>
        </p:nvSpPr>
        <p:spPr>
          <a:xfrm>
            <a:off x="152400" y="838200"/>
            <a:ext cx="8763000" cy="5257800"/>
          </a:xfrm>
          <a:noFill/>
        </p:spPr>
        <p:txBody>
          <a:bodyPr>
            <a:normAutofit fontScale="92500"/>
          </a:bodyPr>
          <a:lstStyle/>
          <a:p>
            <a:r>
              <a:rPr lang="en-US" sz="1600" dirty="0" smtClean="0"/>
              <a:t>Single (unmarried) - Considered unmarried for the whole year if, on the last day of your tax year, unmarried or legally separated from spouse under a divorce or separate maintenance decree. </a:t>
            </a:r>
          </a:p>
          <a:p>
            <a:pPr lvl="1"/>
            <a:r>
              <a:rPr lang="en-US" sz="1400" dirty="0" smtClean="0"/>
              <a:t>State law governs whether married or legally separated under a divorce or separate maintenance decree.</a:t>
            </a:r>
          </a:p>
          <a:p>
            <a:pPr lvl="2"/>
            <a:r>
              <a:rPr lang="en-US" sz="1200" dirty="0" smtClean="0"/>
              <a:t>All states except Delaware, Florida, Georgia, Mississippi, Pennsylvania, and Texas recognize legal documentation of separation.</a:t>
            </a:r>
          </a:p>
          <a:p>
            <a:pPr lvl="1"/>
            <a:r>
              <a:rPr lang="en-US" sz="1400" dirty="0" smtClean="0"/>
              <a:t>Divorced under a final decree by the last day of the year, considered unmarried for the whole year.</a:t>
            </a:r>
          </a:p>
          <a:p>
            <a:r>
              <a:rPr lang="en-US" sz="1600" dirty="0" smtClean="0"/>
              <a:t>Married - Considered married for the whole year if on the last day of tax year filer and spouse meet any one of the following tests. </a:t>
            </a:r>
          </a:p>
          <a:p>
            <a:pPr lvl="1"/>
            <a:r>
              <a:rPr lang="en-US" sz="1400" dirty="0" smtClean="0"/>
              <a:t>Married and living together as husband and wife.</a:t>
            </a:r>
          </a:p>
          <a:p>
            <a:pPr lvl="1"/>
            <a:r>
              <a:rPr lang="en-US" sz="1400" dirty="0" smtClean="0"/>
              <a:t>Living together in a common law marriage (CLM) that is recognized in the state where you now live or in the state where the CLM began. </a:t>
            </a:r>
          </a:p>
          <a:p>
            <a:pPr lvl="2"/>
            <a:r>
              <a:rPr lang="en-US" sz="1200" dirty="0" smtClean="0"/>
              <a:t>CLM is recognized in Alabama, Colorado, Iowa, Kansas, Montana, Rhode Island, South Carolina, Texas, Utah, and Washington, D.C.</a:t>
            </a:r>
          </a:p>
          <a:p>
            <a:pPr lvl="1"/>
            <a:r>
              <a:rPr lang="en-US" sz="1400" dirty="0" smtClean="0"/>
              <a:t>Married and living apart, but not legally separated under divorce decree or separate maintenance.</a:t>
            </a:r>
          </a:p>
          <a:p>
            <a:pPr lvl="1"/>
            <a:r>
              <a:rPr lang="en-US" sz="1400" dirty="0" smtClean="0"/>
              <a:t>You are separated under an interlocutory (not final) decree of divorce. </a:t>
            </a:r>
          </a:p>
          <a:p>
            <a:pPr lvl="2"/>
            <a:r>
              <a:rPr lang="en-US" sz="1200" dirty="0" smtClean="0"/>
              <a:t>For purposes of filing a joint return, you are not considered divorced. </a:t>
            </a:r>
          </a:p>
          <a:p>
            <a:pPr lvl="1"/>
            <a:r>
              <a:rPr lang="en-US" sz="1400" dirty="0" smtClean="0"/>
              <a:t>If spouse died during the year, considered married for the whole year for filing status purposes.</a:t>
            </a:r>
          </a:p>
          <a:p>
            <a:r>
              <a:rPr lang="en-US" sz="1600" dirty="0" smtClean="0"/>
              <a:t>Married persons living apart – If live apart from spouse and meet certain tests, may be considered unmarried. Can file as head of household even if not divorced or legally separated. </a:t>
            </a:r>
          </a:p>
          <a:p>
            <a:endParaRPr lang="en-US" sz="2400" dirty="0" smtClean="0"/>
          </a:p>
          <a:p>
            <a:pPr>
              <a:buNone/>
            </a:pPr>
            <a:endParaRPr lang="en-US" dirty="0"/>
          </a:p>
        </p:txBody>
      </p:sp>
      <p:sp>
        <p:nvSpPr>
          <p:cNvPr id="6" name="TextBox 5"/>
          <p:cNvSpPr txBox="1"/>
          <p:nvPr/>
        </p:nvSpPr>
        <p:spPr>
          <a:xfrm>
            <a:off x="3505201" y="5715000"/>
            <a:ext cx="5181599" cy="861774"/>
          </a:xfrm>
          <a:prstGeom prst="rect">
            <a:avLst/>
          </a:prstGeom>
          <a:solidFill>
            <a:srgbClr val="FFFFCC"/>
          </a:solidFill>
        </p:spPr>
        <p:txBody>
          <a:bodyPr wrap="square" rtlCol="0">
            <a:spAutoFit/>
          </a:bodyPr>
          <a:lstStyle/>
          <a:p>
            <a:r>
              <a:rPr lang="en-US" sz="1000" b="1" dirty="0" smtClean="0"/>
              <a:t>Nonresident alien spouse.</a:t>
            </a:r>
            <a:r>
              <a:rPr lang="en-US" sz="1000" dirty="0" smtClean="0"/>
              <a:t>   You are considered unmarried for head of household purposes if your spouse was a nonresident alien at any time during the year and you do not choose to treat your nonresident spouse as a resident alien. However, your spouse is not a qualifying person for head of household purposes. You must have another qualifying person and meet the other tests to be eligible to file as a head of household.</a:t>
            </a:r>
            <a:endParaRPr lang="en-US" sz="1000" dirty="0"/>
          </a:p>
        </p:txBody>
      </p:sp>
    </p:spTree>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2400"/>
            <a:ext cx="7315200" cy="990600"/>
          </a:xfrm>
        </p:spPr>
        <p:txBody>
          <a:bodyPr>
            <a:normAutofit fontScale="90000"/>
            <a:scene3d>
              <a:camera prst="orthographicFront"/>
              <a:lightRig rig="soft" dir="t"/>
            </a:scene3d>
            <a:sp3d prstMaterial="softEdge">
              <a:bevelT w="25400" h="25400"/>
            </a:sp3d>
          </a:bodyPr>
          <a:lstStyle/>
          <a:p>
            <a:pPr eaLnBrk="1" fontAlgn="auto" hangingPunct="1">
              <a:spcAft>
                <a:spcPts val="0"/>
              </a:spcAft>
              <a:defRPr/>
            </a:pPr>
            <a:r>
              <a:rPr lang="en-US" sz="4000" dirty="0" smtClean="0">
                <a:ea typeface="+mj-ea"/>
              </a:rPr>
              <a:t>Example: Qualifying Dependent</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49</a:t>
            </a:fld>
            <a:endParaRPr lang="en-US" smtClean="0"/>
          </a:p>
        </p:txBody>
      </p:sp>
      <p:sp>
        <p:nvSpPr>
          <p:cNvPr id="5" name="Content Placeholder 4"/>
          <p:cNvSpPr>
            <a:spLocks noGrp="1"/>
          </p:cNvSpPr>
          <p:nvPr>
            <p:ph idx="1"/>
          </p:nvPr>
        </p:nvSpPr>
        <p:spPr>
          <a:xfrm>
            <a:off x="228600" y="1524000"/>
            <a:ext cx="8686800" cy="5105400"/>
          </a:xfrm>
          <a:noFill/>
        </p:spPr>
        <p:txBody>
          <a:bodyPr/>
          <a:lstStyle/>
          <a:p>
            <a:pPr>
              <a:buNone/>
            </a:pPr>
            <a:r>
              <a:rPr lang="en-US" sz="2400" dirty="0" smtClean="0"/>
              <a:t>George submitted his taxes using head of household as his tax filing status. He claimed his girlfriend as a qualifying dependent.  </a:t>
            </a:r>
          </a:p>
          <a:p>
            <a:pPr>
              <a:buNone/>
            </a:pPr>
            <a:r>
              <a:rPr lang="en-US" sz="2400" dirty="0" smtClean="0"/>
              <a:t>His girlfriend has been living with him since 2009, he pays all the expenses to run the household, and he supported his girlfriend 100% for the entire year (she doesn’t work or receive any benefits).  </a:t>
            </a:r>
          </a:p>
          <a:p>
            <a:pPr>
              <a:buNone/>
            </a:pPr>
            <a:endParaRPr lang="en-US" sz="2200" dirty="0" smtClean="0"/>
          </a:p>
          <a:p>
            <a:r>
              <a:rPr lang="en-US" sz="2400" dirty="0" smtClean="0"/>
              <a:t>Is George eligible to file as head of household?</a:t>
            </a:r>
          </a:p>
        </p:txBody>
      </p:sp>
      <p:pic>
        <p:nvPicPr>
          <p:cNvPr id="53249" name="Picture 1"/>
          <p:cNvPicPr>
            <a:picLocks noChangeAspect="1" noChangeArrowheads="1"/>
          </p:cNvPicPr>
          <p:nvPr/>
        </p:nvPicPr>
        <p:blipFill>
          <a:blip r:embed="rId2" cstate="print"/>
          <a:srcRect/>
          <a:stretch>
            <a:fillRect/>
          </a:stretch>
        </p:blipFill>
        <p:spPr bwMode="auto">
          <a:xfrm>
            <a:off x="3141085" y="5486400"/>
            <a:ext cx="6002915" cy="89535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534400" cy="4724400"/>
          </a:xfrm>
          <a:noFill/>
        </p:spPr>
        <p:txBody>
          <a:bodyPr>
            <a:normAutofit/>
          </a:bodyPr>
          <a:lstStyle/>
          <a:p>
            <a:r>
              <a:rPr lang="en-US" sz="1600" dirty="0" smtClean="0"/>
              <a:t>Born before January 1, 1989?  (Age 24 or older)</a:t>
            </a:r>
          </a:p>
          <a:p>
            <a:r>
              <a:rPr lang="en-US" sz="1600" dirty="0" smtClean="0"/>
              <a:t>Married? </a:t>
            </a:r>
          </a:p>
          <a:p>
            <a:r>
              <a:rPr lang="en-US" sz="1600" dirty="0" smtClean="0"/>
              <a:t>Working on a master’s or doctorate program? </a:t>
            </a:r>
          </a:p>
          <a:p>
            <a:r>
              <a:rPr lang="en-US" sz="1600" dirty="0" smtClean="0"/>
              <a:t>On active duty in the U.S. Armed Forces for purposes other than training? </a:t>
            </a:r>
          </a:p>
          <a:p>
            <a:r>
              <a:rPr lang="en-US" sz="1600" dirty="0" smtClean="0"/>
              <a:t>Veteran of the U.S. Armed Forces?  </a:t>
            </a:r>
          </a:p>
          <a:p>
            <a:r>
              <a:rPr lang="en-US" sz="1600" dirty="0" smtClean="0"/>
              <a:t>Have children who receive more than half support?  </a:t>
            </a:r>
          </a:p>
          <a:p>
            <a:r>
              <a:rPr lang="en-US" sz="1600" dirty="0" smtClean="0"/>
              <a:t>Have dependents (other than your children or spouse) who live with you and who receive more than half their support?</a:t>
            </a:r>
          </a:p>
          <a:p>
            <a:r>
              <a:rPr lang="en-US" sz="1600" dirty="0" smtClean="0"/>
              <a:t>Both parents deceased, were in foster care, or a dependent or ward of the court?  </a:t>
            </a:r>
          </a:p>
          <a:p>
            <a:r>
              <a:rPr lang="en-US" sz="1600" dirty="0" smtClean="0"/>
              <a:t>Are or were an emancipated minor as determined by a court in your state?  </a:t>
            </a:r>
          </a:p>
          <a:p>
            <a:r>
              <a:rPr lang="en-US" sz="1600" dirty="0" smtClean="0"/>
              <a:t>Are or were in legal guardianship as determined by a court in your state? </a:t>
            </a:r>
          </a:p>
          <a:p>
            <a:r>
              <a:rPr lang="en-US" sz="1600" dirty="0" smtClean="0"/>
              <a:t>Homelessness - At any time on or after July 1, 2011? </a:t>
            </a:r>
          </a:p>
          <a:p>
            <a:pPr lvl="1"/>
            <a:r>
              <a:rPr lang="en-US" sz="1200" dirty="0" smtClean="0"/>
              <a:t>Did school homeless liaison determine homelessness? </a:t>
            </a:r>
          </a:p>
          <a:p>
            <a:pPr lvl="1"/>
            <a:r>
              <a:rPr lang="en-US" sz="1200" dirty="0" smtClean="0"/>
              <a:t>Did director of an emergency shelter or transitional housing program determine homelessness? </a:t>
            </a:r>
          </a:p>
          <a:p>
            <a:pPr lvl="1"/>
            <a:r>
              <a:rPr lang="en-US" sz="1200" dirty="0" smtClean="0"/>
              <a:t>Did director of a runaway or homeless youth basic center or transitional living program determine homelessness? </a:t>
            </a:r>
          </a:p>
          <a:p>
            <a:pPr lvl="1"/>
            <a:endParaRPr lang="en-US" sz="1200" dirty="0" smtClean="0"/>
          </a:p>
          <a:p>
            <a:endParaRPr lang="en-US" sz="2400" dirty="0" smtClean="0"/>
          </a:p>
          <a:p>
            <a:endParaRPr lang="en-US" sz="2400" dirty="0" smtClean="0"/>
          </a:p>
          <a:p>
            <a:pPr>
              <a:buNone/>
            </a:pPr>
            <a:endParaRPr lang="en-US" dirty="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5</a:t>
            </a:fld>
            <a:endParaRPr lang="en-US" smtClean="0"/>
          </a:p>
        </p:txBody>
      </p:sp>
      <p:sp>
        <p:nvSpPr>
          <p:cNvPr id="3" name="Title 2"/>
          <p:cNvSpPr>
            <a:spLocks noGrp="1"/>
          </p:cNvSpPr>
          <p:nvPr>
            <p:ph type="title"/>
          </p:nvPr>
        </p:nvSpPr>
        <p:spPr>
          <a:xfrm>
            <a:off x="152400" y="381000"/>
            <a:ext cx="7696200" cy="11430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Student Dependency Status</a:t>
            </a:r>
            <a:br>
              <a:rPr lang="en-US" sz="4000" dirty="0" smtClean="0">
                <a:ea typeface="+mj-ea"/>
              </a:rPr>
            </a:br>
            <a:r>
              <a:rPr lang="en-US" sz="3600" dirty="0" smtClean="0"/>
              <a:t>HEA Sec. 480(d)</a:t>
            </a:r>
            <a:endParaRPr lang="en-US" sz="4000" dirty="0">
              <a:ea typeface="+mj-ea"/>
            </a:endParaRPr>
          </a:p>
        </p:txBody>
      </p:sp>
      <p:pic>
        <p:nvPicPr>
          <p:cNvPr id="37890" name="Picture 2"/>
          <p:cNvPicPr>
            <a:picLocks noChangeAspect="1" noChangeArrowheads="1"/>
          </p:cNvPicPr>
          <p:nvPr/>
        </p:nvPicPr>
        <p:blipFill>
          <a:blip r:embed="rId2" cstate="print"/>
          <a:srcRect/>
          <a:stretch>
            <a:fillRect/>
          </a:stretch>
        </p:blipFill>
        <p:spPr bwMode="auto">
          <a:xfrm>
            <a:off x="1" y="0"/>
            <a:ext cx="7467599" cy="328892"/>
          </a:xfrm>
          <a:prstGeom prst="rect">
            <a:avLst/>
          </a:prstGeom>
          <a:noFill/>
          <a:ln w="9525">
            <a:noFill/>
            <a:miter lim="800000"/>
            <a:headEnd/>
            <a:tailEnd/>
          </a:ln>
        </p:spPr>
      </p:pic>
      <p:sp>
        <p:nvSpPr>
          <p:cNvPr id="6" name="TextBox 5"/>
          <p:cNvSpPr txBox="1"/>
          <p:nvPr/>
        </p:nvSpPr>
        <p:spPr>
          <a:xfrm>
            <a:off x="3581400" y="5715000"/>
            <a:ext cx="5105400" cy="738664"/>
          </a:xfrm>
          <a:prstGeom prst="rect">
            <a:avLst/>
          </a:prstGeom>
          <a:solidFill>
            <a:srgbClr val="FFFFCC"/>
          </a:solidFill>
        </p:spPr>
        <p:txBody>
          <a:bodyPr wrap="square" rtlCol="0">
            <a:spAutoFit/>
          </a:bodyPr>
          <a:lstStyle/>
          <a:p>
            <a:r>
              <a:rPr lang="en-US" sz="1400" dirty="0" smtClean="0"/>
              <a:t>Parents must provide financial information for Questions 58-92 if student is a dependent student (i.e., if answered No to every question from 45-57). </a:t>
            </a:r>
            <a:endParaRPr lang="en-US" sz="1400" dirty="0"/>
          </a:p>
        </p:txBody>
      </p:sp>
    </p:spTree>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239000" cy="9144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t>Answer: Qualifying Dependent</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50</a:t>
            </a:fld>
            <a:endParaRPr lang="en-US" smtClean="0"/>
          </a:p>
        </p:txBody>
      </p:sp>
      <p:sp>
        <p:nvSpPr>
          <p:cNvPr id="5" name="Content Placeholder 4"/>
          <p:cNvSpPr>
            <a:spLocks noGrp="1"/>
          </p:cNvSpPr>
          <p:nvPr>
            <p:ph idx="1"/>
          </p:nvPr>
        </p:nvSpPr>
        <p:spPr>
          <a:xfrm>
            <a:off x="152400" y="914400"/>
            <a:ext cx="8763000" cy="5486400"/>
          </a:xfrm>
          <a:noFill/>
        </p:spPr>
        <p:txBody>
          <a:bodyPr/>
          <a:lstStyle/>
          <a:p>
            <a:r>
              <a:rPr lang="en-US" sz="2400" dirty="0" smtClean="0"/>
              <a:t>Is George eligible to file as head of household?</a:t>
            </a:r>
          </a:p>
          <a:p>
            <a:pPr lvl="1"/>
            <a:r>
              <a:rPr lang="en-US" sz="2000" dirty="0" smtClean="0"/>
              <a:t>No, he cannot file as head of household because his girlfriend does not meet the conditions of qualifying person.  </a:t>
            </a:r>
          </a:p>
          <a:p>
            <a:pPr lvl="2"/>
            <a:r>
              <a:rPr lang="en-US" sz="1800" dirty="0" smtClean="0"/>
              <a:t>He met all of the head of household conditions except the question of “Who is a Qualifying Person Qualifying you to file as head of household?”</a:t>
            </a:r>
          </a:p>
          <a:p>
            <a:pPr lvl="2"/>
            <a:r>
              <a:rPr lang="en-US" sz="1800" dirty="0" smtClean="0"/>
              <a:t>Qualifying person is either a qualifying child (son, daughter, or grandchild), qualifying relative (father or mother), or qualifying relative other than father or mother (must meet certain tests).</a:t>
            </a:r>
          </a:p>
          <a:p>
            <a:pPr lvl="2"/>
            <a:r>
              <a:rPr lang="en-US" sz="1800" dirty="0" smtClean="0"/>
              <a:t>Qualifying relative is: </a:t>
            </a:r>
          </a:p>
          <a:p>
            <a:pPr lvl="3"/>
            <a:r>
              <a:rPr lang="en-US" sz="1200" dirty="0" smtClean="0"/>
              <a:t>Your child, stepchild, foster child, or a descendant of any of them (for example, your grandchild). (A legally adopted child is considered your child.) </a:t>
            </a:r>
          </a:p>
          <a:p>
            <a:pPr lvl="3"/>
            <a:r>
              <a:rPr lang="en-US" sz="1200" dirty="0" smtClean="0"/>
              <a:t>Your brother, sister, half brother, half sister, stepbrother, or stepsister.  A son or daughter of your brother or sister.  A son or daughter of your half brother or half sister.</a:t>
            </a:r>
          </a:p>
          <a:p>
            <a:pPr lvl="3"/>
            <a:r>
              <a:rPr lang="en-US" sz="1200" dirty="0" smtClean="0"/>
              <a:t>Your father, mother, grandparent, or other direct ancestor, but not foster parent.</a:t>
            </a:r>
          </a:p>
          <a:p>
            <a:pPr lvl="3"/>
            <a:r>
              <a:rPr lang="en-US" sz="1200" dirty="0" smtClean="0"/>
              <a:t>Your stepfather or stepmother.</a:t>
            </a:r>
          </a:p>
          <a:p>
            <a:pPr lvl="3"/>
            <a:r>
              <a:rPr lang="en-US" sz="1200" dirty="0" smtClean="0"/>
              <a:t>A brother or sister of your father or mother.</a:t>
            </a:r>
          </a:p>
          <a:p>
            <a:pPr lvl="3"/>
            <a:r>
              <a:rPr lang="en-US" sz="1200" dirty="0" smtClean="0"/>
              <a:t>Your son-in-law, daughter-in-law, father-in-law, mother-in-law, brother-in-law, or sister-in-law.</a:t>
            </a:r>
          </a:p>
          <a:p>
            <a:pPr lvl="2"/>
            <a:endParaRPr lang="en-US" sz="1800" dirty="0" smtClean="0"/>
          </a:p>
          <a:p>
            <a:pPr>
              <a:buNone/>
            </a:pPr>
            <a:endParaRPr lang="en-US" sz="2200" dirty="0" smtClean="0"/>
          </a:p>
        </p:txBody>
      </p:sp>
      <p:sp>
        <p:nvSpPr>
          <p:cNvPr id="7" name="TextBox 6"/>
          <p:cNvSpPr txBox="1"/>
          <p:nvPr/>
        </p:nvSpPr>
        <p:spPr>
          <a:xfrm>
            <a:off x="4419600" y="6172200"/>
            <a:ext cx="4323675" cy="523220"/>
          </a:xfrm>
          <a:prstGeom prst="rect">
            <a:avLst/>
          </a:prstGeom>
          <a:solidFill>
            <a:srgbClr val="FFFFCC"/>
          </a:solidFill>
        </p:spPr>
        <p:txBody>
          <a:bodyPr wrap="square" rtlCol="0">
            <a:spAutoFit/>
          </a:bodyPr>
          <a:lstStyle/>
          <a:p>
            <a:r>
              <a:rPr lang="en-US" sz="1400" dirty="0" smtClean="0"/>
              <a:t>If at any time during the year the person was your spouse, that person cannot be a qualifying relative.</a:t>
            </a:r>
            <a:endParaRPr lang="en-US" sz="1400" dirty="0"/>
          </a:p>
        </p:txBody>
      </p:sp>
    </p:spTree>
  </p:cSld>
  <p:clrMapOvr>
    <a:masterClrMapping/>
  </p:clrMapOvr>
  <p:transition spd="slow">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Exemptions</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51</a:t>
            </a:fld>
            <a:endParaRPr lang="en-US" smtClean="0"/>
          </a:p>
        </p:txBody>
      </p:sp>
      <p:sp>
        <p:nvSpPr>
          <p:cNvPr id="5" name="Content Placeholder 4"/>
          <p:cNvSpPr>
            <a:spLocks noGrp="1"/>
          </p:cNvSpPr>
          <p:nvPr>
            <p:ph idx="1"/>
          </p:nvPr>
        </p:nvSpPr>
        <p:spPr>
          <a:xfrm>
            <a:off x="228600" y="990600"/>
            <a:ext cx="8686800" cy="4724400"/>
          </a:xfrm>
          <a:noFill/>
        </p:spPr>
        <p:txBody>
          <a:bodyPr/>
          <a:lstStyle/>
          <a:p>
            <a:r>
              <a:rPr lang="en-US" sz="1800" dirty="0" smtClean="0"/>
              <a:t>Two Types:</a:t>
            </a:r>
          </a:p>
          <a:p>
            <a:pPr lvl="1"/>
            <a:r>
              <a:rPr lang="en-US" sz="1600" dirty="0" smtClean="0"/>
              <a:t>Personal exemptions for yourself and your spouse, and</a:t>
            </a:r>
          </a:p>
          <a:p>
            <a:pPr lvl="1"/>
            <a:r>
              <a:rPr lang="en-US" sz="1600" dirty="0" smtClean="0"/>
              <a:t>Exemptions for dependents (dependency exemptions).</a:t>
            </a:r>
          </a:p>
          <a:p>
            <a:r>
              <a:rPr lang="en-US" sz="1800" dirty="0" smtClean="0"/>
              <a:t>Spouse is never considered a dependent</a:t>
            </a:r>
          </a:p>
          <a:p>
            <a:r>
              <a:rPr lang="en-US" sz="1800" dirty="0" smtClean="0"/>
              <a:t>Allowed one exemption for each person filer can claim as a dependent. Can claim an exemption for a dependent even if dependent files a return. The term “dependent” means: </a:t>
            </a:r>
          </a:p>
          <a:p>
            <a:pPr lvl="1"/>
            <a:r>
              <a:rPr lang="en-US" sz="1600" dirty="0" smtClean="0"/>
              <a:t>A qualifying child or a qualifying relative.</a:t>
            </a:r>
          </a:p>
          <a:p>
            <a:r>
              <a:rPr lang="en-US" sz="1800" dirty="0" smtClean="0"/>
              <a:t>Cannot claim any dependents if filer, or spouse if filing jointly, could be claimed as a dependent by another taxpayer.</a:t>
            </a:r>
          </a:p>
          <a:p>
            <a:r>
              <a:rPr lang="en-US" sz="1800" dirty="0" smtClean="0"/>
              <a:t>Dependent not allowed a personal exemption. If filer claims as an exemption, the dependent cannot claim his/her own personal exemption on his/her own tax return. </a:t>
            </a:r>
            <a:r>
              <a:rPr lang="en-US" sz="1800" b="1" i="1" dirty="0" smtClean="0"/>
              <a:t>This is true even if filer did not claim the dependent's exemption on return.</a:t>
            </a:r>
          </a:p>
          <a:p>
            <a:pPr>
              <a:buNone/>
            </a:pPr>
            <a:endParaRPr lang="en-US" sz="2200" dirty="0" smtClean="0"/>
          </a:p>
        </p:txBody>
      </p:sp>
      <p:pic>
        <p:nvPicPr>
          <p:cNvPr id="6" name="Picture 1"/>
          <p:cNvPicPr>
            <a:picLocks noChangeAspect="1" noChangeArrowheads="1"/>
          </p:cNvPicPr>
          <p:nvPr/>
        </p:nvPicPr>
        <p:blipFill>
          <a:blip r:embed="rId2" cstate="print"/>
          <a:srcRect/>
          <a:stretch>
            <a:fillRect/>
          </a:stretch>
        </p:blipFill>
        <p:spPr bwMode="auto">
          <a:xfrm>
            <a:off x="2595351" y="5181600"/>
            <a:ext cx="6277827" cy="1263107"/>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315200" cy="914400"/>
          </a:xfrm>
        </p:spPr>
        <p:txBody>
          <a:bodyPr>
            <a:normAutofit/>
            <a:scene3d>
              <a:camera prst="orthographicFront"/>
              <a:lightRig rig="soft" dir="t"/>
            </a:scene3d>
            <a:sp3d prstMaterial="softEdge">
              <a:bevelT w="25400" h="25400"/>
            </a:sp3d>
          </a:bodyPr>
          <a:lstStyle/>
          <a:p>
            <a:pPr algn="ctr"/>
            <a:r>
              <a:rPr lang="en-US" sz="3200" dirty="0" smtClean="0">
                <a:ea typeface="+mj-ea"/>
              </a:rPr>
              <a:t>Wages–Income Earned from Work</a:t>
            </a:r>
            <a:endParaRPr lang="en-US" sz="32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52</a:t>
            </a:fld>
            <a:endParaRPr lang="en-US" smtClean="0"/>
          </a:p>
        </p:txBody>
      </p:sp>
      <p:sp>
        <p:nvSpPr>
          <p:cNvPr id="5" name="Content Placeholder 4"/>
          <p:cNvSpPr>
            <a:spLocks noGrp="1"/>
          </p:cNvSpPr>
          <p:nvPr>
            <p:ph idx="1"/>
          </p:nvPr>
        </p:nvSpPr>
        <p:spPr>
          <a:xfrm>
            <a:off x="228600" y="1143000"/>
            <a:ext cx="8686800" cy="3276600"/>
          </a:xfrm>
          <a:noFill/>
        </p:spPr>
        <p:txBody>
          <a:bodyPr>
            <a:normAutofit lnSpcReduction="10000"/>
          </a:bodyPr>
          <a:lstStyle/>
          <a:p>
            <a:r>
              <a:rPr lang="en-US" sz="2200" dirty="0" smtClean="0"/>
              <a:t>Non-Tax Filers – Verify wages with documentation</a:t>
            </a:r>
          </a:p>
          <a:p>
            <a:r>
              <a:rPr lang="en-US" sz="2200" dirty="0" smtClean="0"/>
              <a:t>Wage Statements</a:t>
            </a:r>
          </a:p>
          <a:p>
            <a:pPr lvl="1"/>
            <a:r>
              <a:rPr lang="en-US" sz="1800" dirty="0" smtClean="0"/>
              <a:t>Form W-2</a:t>
            </a:r>
          </a:p>
          <a:p>
            <a:pPr lvl="1"/>
            <a:r>
              <a:rPr lang="en-US" sz="1800" dirty="0" smtClean="0"/>
              <a:t>Form W-2G – Gambling Winnings</a:t>
            </a:r>
          </a:p>
          <a:p>
            <a:pPr lvl="1"/>
            <a:r>
              <a:rPr lang="en-US" sz="1800" dirty="0" smtClean="0"/>
              <a:t>1099 Series </a:t>
            </a:r>
          </a:p>
          <a:p>
            <a:r>
              <a:rPr lang="en-US" sz="2200" dirty="0" smtClean="0"/>
              <a:t>Location of Wage Figures</a:t>
            </a:r>
          </a:p>
          <a:p>
            <a:pPr lvl="1"/>
            <a:r>
              <a:rPr lang="en-US" sz="1800" dirty="0" smtClean="0"/>
              <a:t>W-2 (line 1 or 5)</a:t>
            </a:r>
          </a:p>
          <a:p>
            <a:pPr lvl="1"/>
            <a:r>
              <a:rPr lang="en-US" sz="1800" dirty="0" smtClean="0"/>
              <a:t>Form 1040–Lines 7+12+18 (negative figure on line 12 is treated as 0)</a:t>
            </a:r>
          </a:p>
          <a:p>
            <a:pPr lvl="1"/>
            <a:r>
              <a:rPr lang="en-US" sz="1800" dirty="0" smtClean="0"/>
              <a:t>Form 1040A-Line 7 and 1040EZ-Line 1</a:t>
            </a:r>
          </a:p>
          <a:p>
            <a:pPr lvl="1"/>
            <a:r>
              <a:rPr lang="en-US" sz="1800" dirty="0" smtClean="0"/>
              <a:t>IRS Schedule K-1(form 1065)-Box 14 (Code A)</a:t>
            </a:r>
          </a:p>
        </p:txBody>
      </p:sp>
      <p:pic>
        <p:nvPicPr>
          <p:cNvPr id="45057" name="Picture 1"/>
          <p:cNvPicPr>
            <a:picLocks noChangeAspect="1" noChangeArrowheads="1"/>
          </p:cNvPicPr>
          <p:nvPr/>
        </p:nvPicPr>
        <p:blipFill>
          <a:blip r:embed="rId2" cstate="print"/>
          <a:srcRect/>
          <a:stretch>
            <a:fillRect/>
          </a:stretch>
        </p:blipFill>
        <p:spPr bwMode="auto">
          <a:xfrm>
            <a:off x="0" y="4419600"/>
            <a:ext cx="9144000" cy="1383126"/>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391400" cy="1143000"/>
          </a:xfrm>
        </p:spPr>
        <p:txBody>
          <a:bodyPr>
            <a:normAutofit/>
            <a:scene3d>
              <a:camera prst="orthographicFront"/>
              <a:lightRig rig="soft" dir="t"/>
            </a:scene3d>
            <a:sp3d prstMaterial="softEdge">
              <a:bevelT w="25400" h="25400"/>
            </a:sp3d>
          </a:bodyPr>
          <a:lstStyle/>
          <a:p>
            <a:pPr lvl="1" algn="ctr"/>
            <a:r>
              <a:rPr lang="en-US" sz="3200" dirty="0" smtClean="0"/>
              <a:t>Education Credits &amp;</a:t>
            </a:r>
            <a:br>
              <a:rPr lang="en-US" sz="3200" dirty="0" smtClean="0"/>
            </a:br>
            <a:r>
              <a:rPr lang="en-US" sz="3200" dirty="0" smtClean="0"/>
              <a:t>Taxable Grant and Scholarships</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53</a:t>
            </a:fld>
            <a:endParaRPr lang="en-US" smtClean="0"/>
          </a:p>
        </p:txBody>
      </p:sp>
      <p:sp>
        <p:nvSpPr>
          <p:cNvPr id="5" name="Content Placeholder 4"/>
          <p:cNvSpPr>
            <a:spLocks noGrp="1"/>
          </p:cNvSpPr>
          <p:nvPr>
            <p:ph idx="1"/>
          </p:nvPr>
        </p:nvSpPr>
        <p:spPr>
          <a:xfrm>
            <a:off x="228600" y="1371600"/>
            <a:ext cx="8686800" cy="3886200"/>
          </a:xfrm>
          <a:noFill/>
        </p:spPr>
        <p:txBody>
          <a:bodyPr/>
          <a:lstStyle/>
          <a:p>
            <a:r>
              <a:rPr lang="en-US" sz="2000" dirty="0" smtClean="0"/>
              <a:t>Education Credits (tax deduction, not tax credit):</a:t>
            </a:r>
          </a:p>
          <a:p>
            <a:pPr lvl="1"/>
            <a:r>
              <a:rPr lang="en-US" sz="1800" dirty="0" smtClean="0"/>
              <a:t>American Opportunity Tax Credit</a:t>
            </a:r>
          </a:p>
          <a:p>
            <a:pPr lvl="1"/>
            <a:r>
              <a:rPr lang="en-US" sz="1800" dirty="0" smtClean="0"/>
              <a:t>Hope or Lifetime Learning Tax Credit</a:t>
            </a:r>
          </a:p>
          <a:p>
            <a:pPr lvl="1"/>
            <a:r>
              <a:rPr lang="en-US" sz="1800" dirty="0" smtClean="0"/>
              <a:t>Form 1040-Line 49</a:t>
            </a:r>
          </a:p>
          <a:p>
            <a:pPr lvl="1"/>
            <a:r>
              <a:rPr lang="en-US" sz="1800" dirty="0" smtClean="0"/>
              <a:t>Form 1040A-Line 31</a:t>
            </a:r>
          </a:p>
          <a:p>
            <a:r>
              <a:rPr lang="en-US" sz="2000" dirty="0" smtClean="0"/>
              <a:t>Taxable Grant and Scholarship:</a:t>
            </a:r>
          </a:p>
          <a:p>
            <a:pPr lvl="1"/>
            <a:r>
              <a:rPr lang="en-US" sz="1600" dirty="0" smtClean="0"/>
              <a:t>Qualified scholarship and fellowship grants are treated as tax-free amounts if the following conditions are met: </a:t>
            </a:r>
          </a:p>
          <a:p>
            <a:pPr lvl="2"/>
            <a:r>
              <a:rPr lang="en-US" sz="1200" dirty="0" smtClean="0"/>
              <a:t>Candidate for a degree at an educational institution that maintains a regular faculty and curriculum and normally has a regularly enrolled body of students in attendance at the place where it carries on its educational activities; and </a:t>
            </a:r>
          </a:p>
          <a:p>
            <a:pPr lvl="2"/>
            <a:r>
              <a:rPr lang="en-US" sz="1200" dirty="0" smtClean="0"/>
              <a:t>Amounts receive as a scholarship or fellowship grant are used for tuition and fees required for enrollment or attendance at the educational institution, or for fees, books, supplies, and equipment required for courses at the educational institution. </a:t>
            </a:r>
          </a:p>
        </p:txBody>
      </p:sp>
      <p:pic>
        <p:nvPicPr>
          <p:cNvPr id="44033" name="Picture 1"/>
          <p:cNvPicPr>
            <a:picLocks noChangeAspect="1" noChangeArrowheads="1"/>
          </p:cNvPicPr>
          <p:nvPr/>
        </p:nvPicPr>
        <p:blipFill>
          <a:blip r:embed="rId2" cstate="print"/>
          <a:srcRect/>
          <a:stretch>
            <a:fillRect/>
          </a:stretch>
        </p:blipFill>
        <p:spPr bwMode="auto">
          <a:xfrm>
            <a:off x="0" y="5105400"/>
            <a:ext cx="9144000" cy="495300"/>
          </a:xfrm>
          <a:prstGeom prst="rect">
            <a:avLst/>
          </a:prstGeom>
          <a:noFill/>
          <a:ln w="9525">
            <a:noFill/>
            <a:miter lim="800000"/>
            <a:headEnd/>
            <a:tailEnd/>
          </a:ln>
        </p:spPr>
      </p:pic>
      <p:sp>
        <p:nvSpPr>
          <p:cNvPr id="7" name="TextBox 6"/>
          <p:cNvSpPr txBox="1"/>
          <p:nvPr/>
        </p:nvSpPr>
        <p:spPr>
          <a:xfrm>
            <a:off x="3733800" y="5638800"/>
            <a:ext cx="5181600" cy="861774"/>
          </a:xfrm>
          <a:prstGeom prst="rect">
            <a:avLst/>
          </a:prstGeom>
          <a:solidFill>
            <a:srgbClr val="FFFFCC"/>
          </a:solidFill>
        </p:spPr>
        <p:txBody>
          <a:bodyPr wrap="square" rtlCol="0">
            <a:spAutoFit/>
          </a:bodyPr>
          <a:lstStyle/>
          <a:p>
            <a:pPr marL="0" lvl="1"/>
            <a:r>
              <a:rPr lang="en-US" sz="1000" dirty="0" smtClean="0"/>
              <a:t>Scholarships or Grants: You must include in gross income amounts used for incidental expenses, such as room and board, travel, and optional equipment, and generally amounts received as payments for teaching, research, or other services required as a condition for receiving the scholarship or fellowship grant. Also you must include in income any part of the scholarship or fellowship that represents payments for services. </a:t>
            </a:r>
            <a:endParaRPr lang="en-US" dirty="0"/>
          </a:p>
        </p:txBody>
      </p:sp>
    </p:spTree>
  </p:cSld>
  <p:clrMapOvr>
    <a:masterClrMapping/>
  </p:clrMapOvr>
  <p:transition spd="slow">
    <p:zoom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6200"/>
            <a:ext cx="7162800" cy="1143000"/>
          </a:xfrm>
        </p:spPr>
        <p:txBody>
          <a:bodyPr>
            <a:normAutofit/>
            <a:scene3d>
              <a:camera prst="orthographicFront"/>
              <a:lightRig rig="soft" dir="t"/>
            </a:scene3d>
            <a:sp3d prstMaterial="softEdge">
              <a:bevelT w="25400" h="25400"/>
            </a:sp3d>
          </a:bodyPr>
          <a:lstStyle/>
          <a:p>
            <a:pPr lvl="1" algn="ctr"/>
            <a:r>
              <a:rPr lang="en-US" sz="3200" dirty="0" smtClean="0"/>
              <a:t>Tax Exempt Interest,</a:t>
            </a:r>
            <a:br>
              <a:rPr lang="en-US" sz="3200" dirty="0" smtClean="0"/>
            </a:br>
            <a:r>
              <a:rPr lang="en-US" sz="3200" dirty="0" smtClean="0"/>
              <a:t>First-time Homebuyer Credit, HSAs</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54</a:t>
            </a:fld>
            <a:endParaRPr lang="en-US" smtClean="0"/>
          </a:p>
        </p:txBody>
      </p:sp>
      <p:sp>
        <p:nvSpPr>
          <p:cNvPr id="5" name="Content Placeholder 4"/>
          <p:cNvSpPr>
            <a:spLocks noGrp="1"/>
          </p:cNvSpPr>
          <p:nvPr>
            <p:ph idx="1"/>
          </p:nvPr>
        </p:nvSpPr>
        <p:spPr>
          <a:xfrm>
            <a:off x="152400" y="1295400"/>
            <a:ext cx="6781800" cy="4678362"/>
          </a:xfrm>
          <a:noFill/>
        </p:spPr>
        <p:txBody>
          <a:bodyPr>
            <a:normAutofit lnSpcReduction="10000"/>
          </a:bodyPr>
          <a:lstStyle/>
          <a:p>
            <a:r>
              <a:rPr lang="en-US" sz="1600" b="1" dirty="0" smtClean="0"/>
              <a:t>Tax-exempt interest income</a:t>
            </a:r>
            <a:r>
              <a:rPr lang="en-US" sz="1600" dirty="0" smtClean="0"/>
              <a:t> </a:t>
            </a:r>
          </a:p>
          <a:p>
            <a:pPr lvl="1"/>
            <a:r>
              <a:rPr lang="en-US" sz="1400" dirty="0" smtClean="0"/>
              <a:t>Certain types of interest, such as interest on municipal bonds, are tax-exempt. </a:t>
            </a:r>
          </a:p>
          <a:p>
            <a:pPr lvl="1"/>
            <a:r>
              <a:rPr lang="en-US" sz="1400" dirty="0" smtClean="0"/>
              <a:t>Line 8b on both the 1040 and 1040A.</a:t>
            </a:r>
            <a:endParaRPr lang="en-US" sz="1800" dirty="0" smtClean="0"/>
          </a:p>
          <a:p>
            <a:pPr>
              <a:buNone/>
            </a:pPr>
            <a:endParaRPr lang="en-US" sz="800" dirty="0" smtClean="0"/>
          </a:p>
          <a:p>
            <a:r>
              <a:rPr lang="en-US" sz="1600" b="1" dirty="0" smtClean="0"/>
              <a:t>First-time Homebuyer Credit</a:t>
            </a:r>
            <a:r>
              <a:rPr lang="en-US" sz="1600" dirty="0" smtClean="0"/>
              <a:t>. </a:t>
            </a:r>
          </a:p>
          <a:p>
            <a:pPr lvl="1"/>
            <a:r>
              <a:rPr lang="en-US" sz="1400" dirty="0" smtClean="0"/>
              <a:t>1040 – Line 67.</a:t>
            </a:r>
          </a:p>
          <a:p>
            <a:pPr lvl="1"/>
            <a:r>
              <a:rPr lang="en-US" sz="1400" dirty="0" smtClean="0"/>
              <a:t>Publication 17 - </a:t>
            </a:r>
          </a:p>
          <a:p>
            <a:pPr lvl="2"/>
            <a:r>
              <a:rPr lang="en-US" sz="1200" dirty="0" smtClean="0"/>
              <a:t>To claim the first-time homebuyer credit for 2011, must have been a member of the uniformed services or Foreign Service or an employee of the intelligence community on qualified official extended duty outside the United States for at least 90 days during the period beginning after December 31, 2008, and ending before May 1, 2010. </a:t>
            </a:r>
          </a:p>
          <a:p>
            <a:pPr lvl="1"/>
            <a:r>
              <a:rPr lang="en-US" sz="1400" dirty="0" smtClean="0"/>
              <a:t>Reported as “Any other untaxed income not reported elsewhere.”  </a:t>
            </a:r>
          </a:p>
          <a:p>
            <a:pPr lvl="1"/>
            <a:endParaRPr lang="en-US" sz="1400" dirty="0" smtClean="0"/>
          </a:p>
          <a:p>
            <a:r>
              <a:rPr lang="en-US" sz="1600" b="1" dirty="0" smtClean="0"/>
              <a:t>Health Savings Accounts (AVG-19)</a:t>
            </a:r>
          </a:p>
          <a:p>
            <a:pPr lvl="1"/>
            <a:r>
              <a:rPr lang="en-US" sz="1400" dirty="0" smtClean="0"/>
              <a:t>1040 – Line 25.  Some thought that they should be excluded from the need analysis just as flexible spending arrangements are, but because HSAs are like tax deferred pension and savings plans, they should be treated similarly.</a:t>
            </a:r>
          </a:p>
          <a:p>
            <a:pPr lvl="1"/>
            <a:r>
              <a:rPr lang="en-US" sz="1400" dirty="0" smtClean="0"/>
              <a:t>Reported as “Any other untaxed income not reported elsewhere.”  </a:t>
            </a:r>
          </a:p>
          <a:p>
            <a:pPr lvl="1"/>
            <a:endParaRPr lang="en-US" sz="1400" dirty="0" smtClean="0"/>
          </a:p>
        </p:txBody>
      </p:sp>
      <p:pic>
        <p:nvPicPr>
          <p:cNvPr id="38916" name="Picture 4"/>
          <p:cNvPicPr>
            <a:picLocks noChangeAspect="1" noChangeArrowheads="1"/>
          </p:cNvPicPr>
          <p:nvPr/>
        </p:nvPicPr>
        <p:blipFill>
          <a:blip r:embed="rId2" cstate="print"/>
          <a:srcRect/>
          <a:stretch>
            <a:fillRect/>
          </a:stretch>
        </p:blipFill>
        <p:spPr bwMode="auto">
          <a:xfrm>
            <a:off x="6934200" y="1572768"/>
            <a:ext cx="2209800" cy="185623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6934200" y="3437984"/>
            <a:ext cx="2209800" cy="3068631"/>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8839200" cy="4525962"/>
          </a:xfrm>
        </p:spPr>
        <p:txBody>
          <a:bodyPr/>
          <a:lstStyle/>
          <a:p>
            <a:r>
              <a:rPr lang="en-US" sz="2400" dirty="0" smtClean="0"/>
              <a:t>Untaxed Social Security Benefits – all untaxed social security benefits are excluded on the FAFSA, including those that appear on the tax form </a:t>
            </a:r>
          </a:p>
          <a:p>
            <a:pPr lvl="1"/>
            <a:r>
              <a:rPr lang="en-US" sz="2000" dirty="0" smtClean="0"/>
              <a:t>1040–Line 20a minus 20b or 1040A-Line 14a minus 14b</a:t>
            </a:r>
          </a:p>
          <a:p>
            <a:r>
              <a:rPr lang="en-US" sz="2400" dirty="0" smtClean="0"/>
              <a:t>Credit for child and dependent care expenses</a:t>
            </a:r>
          </a:p>
          <a:p>
            <a:r>
              <a:rPr lang="en-US" sz="2400" dirty="0" smtClean="0"/>
              <a:t>Child tax credit</a:t>
            </a:r>
          </a:p>
          <a:p>
            <a:r>
              <a:rPr lang="en-US" sz="2400" dirty="0" smtClean="0"/>
              <a:t>Residential energy credits</a:t>
            </a:r>
          </a:p>
          <a:p>
            <a:r>
              <a:rPr lang="en-US" sz="2400" dirty="0" smtClean="0"/>
              <a:t>Earned income credit</a:t>
            </a:r>
          </a:p>
          <a:p>
            <a:r>
              <a:rPr lang="en-US" sz="2400" dirty="0" smtClean="0"/>
              <a:t>Additional child tax credit</a:t>
            </a:r>
          </a:p>
          <a:p>
            <a:r>
              <a:rPr lang="en-US" sz="2400" dirty="0" smtClean="0"/>
              <a:t>American opportunity credit</a:t>
            </a:r>
          </a:p>
          <a:p>
            <a:r>
              <a:rPr lang="en-US" sz="2400" dirty="0" smtClean="0"/>
              <a:t>Credit for federal tax on fuels</a:t>
            </a:r>
          </a:p>
          <a:p>
            <a:endParaRPr lang="en-US" sz="2400" dirty="0"/>
          </a:p>
        </p:txBody>
      </p:sp>
      <p:sp>
        <p:nvSpPr>
          <p:cNvPr id="3" name="Title 2"/>
          <p:cNvSpPr>
            <a:spLocks noGrp="1"/>
          </p:cNvSpPr>
          <p:nvPr>
            <p:ph type="title"/>
          </p:nvPr>
        </p:nvSpPr>
        <p:spPr>
          <a:xfrm>
            <a:off x="1219200" y="152400"/>
            <a:ext cx="6477000" cy="1143000"/>
          </a:xfrm>
        </p:spPr>
        <p:txBody>
          <a:bodyPr>
            <a:normAutofit fontScale="90000"/>
          </a:bodyPr>
          <a:lstStyle/>
          <a:p>
            <a:pPr algn="ctr"/>
            <a:r>
              <a:rPr lang="en-US" dirty="0" smtClean="0"/>
              <a:t>Untaxed Income and Credits NOT Reported</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55</a:t>
            </a:fld>
            <a:endParaRPr lang="en-US" dirty="0"/>
          </a:p>
        </p:txBody>
      </p:sp>
      <p:pic>
        <p:nvPicPr>
          <p:cNvPr id="36865" name="Picture 1"/>
          <p:cNvPicPr>
            <a:picLocks noChangeAspect="1" noChangeArrowheads="1"/>
          </p:cNvPicPr>
          <p:nvPr/>
        </p:nvPicPr>
        <p:blipFill>
          <a:blip r:embed="rId2" cstate="print"/>
          <a:srcRect/>
          <a:stretch>
            <a:fillRect/>
          </a:stretch>
        </p:blipFill>
        <p:spPr bwMode="auto">
          <a:xfrm>
            <a:off x="5943600" y="4414377"/>
            <a:ext cx="2447925" cy="2443624"/>
          </a:xfrm>
          <a:prstGeom prst="rect">
            <a:avLst/>
          </a:prstGeom>
          <a:noFill/>
          <a:ln w="9525">
            <a:noFill/>
            <a:miter lim="800000"/>
            <a:headEnd/>
            <a:tailEnd/>
          </a:ln>
        </p:spPr>
      </p:pic>
      <p:sp>
        <p:nvSpPr>
          <p:cNvPr id="6" name="TextBox 5"/>
          <p:cNvSpPr txBox="1"/>
          <p:nvPr/>
        </p:nvSpPr>
        <p:spPr>
          <a:xfrm>
            <a:off x="4953000" y="3505200"/>
            <a:ext cx="3428999" cy="954107"/>
          </a:xfrm>
          <a:prstGeom prst="rect">
            <a:avLst/>
          </a:prstGeom>
          <a:solidFill>
            <a:srgbClr val="FFFFCC"/>
          </a:solidFill>
        </p:spPr>
        <p:txBody>
          <a:bodyPr wrap="square" rtlCol="0">
            <a:spAutoFit/>
          </a:bodyPr>
          <a:lstStyle/>
          <a:p>
            <a:r>
              <a:rPr lang="en-US" sz="1400" dirty="0" smtClean="0"/>
              <a:t>SFA Handbook (AVG-88) – You must verify all other untaxed income reported on the U.S. Individual income tax return (excluding schedules).</a:t>
            </a:r>
            <a:endParaRPr lang="en-US" sz="1400" dirty="0"/>
          </a:p>
        </p:txBody>
      </p:sp>
    </p:spTree>
  </p:cSld>
  <p:clrMapOvr>
    <a:masterClrMapping/>
  </p:clrMapOvr>
  <p:transition spd="slow">
    <p:spli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602162"/>
          </a:xfrm>
        </p:spPr>
        <p:txBody>
          <a:bodyPr/>
          <a:lstStyle/>
          <a:p>
            <a:r>
              <a:rPr lang="en-US" sz="2000" dirty="0" smtClean="0"/>
              <a:t>Schedule C or C-EZ – Business Income</a:t>
            </a:r>
          </a:p>
          <a:p>
            <a:pPr lvl="1"/>
            <a:r>
              <a:rPr lang="en-US" sz="1800" dirty="0" smtClean="0"/>
              <a:t>Wages/Earnings or Business Assets</a:t>
            </a:r>
          </a:p>
          <a:p>
            <a:r>
              <a:rPr lang="en-US" sz="2000" dirty="0" smtClean="0"/>
              <a:t>Schedule B – Taxable interest</a:t>
            </a:r>
          </a:p>
          <a:p>
            <a:pPr lvl="1"/>
            <a:r>
              <a:rPr lang="en-US" sz="1800" dirty="0" smtClean="0"/>
              <a:t>Cash, Savings, or Checking Assets</a:t>
            </a:r>
          </a:p>
          <a:p>
            <a:r>
              <a:rPr lang="en-US" sz="2000" dirty="0" smtClean="0"/>
              <a:t>Schedule D – Capital gain or (loss)</a:t>
            </a:r>
          </a:p>
          <a:p>
            <a:pPr lvl="1"/>
            <a:r>
              <a:rPr lang="en-US" sz="1800" dirty="0" smtClean="0"/>
              <a:t>Investment Assets</a:t>
            </a:r>
          </a:p>
          <a:p>
            <a:r>
              <a:rPr lang="en-US" sz="2000" dirty="0" smtClean="0"/>
              <a:t>Schedule F – Farm income or (loss)</a:t>
            </a:r>
          </a:p>
          <a:p>
            <a:pPr lvl="1"/>
            <a:r>
              <a:rPr lang="en-US" sz="1800" dirty="0" smtClean="0"/>
              <a:t>Farm Assets</a:t>
            </a:r>
          </a:p>
          <a:p>
            <a:r>
              <a:rPr lang="en-US" sz="2000" dirty="0" smtClean="0"/>
              <a:t>Schedule E – Rental real estate, royalties, partnership, S corporations, trusts, etc.</a:t>
            </a:r>
          </a:p>
          <a:p>
            <a:pPr lvl="1"/>
            <a:r>
              <a:rPr lang="en-US" sz="1800" dirty="0" smtClean="0"/>
              <a:t>Real Estate Investment assets or Business Assets</a:t>
            </a:r>
          </a:p>
          <a:p>
            <a:pPr lvl="1"/>
            <a:r>
              <a:rPr lang="en-US" sz="1800" dirty="0" smtClean="0"/>
              <a:t>Non-passive income (j) from schedule K-1 – report positive amount as income earned from work</a:t>
            </a:r>
          </a:p>
          <a:p>
            <a:endParaRPr lang="en-US" sz="2000" dirty="0" smtClean="0"/>
          </a:p>
          <a:p>
            <a:pPr lvl="1"/>
            <a:endParaRPr lang="en-US" sz="1800" dirty="0" smtClean="0"/>
          </a:p>
          <a:p>
            <a:pPr>
              <a:buNone/>
            </a:pPr>
            <a:endParaRPr lang="en-US" dirty="0" smtClean="0"/>
          </a:p>
          <a:p>
            <a:pPr>
              <a:buNone/>
            </a:pPr>
            <a:endParaRPr lang="en-US" dirty="0" smtClean="0"/>
          </a:p>
          <a:p>
            <a:endParaRPr lang="en-US" dirty="0"/>
          </a:p>
        </p:txBody>
      </p:sp>
      <p:sp>
        <p:nvSpPr>
          <p:cNvPr id="3" name="Title 2"/>
          <p:cNvSpPr>
            <a:spLocks noGrp="1"/>
          </p:cNvSpPr>
          <p:nvPr>
            <p:ph type="title"/>
          </p:nvPr>
        </p:nvSpPr>
        <p:spPr>
          <a:xfrm>
            <a:off x="457200" y="0"/>
            <a:ext cx="8229600" cy="1143000"/>
          </a:xfrm>
        </p:spPr>
        <p:txBody>
          <a:bodyPr/>
          <a:lstStyle/>
          <a:p>
            <a:pPr algn="ctr"/>
            <a:r>
              <a:rPr lang="en-US" dirty="0" smtClean="0"/>
              <a:t>Using Tax Schedules</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56</a:t>
            </a:fld>
            <a:endParaRPr lang="en-US" dirty="0"/>
          </a:p>
        </p:txBody>
      </p:sp>
      <p:sp>
        <p:nvSpPr>
          <p:cNvPr id="5" name="TextBox 4"/>
          <p:cNvSpPr txBox="1"/>
          <p:nvPr/>
        </p:nvSpPr>
        <p:spPr>
          <a:xfrm>
            <a:off x="5257800" y="5534561"/>
            <a:ext cx="3352800" cy="1323439"/>
          </a:xfrm>
          <a:prstGeom prst="rect">
            <a:avLst/>
          </a:prstGeom>
          <a:solidFill>
            <a:srgbClr val="FFFFCC"/>
          </a:solidFill>
        </p:spPr>
        <p:txBody>
          <a:bodyPr wrap="square" rtlCol="0">
            <a:spAutoFit/>
          </a:bodyPr>
          <a:lstStyle/>
          <a:p>
            <a:r>
              <a:rPr lang="en-US" sz="1600" dirty="0" smtClean="0"/>
              <a:t>The financial aid office is not required to request and collect specific tax schedules.  However, if received, must be reviewed and conflicting information resolved.</a:t>
            </a:r>
            <a:endParaRPr lang="en-US" sz="1600" dirty="0"/>
          </a:p>
        </p:txBody>
      </p:sp>
    </p:spTree>
  </p:cSld>
  <p:clrMapOvr>
    <a:masterClrMapping/>
  </p:clrMapOvr>
  <p:transition spd="slow">
    <p:wheel spokes="8"/>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458200" cy="4940300"/>
          </a:xfrm>
        </p:spPr>
        <p:txBody>
          <a:bodyPr/>
          <a:lstStyle/>
          <a:p>
            <a:r>
              <a:rPr lang="en-US" sz="2400" dirty="0" smtClean="0"/>
              <a:t>Students and Parent can use the IRS Data Retrieval Tool beginning February 6, 2012.</a:t>
            </a:r>
          </a:p>
          <a:p>
            <a:r>
              <a:rPr lang="en-US" sz="2400" dirty="0" smtClean="0"/>
              <a:t>Tax data can be retrieved:</a:t>
            </a:r>
          </a:p>
          <a:p>
            <a:pPr lvl="1"/>
            <a:r>
              <a:rPr lang="en-US" sz="2000" dirty="0" smtClean="0"/>
              <a:t>2 weeks after filing electronically</a:t>
            </a:r>
          </a:p>
          <a:p>
            <a:pPr lvl="1"/>
            <a:r>
              <a:rPr lang="en-US" sz="2000" dirty="0" smtClean="0"/>
              <a:t>8 Weeks after filing by paper</a:t>
            </a:r>
          </a:p>
          <a:p>
            <a:r>
              <a:rPr lang="en-US" sz="2400" dirty="0" smtClean="0"/>
              <a:t>IRS DRT Online Logic</a:t>
            </a:r>
          </a:p>
          <a:p>
            <a:pPr lvl="1"/>
            <a:r>
              <a:rPr lang="en-US" sz="2000" dirty="0" smtClean="0"/>
              <a:t>Filing timeframe</a:t>
            </a:r>
          </a:p>
          <a:p>
            <a:pPr lvl="1"/>
            <a:r>
              <a:rPr lang="en-US" sz="2000" dirty="0" smtClean="0"/>
              <a:t>Completion - “Already completed”</a:t>
            </a:r>
          </a:p>
          <a:p>
            <a:pPr lvl="1"/>
            <a:r>
              <a:rPr lang="en-US" sz="2000" dirty="0" smtClean="0"/>
              <a:t>Marital Status</a:t>
            </a:r>
          </a:p>
          <a:p>
            <a:pPr lvl="1"/>
            <a:r>
              <a:rPr lang="en-US" sz="2000" dirty="0" smtClean="0"/>
              <a:t>Filing Status (</a:t>
            </a:r>
            <a:r>
              <a:rPr lang="en-US" sz="2000" dirty="0" err="1" smtClean="0"/>
              <a:t>eg</a:t>
            </a:r>
            <a:r>
              <a:rPr lang="en-US" sz="2000" dirty="0" smtClean="0"/>
              <a:t>. HOH)</a:t>
            </a:r>
          </a:p>
          <a:p>
            <a:pPr lvl="1"/>
            <a:r>
              <a:rPr lang="en-US" sz="2000" dirty="0" smtClean="0"/>
              <a:t>Dynamic Filtering Questions</a:t>
            </a:r>
          </a:p>
          <a:p>
            <a:pPr lvl="1"/>
            <a:r>
              <a:rPr lang="en-US" sz="2000" dirty="0" smtClean="0"/>
              <a:t>Eligible or Ineligible Message</a:t>
            </a:r>
          </a:p>
          <a:p>
            <a:pPr lvl="1"/>
            <a:endParaRPr lang="en-US" sz="2000" dirty="0" smtClean="0"/>
          </a:p>
          <a:p>
            <a:endParaRPr lang="en-US" sz="2800" dirty="0" smtClean="0"/>
          </a:p>
          <a:p>
            <a:pPr>
              <a:buNone/>
            </a:pPr>
            <a:endParaRPr lang="en-US" sz="2800" dirty="0" smtClean="0"/>
          </a:p>
          <a:p>
            <a:endParaRPr lang="en-US" sz="2800" b="1" dirty="0" smtClean="0"/>
          </a:p>
          <a:p>
            <a:pPr>
              <a:buNone/>
            </a:pPr>
            <a:endParaRPr lang="en-US" dirty="0"/>
          </a:p>
        </p:txBody>
      </p:sp>
      <p:sp>
        <p:nvSpPr>
          <p:cNvPr id="3" name="Title 2"/>
          <p:cNvSpPr>
            <a:spLocks noGrp="1"/>
          </p:cNvSpPr>
          <p:nvPr>
            <p:ph type="title"/>
          </p:nvPr>
        </p:nvSpPr>
        <p:spPr>
          <a:xfrm>
            <a:off x="990600" y="0"/>
            <a:ext cx="7162800" cy="1036638"/>
          </a:xfrm>
        </p:spPr>
        <p:txBody>
          <a:bodyPr>
            <a:normAutofit/>
          </a:bodyPr>
          <a:lstStyle/>
          <a:p>
            <a:pPr lvl="0"/>
            <a:r>
              <a:rPr lang="en-US" sz="3600" dirty="0" smtClean="0"/>
              <a:t>IRS Data Retrieval Tool (DRT)</a:t>
            </a:r>
            <a:endParaRPr lang="en-US" sz="36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57</a:t>
            </a:fld>
            <a:endParaRPr lang="en-US" dirty="0"/>
          </a:p>
        </p:txBody>
      </p:sp>
      <p:pic>
        <p:nvPicPr>
          <p:cNvPr id="35841" name="Picture 1"/>
          <p:cNvPicPr>
            <a:picLocks noChangeAspect="1" noChangeArrowheads="1"/>
          </p:cNvPicPr>
          <p:nvPr/>
        </p:nvPicPr>
        <p:blipFill>
          <a:blip r:embed="rId2" cstate="print"/>
          <a:srcRect/>
          <a:stretch>
            <a:fillRect/>
          </a:stretch>
        </p:blipFill>
        <p:spPr bwMode="auto">
          <a:xfrm>
            <a:off x="5277612" y="2895600"/>
            <a:ext cx="3447288" cy="3962400"/>
          </a:xfrm>
          <a:prstGeom prst="rect">
            <a:avLst/>
          </a:prstGeom>
          <a:noFill/>
          <a:ln w="9525">
            <a:noFill/>
            <a:miter lim="800000"/>
            <a:headEnd/>
            <a:tailEnd/>
          </a:ln>
        </p:spPr>
      </p:pic>
      <p:sp>
        <p:nvSpPr>
          <p:cNvPr id="7" name="TextBox 6"/>
          <p:cNvSpPr txBox="1"/>
          <p:nvPr/>
        </p:nvSpPr>
        <p:spPr>
          <a:xfrm>
            <a:off x="7010400" y="1524000"/>
            <a:ext cx="1752600" cy="1754326"/>
          </a:xfrm>
          <a:prstGeom prst="rect">
            <a:avLst/>
          </a:prstGeom>
          <a:solidFill>
            <a:srgbClr val="FFFFCC"/>
          </a:solidFill>
        </p:spPr>
        <p:txBody>
          <a:bodyPr wrap="square" rtlCol="0">
            <a:spAutoFit/>
          </a:bodyPr>
          <a:lstStyle/>
          <a:p>
            <a:r>
              <a:rPr lang="en-US" sz="1200" dirty="0" smtClean="0"/>
              <a:t>2012-2013 FAFSA Instructions:</a:t>
            </a:r>
          </a:p>
          <a:p>
            <a:r>
              <a:rPr lang="en-US" sz="1200" dirty="0" smtClean="0"/>
              <a:t>The easiest way to complete your FAFSA with accurate tax information is by using the IRS Data Retrieval Tool through www.fafsa.gov.</a:t>
            </a:r>
            <a:endParaRPr lang="en-US" sz="1200" dirty="0"/>
          </a:p>
        </p:txBody>
      </p:sp>
    </p:spTree>
  </p:cSld>
  <p:clrMapOvr>
    <a:masterClrMapping/>
  </p:clrMapOvr>
  <p:transition spd="slow">
    <p:spli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10600" cy="5245100"/>
          </a:xfrm>
        </p:spPr>
        <p:txBody>
          <a:bodyPr/>
          <a:lstStyle/>
          <a:p>
            <a:r>
              <a:rPr lang="en-US" sz="2800" dirty="0" smtClean="0"/>
              <a:t>Dynamic Filtering/Logic – Ineligible to use if:</a:t>
            </a:r>
          </a:p>
          <a:p>
            <a:pPr lvl="1"/>
            <a:r>
              <a:rPr lang="en-US" dirty="0" smtClean="0"/>
              <a:t>Has not file taxes</a:t>
            </a:r>
          </a:p>
          <a:p>
            <a:pPr lvl="1"/>
            <a:r>
              <a:rPr lang="en-US" dirty="0" smtClean="0"/>
              <a:t>Filed by paper in past 8 weeks</a:t>
            </a:r>
          </a:p>
          <a:p>
            <a:pPr lvl="1"/>
            <a:r>
              <a:rPr lang="en-US" dirty="0" smtClean="0"/>
              <a:t>Filed electronically in past 2 weeks</a:t>
            </a:r>
          </a:p>
          <a:p>
            <a:pPr lvl="1"/>
            <a:r>
              <a:rPr lang="en-US" dirty="0" smtClean="0"/>
              <a:t>Tax filing status is Married Filing Separately</a:t>
            </a:r>
          </a:p>
          <a:p>
            <a:pPr lvl="1"/>
            <a:r>
              <a:rPr lang="en-US" dirty="0" smtClean="0"/>
              <a:t>Tax filing status is Head of Household</a:t>
            </a:r>
          </a:p>
          <a:p>
            <a:pPr lvl="1"/>
            <a:r>
              <a:rPr lang="en-US" dirty="0" smtClean="0"/>
              <a:t>Filed an amended tax return</a:t>
            </a:r>
          </a:p>
          <a:p>
            <a:pPr lvl="1"/>
            <a:r>
              <a:rPr lang="en-US" dirty="0" smtClean="0"/>
              <a:t>Filed a Puerto Rican or foreign tax return</a:t>
            </a:r>
          </a:p>
          <a:p>
            <a:r>
              <a:rPr lang="en-US" sz="2000" dirty="0" smtClean="0"/>
              <a:t>Instructions encourage those who could not use because they haven’t filed or recently filed to go back and retrieve tax data using the online corrections process. </a:t>
            </a:r>
          </a:p>
          <a:p>
            <a:r>
              <a:rPr lang="en-US" sz="2000" dirty="0" smtClean="0"/>
              <a:t>Reminder emails will be sent by CPS with reminders to go back in and use IRS DRT.</a:t>
            </a:r>
          </a:p>
        </p:txBody>
      </p:sp>
      <p:sp>
        <p:nvSpPr>
          <p:cNvPr id="3" name="Title 2"/>
          <p:cNvSpPr>
            <a:spLocks noGrp="1"/>
          </p:cNvSpPr>
          <p:nvPr>
            <p:ph type="title"/>
          </p:nvPr>
        </p:nvSpPr>
        <p:spPr>
          <a:xfrm>
            <a:off x="914400" y="0"/>
            <a:ext cx="7315200" cy="838200"/>
          </a:xfrm>
        </p:spPr>
        <p:txBody>
          <a:bodyPr>
            <a:normAutofit fontScale="90000"/>
          </a:bodyPr>
          <a:lstStyle/>
          <a:p>
            <a:r>
              <a:rPr lang="en-US" sz="3400" dirty="0" smtClean="0"/>
              <a:t>Unable to use IRS Data Retrieval Tool</a:t>
            </a:r>
            <a:endParaRPr lang="en-US" sz="34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58</a:t>
            </a:fld>
            <a:endParaRPr lang="en-US" dirty="0"/>
          </a:p>
        </p:txBody>
      </p:sp>
      <p:sp>
        <p:nvSpPr>
          <p:cNvPr id="6" name="TextBox 5"/>
          <p:cNvSpPr txBox="1"/>
          <p:nvPr/>
        </p:nvSpPr>
        <p:spPr>
          <a:xfrm>
            <a:off x="3657600" y="5715000"/>
            <a:ext cx="5105400" cy="830997"/>
          </a:xfrm>
          <a:prstGeom prst="rect">
            <a:avLst/>
          </a:prstGeom>
          <a:solidFill>
            <a:srgbClr val="FFFFCC"/>
          </a:solidFill>
        </p:spPr>
        <p:txBody>
          <a:bodyPr wrap="square" rtlCol="0">
            <a:spAutoFit/>
          </a:bodyPr>
          <a:lstStyle/>
          <a:p>
            <a:r>
              <a:rPr lang="en-US" sz="1600" dirty="0" smtClean="0"/>
              <a:t>Ineligible applicants will receive the message, “Based on your response, you are not eligible to transfer your information from the IRS into this FAFSA.”</a:t>
            </a:r>
            <a:endParaRPr lang="en-US" sz="1600" dirty="0"/>
          </a:p>
        </p:txBody>
      </p:sp>
    </p:spTree>
  </p:cSld>
  <p:clrMapOvr>
    <a:masterClrMapping/>
  </p:clrMapOvr>
  <p:transition spd="slow">
    <p:split orient="vert"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229600" cy="4221162"/>
          </a:xfrm>
        </p:spPr>
        <p:txBody>
          <a:bodyPr/>
          <a:lstStyle/>
          <a:p>
            <a:r>
              <a:rPr lang="en-US" sz="2400" dirty="0" smtClean="0"/>
              <a:t>Applicant/parent(s) have changed their martial status or now married to another person</a:t>
            </a:r>
          </a:p>
          <a:p>
            <a:r>
              <a:rPr lang="en-US" sz="2400" dirty="0" smtClean="0"/>
              <a:t>There has been a death of one parent</a:t>
            </a:r>
          </a:p>
          <a:p>
            <a:r>
              <a:rPr lang="en-US" sz="2400" dirty="0" smtClean="0"/>
              <a:t>Filed a Tax filing extension</a:t>
            </a:r>
          </a:p>
          <a:p>
            <a:r>
              <a:rPr lang="en-US" sz="2400" dirty="0" smtClean="0"/>
              <a:t>Cannot obtain a Transcript (PR or foreign tax forms filed)</a:t>
            </a:r>
          </a:p>
          <a:p>
            <a:r>
              <a:rPr lang="en-US" sz="2400" dirty="0" smtClean="0"/>
              <a:t>IRA Rollovers are an issue</a:t>
            </a:r>
          </a:p>
          <a:p>
            <a:r>
              <a:rPr lang="en-US" sz="2400" dirty="0" smtClean="0"/>
              <a:t>Applicant or Parent(s) do not or cannot use the DRT</a:t>
            </a:r>
          </a:p>
          <a:p>
            <a:r>
              <a:rPr lang="en-US" sz="2400" dirty="0" smtClean="0"/>
              <a:t>Taxable Grant/Scholarship Aid</a:t>
            </a:r>
          </a:p>
        </p:txBody>
      </p:sp>
      <p:sp>
        <p:nvSpPr>
          <p:cNvPr id="3" name="Title 2"/>
          <p:cNvSpPr>
            <a:spLocks noGrp="1"/>
          </p:cNvSpPr>
          <p:nvPr>
            <p:ph type="title"/>
          </p:nvPr>
        </p:nvSpPr>
        <p:spPr>
          <a:xfrm>
            <a:off x="609600" y="0"/>
            <a:ext cx="8229600" cy="1143000"/>
          </a:xfrm>
        </p:spPr>
        <p:txBody>
          <a:bodyPr/>
          <a:lstStyle/>
          <a:p>
            <a:pPr algn="ctr"/>
            <a:r>
              <a:rPr lang="en-US" dirty="0" smtClean="0"/>
              <a:t>Challenges to the IRS DRT</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59</a:t>
            </a:fld>
            <a:endParaRPr lang="en-US" dirty="0"/>
          </a:p>
        </p:txBody>
      </p:sp>
      <p:pic>
        <p:nvPicPr>
          <p:cNvPr id="32769" name="Picture 1"/>
          <p:cNvPicPr>
            <a:picLocks noChangeAspect="1" noChangeArrowheads="1"/>
          </p:cNvPicPr>
          <p:nvPr/>
        </p:nvPicPr>
        <p:blipFill>
          <a:blip r:embed="rId2" cstate="print"/>
          <a:srcRect/>
          <a:stretch>
            <a:fillRect/>
          </a:stretch>
        </p:blipFill>
        <p:spPr bwMode="auto">
          <a:xfrm>
            <a:off x="5308148" y="4953000"/>
            <a:ext cx="3388178" cy="1905000"/>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0"/>
            <a:ext cx="8686800" cy="5105400"/>
          </a:xfrm>
          <a:noFill/>
        </p:spPr>
        <p:txBody>
          <a:bodyPr/>
          <a:lstStyle/>
          <a:p>
            <a:pPr>
              <a:buNone/>
            </a:pPr>
            <a:r>
              <a:rPr lang="en-US" sz="2200" dirty="0" smtClean="0"/>
              <a:t>Financial Aid Office may require documentation of independent status:</a:t>
            </a:r>
          </a:p>
          <a:p>
            <a:r>
              <a:rPr lang="en-US" sz="2000" dirty="0" smtClean="0"/>
              <a:t>Married – copy of marriage certificate</a:t>
            </a:r>
          </a:p>
          <a:p>
            <a:r>
              <a:rPr lang="en-US" sz="2000" dirty="0" smtClean="0"/>
              <a:t>Support a Child – copy of child’s birth certificate and/or statement of providing more than 50% support</a:t>
            </a:r>
          </a:p>
          <a:p>
            <a:r>
              <a:rPr lang="en-US" sz="2000" dirty="0" smtClean="0"/>
              <a:t>Legal Dependent – statement of sufficient income to provide more than 50% support</a:t>
            </a:r>
          </a:p>
          <a:p>
            <a:r>
              <a:rPr lang="en-US" sz="2000" dirty="0" smtClean="0"/>
              <a:t>Military Active Duty or Veteran – Active Duty Orders or DD214</a:t>
            </a:r>
          </a:p>
          <a:p>
            <a:r>
              <a:rPr lang="en-US" sz="2000" dirty="0" smtClean="0"/>
              <a:t>Parents Deceased, Ward of Court, or Foster Care – parents death certificate(s), Ward of Court letter from the state, State notice of foster care.</a:t>
            </a:r>
          </a:p>
          <a:p>
            <a:r>
              <a:rPr lang="en-US" sz="2000" dirty="0" smtClean="0"/>
              <a:t>Emancipated Minor – Court document </a:t>
            </a:r>
          </a:p>
          <a:p>
            <a:r>
              <a:rPr lang="en-US" sz="2000" dirty="0" smtClean="0"/>
              <a:t>Legal Guardianship – Court document</a:t>
            </a:r>
          </a:p>
          <a:p>
            <a:endParaRPr lang="en-US" sz="2200" dirty="0" smtClean="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6</a:t>
            </a:fld>
            <a:endParaRPr lang="en-US" smtClean="0"/>
          </a:p>
        </p:txBody>
      </p:sp>
      <p:sp>
        <p:nvSpPr>
          <p:cNvPr id="3" name="Title 2"/>
          <p:cNvSpPr>
            <a:spLocks noGrp="1"/>
          </p:cNvSpPr>
          <p:nvPr>
            <p:ph type="title"/>
          </p:nvPr>
        </p:nvSpPr>
        <p:spPr>
          <a:xfrm>
            <a:off x="457200" y="228600"/>
            <a:ext cx="8229600" cy="11430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Independent other than Age </a:t>
            </a:r>
            <a:br>
              <a:rPr lang="en-US" sz="4000" dirty="0" smtClean="0">
                <a:ea typeface="+mj-ea"/>
              </a:rPr>
            </a:br>
            <a:r>
              <a:rPr lang="en-US" sz="4000" dirty="0" smtClean="0">
                <a:ea typeface="+mj-ea"/>
              </a:rPr>
              <a:t>Documenting Independent Status</a:t>
            </a:r>
            <a:endParaRPr lang="en-US" sz="4000" dirty="0">
              <a:ea typeface="+mj-ea"/>
            </a:endParaRPr>
          </a:p>
        </p:txBody>
      </p:sp>
      <p:pic>
        <p:nvPicPr>
          <p:cNvPr id="35841" name="Picture 1"/>
          <p:cNvPicPr>
            <a:picLocks noChangeAspect="1" noChangeArrowheads="1"/>
          </p:cNvPicPr>
          <p:nvPr/>
        </p:nvPicPr>
        <p:blipFill>
          <a:blip r:embed="rId2" cstate="print"/>
          <a:srcRect/>
          <a:stretch>
            <a:fillRect/>
          </a:stretch>
        </p:blipFill>
        <p:spPr bwMode="auto">
          <a:xfrm>
            <a:off x="5562600" y="5334000"/>
            <a:ext cx="3200400" cy="1295400"/>
          </a:xfrm>
          <a:prstGeom prst="rect">
            <a:avLst/>
          </a:prstGeom>
          <a:noFill/>
          <a:ln w="9525">
            <a:noFill/>
            <a:miter lim="800000"/>
            <a:headEnd/>
            <a:tailEnd/>
          </a:ln>
          <a:scene3d>
            <a:camera prst="orthographicFront"/>
            <a:lightRig rig="threePt" dir="t"/>
          </a:scene3d>
          <a:sp3d>
            <a:bevelT w="152400" h="50800" prst="softRound"/>
          </a:sp3d>
        </p:spPr>
      </p:pic>
    </p:spTree>
  </p:cSld>
  <p:clrMapOvr>
    <a:masterClrMapping/>
  </p:clrMapOvr>
  <p:transition spd="slow">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lstStyle/>
          <a:p>
            <a:r>
              <a:rPr lang="en-US" dirty="0" smtClean="0"/>
              <a:t>IRS DRT – Data Flags</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60</a:t>
            </a:fld>
            <a:endParaRPr lang="en-US" dirty="0"/>
          </a:p>
        </p:txBody>
      </p:sp>
      <p:pic>
        <p:nvPicPr>
          <p:cNvPr id="5" name="Picture 5"/>
          <p:cNvPicPr>
            <a:picLocks noGrp="1" noChangeAspect="1" noChangeArrowheads="1"/>
          </p:cNvPicPr>
          <p:nvPr>
            <p:ph idx="1"/>
          </p:nvPr>
        </p:nvPicPr>
        <p:blipFill>
          <a:blip r:embed="rId2" cstate="print"/>
          <a:srcRect/>
          <a:stretch>
            <a:fillRect/>
          </a:stretch>
        </p:blipFill>
        <p:spPr>
          <a:xfrm>
            <a:off x="535138" y="990600"/>
            <a:ext cx="7636830" cy="4800600"/>
          </a:xfrm>
          <a:noFill/>
        </p:spPr>
      </p:pic>
      <p:sp>
        <p:nvSpPr>
          <p:cNvPr id="6" name="TextBox 5"/>
          <p:cNvSpPr txBox="1"/>
          <p:nvPr/>
        </p:nvSpPr>
        <p:spPr>
          <a:xfrm>
            <a:off x="4267200" y="5638800"/>
            <a:ext cx="4419600" cy="954107"/>
          </a:xfrm>
          <a:prstGeom prst="rect">
            <a:avLst/>
          </a:prstGeom>
          <a:solidFill>
            <a:srgbClr val="FFFFCC"/>
          </a:solidFill>
        </p:spPr>
        <p:txBody>
          <a:bodyPr wrap="square" rtlCol="0">
            <a:spAutoFit/>
          </a:bodyPr>
          <a:lstStyle/>
          <a:p>
            <a:r>
              <a:rPr lang="en-US" sz="1400" dirty="0" smtClean="0"/>
              <a:t>02 Data Flag – School can waive the requirement of collecting a copy of tax transcript, if selected.  However, school can still choose to require student to submit a copy of tax transcript for verification. </a:t>
            </a:r>
            <a:endParaRPr lang="en-US" sz="1400" dirty="0"/>
          </a:p>
        </p:txBody>
      </p:sp>
      <p:sp>
        <p:nvSpPr>
          <p:cNvPr id="7" name="Rounded Rectangle 6"/>
          <p:cNvSpPr/>
          <p:nvPr/>
        </p:nvSpPr>
        <p:spPr>
          <a:xfrm>
            <a:off x="533400" y="2362200"/>
            <a:ext cx="7620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6477000"/>
          </a:xfrm>
        </p:spPr>
        <p:txBody>
          <a:bodyPr/>
          <a:lstStyle/>
          <a:p>
            <a:r>
              <a:rPr lang="en-US" sz="2000" dirty="0" smtClean="0"/>
              <a:t>Dear Colleague Letter GEN-11-03:</a:t>
            </a:r>
          </a:p>
          <a:p>
            <a:pPr lvl="1"/>
            <a:r>
              <a:rPr lang="en-US" sz="1600" i="1" dirty="0" smtClean="0"/>
              <a:t>Since most applicants can quickly and easily access IRS data through the FAFSA-IRS Data Retrieval process, we no longer consider it reasonable for an institution to accept anything less reliable than direct IRS-supplied evidence for verification of income data. Therefore, if an applicant selected for verification has not successfully transferred information from the IRS, or one who did transfer the information but then changed it, the Department expects the institution to require the applicant, and if necessary the applicant's parents, to provide an official IRS transcript of their Federal income tax information.</a:t>
            </a:r>
          </a:p>
          <a:p>
            <a:r>
              <a:rPr lang="en-US" sz="2000" dirty="0" smtClean="0"/>
              <a:t>Acceptable Documentation</a:t>
            </a:r>
          </a:p>
          <a:p>
            <a:pPr lvl="1"/>
            <a:r>
              <a:rPr lang="en-US" sz="1400" dirty="0" smtClean="0"/>
              <a:t>34 CFR 668.57(a) and (d).</a:t>
            </a:r>
          </a:p>
          <a:p>
            <a:pPr lvl="2">
              <a:buNone/>
            </a:pPr>
            <a:r>
              <a:rPr lang="pt-BR" sz="1200" dirty="0" smtClean="0"/>
              <a:t>	FR, Vol. 76, No. 134, pages 41231-41233.</a:t>
            </a:r>
          </a:p>
          <a:p>
            <a:pPr lvl="2">
              <a:buNone/>
            </a:pPr>
            <a:r>
              <a:rPr lang="en-US" sz="1200" dirty="0" smtClean="0"/>
              <a:t>	Dear Colleague Letter GEN-11-03.</a:t>
            </a:r>
          </a:p>
          <a:p>
            <a:pPr lvl="2">
              <a:buNone/>
            </a:pPr>
            <a:r>
              <a:rPr lang="en-US" sz="1200" dirty="0" smtClean="0"/>
              <a:t>	Dear Colleague Letter GEN-11-13.</a:t>
            </a:r>
          </a:p>
          <a:p>
            <a:pPr lvl="1"/>
            <a:r>
              <a:rPr lang="en-US" sz="1600" dirty="0" smtClean="0"/>
              <a:t>Priority Order for Acceptable Documentation (Federal Register 7/13/11):</a:t>
            </a:r>
          </a:p>
          <a:p>
            <a:pPr lvl="2"/>
            <a:r>
              <a:rPr lang="en-US" sz="1400" b="1" dirty="0" smtClean="0"/>
              <a:t>First priority:  </a:t>
            </a:r>
            <a:r>
              <a:rPr lang="en-US" sz="1400" dirty="0" smtClean="0"/>
              <a:t>Unaltered IRS data retrieved by tax filers using FOTW (02 code).</a:t>
            </a:r>
          </a:p>
          <a:p>
            <a:pPr lvl="2"/>
            <a:r>
              <a:rPr lang="en-US" sz="1400" b="1" dirty="0" smtClean="0"/>
              <a:t>Second priority: </a:t>
            </a:r>
            <a:r>
              <a:rPr lang="en-US" sz="1400" dirty="0" smtClean="0"/>
              <a:t> IRS tax transcript for 2011, if IRS data was not retrieved or if it was retrieved and then changed.</a:t>
            </a:r>
          </a:p>
          <a:p>
            <a:pPr lvl="2"/>
            <a:r>
              <a:rPr lang="en-US" sz="1400" b="1" dirty="0" smtClean="0"/>
              <a:t>Third priority: </a:t>
            </a:r>
            <a:r>
              <a:rPr lang="en-US" sz="1400" dirty="0" smtClean="0"/>
              <a:t> Signed copy of tax filer’s 2011 federal income tax return, but only if the school determines that obtaining an IRS tax transcript is not possible (documentation).</a:t>
            </a:r>
            <a:endParaRPr lang="en-US" sz="1400" dirty="0"/>
          </a:p>
        </p:txBody>
      </p:sp>
      <p:sp>
        <p:nvSpPr>
          <p:cNvPr id="3" name="Title 2"/>
          <p:cNvSpPr>
            <a:spLocks noGrp="1"/>
          </p:cNvSpPr>
          <p:nvPr>
            <p:ph type="title"/>
          </p:nvPr>
        </p:nvSpPr>
        <p:spPr>
          <a:xfrm>
            <a:off x="0" y="0"/>
            <a:ext cx="7696200" cy="1143000"/>
          </a:xfrm>
        </p:spPr>
        <p:txBody>
          <a:bodyPr>
            <a:normAutofit/>
          </a:bodyPr>
          <a:lstStyle/>
          <a:p>
            <a:r>
              <a:rPr lang="en-US" dirty="0" smtClean="0"/>
              <a:t>IRS Tax Transcript</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61</a:t>
            </a:fld>
            <a:endParaRPr lang="en-US" dirty="0"/>
          </a:p>
        </p:txBody>
      </p:sp>
    </p:spTree>
  </p:cSld>
  <p:clrMapOvr>
    <a:masterClrMapping/>
  </p:clrMapOvr>
  <p:transition spd="slow">
    <p:strip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382000" cy="4678362"/>
          </a:xfrm>
        </p:spPr>
        <p:txBody>
          <a:bodyPr/>
          <a:lstStyle/>
          <a:p>
            <a:r>
              <a:rPr lang="en-US" sz="2000" dirty="0" smtClean="0"/>
              <a:t>Methods of Requesting:</a:t>
            </a:r>
          </a:p>
          <a:p>
            <a:pPr lvl="1"/>
            <a:r>
              <a:rPr lang="en-US" sz="1600" b="1" u="sng" dirty="0" smtClean="0"/>
              <a:t>Online</a:t>
            </a:r>
            <a:r>
              <a:rPr lang="en-US" sz="1600" dirty="0" smtClean="0"/>
              <a:t> using </a:t>
            </a:r>
            <a:r>
              <a:rPr lang="en-US" sz="1600" dirty="0" smtClean="0">
                <a:hlinkClick r:id="rId2"/>
              </a:rPr>
              <a:t>www.irs.gov</a:t>
            </a:r>
            <a:r>
              <a:rPr lang="en-US" sz="1600" dirty="0" smtClean="0"/>
              <a:t> – Results in paper transcript mailed 5-10 days</a:t>
            </a:r>
          </a:p>
          <a:p>
            <a:pPr lvl="1"/>
            <a:r>
              <a:rPr lang="en-US" sz="1600" b="1" u="sng" dirty="0" smtClean="0"/>
              <a:t>Telephone</a:t>
            </a:r>
            <a:r>
              <a:rPr lang="en-US" sz="1600" dirty="0" smtClean="0"/>
              <a:t> 1-800-908-9946 - Results in paper transcript mailed 5-10 days</a:t>
            </a:r>
          </a:p>
          <a:p>
            <a:pPr lvl="1"/>
            <a:r>
              <a:rPr lang="en-US" sz="1600" b="1" u="sng" dirty="0" smtClean="0"/>
              <a:t>IRS Form 4506-T </a:t>
            </a:r>
            <a:r>
              <a:rPr lang="en-US" sz="1600" dirty="0" smtClean="0"/>
              <a:t>obtained at </a:t>
            </a:r>
            <a:r>
              <a:rPr lang="en-US" sz="1600" dirty="0" smtClean="0">
                <a:hlinkClick r:id="rId3"/>
              </a:rPr>
              <a:t>www.Irs.gove/pub/Irs-pdf/f4506tez.pdf</a:t>
            </a:r>
            <a:r>
              <a:rPr lang="en-US" sz="1600" dirty="0" smtClean="0"/>
              <a:t> - Results in paper transcript mailed 5-10 days</a:t>
            </a:r>
          </a:p>
          <a:p>
            <a:pPr lvl="2"/>
            <a:r>
              <a:rPr lang="en-US" sz="1600" dirty="0" smtClean="0"/>
              <a:t>Option for allowing the transcript to be sent to a Third Party</a:t>
            </a:r>
          </a:p>
          <a:p>
            <a:r>
              <a:rPr lang="en-US" sz="2000" dirty="0" smtClean="0"/>
              <a:t>The IRS provides three types of transcripts free of charge:</a:t>
            </a:r>
          </a:p>
          <a:p>
            <a:pPr lvl="1"/>
            <a:r>
              <a:rPr lang="en-US" sz="1600" b="1" u="sng" dirty="0" smtClean="0"/>
              <a:t>Tax Return Transcript</a:t>
            </a:r>
            <a:r>
              <a:rPr lang="en-US" sz="1600" dirty="0" smtClean="0"/>
              <a:t>: Provides original answers for most line items on the tax return.</a:t>
            </a:r>
          </a:p>
          <a:p>
            <a:pPr lvl="1"/>
            <a:r>
              <a:rPr lang="en-US" sz="1600" b="1" u="sng" dirty="0" smtClean="0"/>
              <a:t>Tax Account Transcript</a:t>
            </a:r>
            <a:r>
              <a:rPr lang="en-US" sz="1600" dirty="0" smtClean="0"/>
              <a:t>: Provides some of the information found on a tax return transcript, along with any adjustments made by the tax filer or the IRS after the original return was filed. Used for amended taxes. </a:t>
            </a:r>
          </a:p>
          <a:p>
            <a:pPr lvl="1"/>
            <a:r>
              <a:rPr lang="en-US" sz="1600" b="1" u="sng" dirty="0" smtClean="0"/>
              <a:t>Record of Account Transcript</a:t>
            </a:r>
            <a:r>
              <a:rPr lang="en-US" sz="1600" dirty="0" smtClean="0"/>
              <a:t>: Insufficient for verification purposes.</a:t>
            </a:r>
          </a:p>
          <a:p>
            <a:r>
              <a:rPr lang="en-US" sz="2000" dirty="0" smtClean="0"/>
              <a:t>Signature Requirement on the Tax Transcript – </a:t>
            </a:r>
          </a:p>
          <a:p>
            <a:pPr lvl="1"/>
            <a:r>
              <a:rPr lang="en-US" sz="1600" dirty="0" smtClean="0"/>
              <a:t>GEN-11-13 stated that collecting signatures on IRS tax transcripts for verification purposes is encouraged, but </a:t>
            </a:r>
            <a:r>
              <a:rPr lang="en-US" sz="1600" u="sng" dirty="0" smtClean="0"/>
              <a:t>not required</a:t>
            </a:r>
            <a:r>
              <a:rPr lang="en-US" sz="1600" dirty="0" smtClean="0"/>
              <a:t>.</a:t>
            </a:r>
          </a:p>
        </p:txBody>
      </p:sp>
      <p:sp>
        <p:nvSpPr>
          <p:cNvPr id="3" name="Title 2"/>
          <p:cNvSpPr>
            <a:spLocks noGrp="1"/>
          </p:cNvSpPr>
          <p:nvPr>
            <p:ph type="title"/>
          </p:nvPr>
        </p:nvSpPr>
        <p:spPr>
          <a:xfrm>
            <a:off x="228600" y="0"/>
            <a:ext cx="7086600" cy="990600"/>
          </a:xfrm>
        </p:spPr>
        <p:txBody>
          <a:bodyPr>
            <a:normAutofit fontScale="90000"/>
          </a:bodyPr>
          <a:lstStyle/>
          <a:p>
            <a:r>
              <a:rPr lang="en-US" dirty="0" smtClean="0"/>
              <a:t>Requesting a Tax Transcript</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62</a:t>
            </a:fld>
            <a:endParaRPr lang="en-US" dirty="0"/>
          </a:p>
        </p:txBody>
      </p:sp>
    </p:spTree>
  </p:cSld>
  <p:clrMapOvr>
    <a:masterClrMapping/>
  </p:clrMapOvr>
  <p:transition spd="slow">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6019800" cy="2819400"/>
          </a:xfrm>
        </p:spPr>
        <p:txBody>
          <a:bodyPr>
            <a:normAutofit fontScale="70000" lnSpcReduction="20000"/>
          </a:bodyPr>
          <a:lstStyle/>
          <a:p>
            <a:r>
              <a:rPr lang="en-US" sz="2300" dirty="0" smtClean="0"/>
              <a:t>Tax Transcript Requirements</a:t>
            </a:r>
          </a:p>
          <a:p>
            <a:pPr lvl="1"/>
            <a:r>
              <a:rPr lang="en-US" sz="1800" dirty="0" smtClean="0"/>
              <a:t>Identity Theft</a:t>
            </a:r>
          </a:p>
          <a:p>
            <a:pPr lvl="1"/>
            <a:r>
              <a:rPr lang="en-US" sz="1800" dirty="0" smtClean="0"/>
              <a:t>Schools may, until July 15, 2012, use a signed copy of a 2011 IRS Tax Return as acceptable verification documentation for the 2012-13 award year, the Department of Education (ED) announced today in </a:t>
            </a:r>
            <a:r>
              <a:rPr lang="en-US" sz="1800" b="1" dirty="0" smtClean="0">
                <a:hlinkClick r:id="rId2" tooltip="Dear Colleague Letter GEN-12-07"/>
              </a:rPr>
              <a:t>Dear Colleague Letter GEN-12-07</a:t>
            </a:r>
            <a:r>
              <a:rPr lang="en-US" sz="1800" dirty="0" smtClean="0"/>
              <a:t>. </a:t>
            </a:r>
          </a:p>
          <a:p>
            <a:r>
              <a:rPr lang="en-US" sz="2300" dirty="0" smtClean="0"/>
              <a:t>Line items reference on the FAFSA and Tax Forms 1040/A/EZ do not appear on the IRS Tax Transcript.</a:t>
            </a:r>
          </a:p>
          <a:p>
            <a:r>
              <a:rPr lang="en-US" sz="2300" dirty="0" smtClean="0"/>
              <a:t>Line items on IRS Tax Transcript are identified by name.</a:t>
            </a:r>
          </a:p>
          <a:p>
            <a:r>
              <a:rPr lang="en-US" sz="2300" dirty="0" smtClean="0"/>
              <a:t>For verification purposes, it is important to identify the correct line items for comparing the answers on the FAFSA.</a:t>
            </a:r>
          </a:p>
          <a:p>
            <a:endParaRPr lang="en-US" dirty="0"/>
          </a:p>
        </p:txBody>
      </p:sp>
      <p:sp>
        <p:nvSpPr>
          <p:cNvPr id="3" name="Title 2"/>
          <p:cNvSpPr>
            <a:spLocks noGrp="1"/>
          </p:cNvSpPr>
          <p:nvPr>
            <p:ph type="title"/>
          </p:nvPr>
        </p:nvSpPr>
        <p:spPr>
          <a:xfrm>
            <a:off x="762000" y="152400"/>
            <a:ext cx="7467600" cy="762000"/>
          </a:xfrm>
        </p:spPr>
        <p:txBody>
          <a:bodyPr>
            <a:normAutofit/>
          </a:bodyPr>
          <a:lstStyle/>
          <a:p>
            <a:r>
              <a:rPr lang="en-US" sz="3600" dirty="0" smtClean="0"/>
              <a:t>Working with the Tax Transcript</a:t>
            </a:r>
            <a:endParaRPr lang="en-US" sz="36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63</a:t>
            </a:fld>
            <a:endParaRPr lang="en-US" dirty="0"/>
          </a:p>
        </p:txBody>
      </p:sp>
      <p:pic>
        <p:nvPicPr>
          <p:cNvPr id="29697" name="Picture 1"/>
          <p:cNvPicPr>
            <a:picLocks noChangeAspect="1" noChangeArrowheads="1"/>
          </p:cNvPicPr>
          <p:nvPr/>
        </p:nvPicPr>
        <p:blipFill>
          <a:blip r:embed="rId3" cstate="print"/>
          <a:srcRect/>
          <a:stretch>
            <a:fillRect/>
          </a:stretch>
        </p:blipFill>
        <p:spPr bwMode="auto">
          <a:xfrm>
            <a:off x="6248400" y="1447800"/>
            <a:ext cx="2895600" cy="14478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286000" y="3429000"/>
            <a:ext cx="6587303" cy="281940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64</a:t>
            </a:fld>
            <a:endParaRPr lang="en-US" dirty="0"/>
          </a:p>
        </p:txBody>
      </p:sp>
      <p:sp>
        <p:nvSpPr>
          <p:cNvPr id="11" name="Title 2"/>
          <p:cNvSpPr>
            <a:spLocks noGrp="1"/>
          </p:cNvSpPr>
          <p:nvPr>
            <p:ph type="title"/>
          </p:nvPr>
        </p:nvSpPr>
        <p:spPr>
          <a:xfrm>
            <a:off x="685800" y="152400"/>
            <a:ext cx="7391400" cy="960438"/>
          </a:xfrm>
        </p:spPr>
        <p:txBody>
          <a:bodyPr>
            <a:noAutofit/>
          </a:bodyPr>
          <a:lstStyle/>
          <a:p>
            <a:r>
              <a:rPr lang="en-US" sz="3600" dirty="0" smtClean="0"/>
              <a:t>Working with the Tax Transcript</a:t>
            </a:r>
            <a:endParaRPr lang="en-US" sz="3600" dirty="0"/>
          </a:p>
        </p:txBody>
      </p:sp>
      <p:pic>
        <p:nvPicPr>
          <p:cNvPr id="23553" name="Picture 1"/>
          <p:cNvPicPr>
            <a:picLocks noChangeAspect="1" noChangeArrowheads="1"/>
          </p:cNvPicPr>
          <p:nvPr/>
        </p:nvPicPr>
        <p:blipFill>
          <a:blip r:embed="rId2" cstate="print"/>
          <a:srcRect/>
          <a:stretch>
            <a:fillRect/>
          </a:stretch>
        </p:blipFill>
        <p:spPr bwMode="auto">
          <a:xfrm>
            <a:off x="0" y="1066800"/>
            <a:ext cx="8686800" cy="3444766"/>
          </a:xfrm>
          <a:prstGeom prst="rect">
            <a:avLst/>
          </a:prstGeom>
          <a:noFill/>
          <a:ln w="9525">
            <a:noFill/>
            <a:miter lim="800000"/>
            <a:headEnd/>
            <a:tailEnd/>
          </a:ln>
        </p:spPr>
      </p:pic>
      <p:pic>
        <p:nvPicPr>
          <p:cNvPr id="23556" name="Picture 4"/>
          <p:cNvPicPr>
            <a:picLocks noChangeAspect="1" noChangeArrowheads="1"/>
          </p:cNvPicPr>
          <p:nvPr/>
        </p:nvPicPr>
        <p:blipFill>
          <a:blip r:embed="rId3" cstate="print"/>
          <a:srcRect/>
          <a:stretch>
            <a:fillRect/>
          </a:stretch>
        </p:blipFill>
        <p:spPr bwMode="auto">
          <a:xfrm>
            <a:off x="3886200" y="5562600"/>
            <a:ext cx="4446270" cy="914400"/>
          </a:xfrm>
          <a:prstGeom prst="rect">
            <a:avLst/>
          </a:prstGeom>
          <a:solidFill>
            <a:srgbClr val="FFFFCC"/>
          </a:solidFill>
          <a:ln w="9525">
            <a:solidFill>
              <a:schemeClr val="accent6"/>
            </a:solid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152400" y="4572000"/>
            <a:ext cx="4724400" cy="892425"/>
          </a:xfrm>
          <a:prstGeom prst="rect">
            <a:avLst/>
          </a:prstGeom>
          <a:noFill/>
          <a:ln w="9525">
            <a:solidFill>
              <a:schemeClr val="accent4"/>
            </a:solidFill>
            <a:miter lim="800000"/>
            <a:headEnd/>
            <a:tailEnd/>
          </a:ln>
        </p:spPr>
      </p:pic>
      <p:pic>
        <p:nvPicPr>
          <p:cNvPr id="23558" name="Picture 6"/>
          <p:cNvPicPr>
            <a:picLocks noChangeAspect="1" noChangeArrowheads="1"/>
          </p:cNvPicPr>
          <p:nvPr/>
        </p:nvPicPr>
        <p:blipFill>
          <a:blip r:embed="rId5" cstate="print"/>
          <a:srcRect/>
          <a:stretch>
            <a:fillRect/>
          </a:stretch>
        </p:blipFill>
        <p:spPr bwMode="auto">
          <a:xfrm>
            <a:off x="5105400" y="4572000"/>
            <a:ext cx="3200399" cy="886442"/>
          </a:xfrm>
          <a:prstGeom prst="rect">
            <a:avLst/>
          </a:prstGeom>
          <a:noFill/>
          <a:ln w="9525">
            <a:solidFill>
              <a:srgbClr val="C00000"/>
            </a:solidFill>
            <a:miter lim="800000"/>
            <a:headEnd/>
            <a:tailEnd/>
          </a:ln>
        </p:spPr>
      </p:pic>
    </p:spTree>
  </p:cSld>
  <p:clrMapOvr>
    <a:masterClrMapping/>
  </p:clrMapOvr>
  <p:transition spd="slow">
    <p:push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391400" cy="838200"/>
          </a:xfrm>
        </p:spPr>
        <p:txBody>
          <a:bodyPr>
            <a:normAutofit/>
          </a:bodyPr>
          <a:lstStyle/>
          <a:p>
            <a:r>
              <a:rPr lang="en-US" sz="3600" dirty="0" smtClean="0"/>
              <a:t>Working with the Tax Transcript</a:t>
            </a:r>
            <a:endParaRPr lang="en-US" sz="36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65</a:t>
            </a:fld>
            <a:endParaRPr lang="en-US" dirty="0"/>
          </a:p>
        </p:txBody>
      </p:sp>
      <p:pic>
        <p:nvPicPr>
          <p:cNvPr id="28673" name="Picture 1"/>
          <p:cNvPicPr>
            <a:picLocks noChangeAspect="1" noChangeArrowheads="1"/>
          </p:cNvPicPr>
          <p:nvPr/>
        </p:nvPicPr>
        <p:blipFill>
          <a:blip r:embed="rId2" cstate="print"/>
          <a:srcRect/>
          <a:stretch>
            <a:fillRect/>
          </a:stretch>
        </p:blipFill>
        <p:spPr bwMode="auto">
          <a:xfrm>
            <a:off x="381000" y="1295400"/>
            <a:ext cx="7543800" cy="4544553"/>
          </a:xfrm>
          <a:prstGeom prst="rect">
            <a:avLst/>
          </a:prstGeom>
          <a:noFill/>
          <a:ln w="9525">
            <a:noFill/>
            <a:miter lim="800000"/>
            <a:headEnd/>
            <a:tailEnd/>
          </a:ln>
        </p:spPr>
      </p:pic>
      <p:sp>
        <p:nvSpPr>
          <p:cNvPr id="8" name="TextBox 7"/>
          <p:cNvSpPr txBox="1"/>
          <p:nvPr/>
        </p:nvSpPr>
        <p:spPr>
          <a:xfrm>
            <a:off x="3581400" y="762000"/>
            <a:ext cx="1676400" cy="584775"/>
          </a:xfrm>
          <a:prstGeom prst="rect">
            <a:avLst/>
          </a:prstGeom>
          <a:noFill/>
        </p:spPr>
        <p:txBody>
          <a:bodyPr wrap="square" rtlCol="0">
            <a:spAutoFit/>
          </a:bodyPr>
          <a:lstStyle/>
          <a:p>
            <a:r>
              <a:rPr lang="en-US" sz="3200" b="1" dirty="0" smtClean="0"/>
              <a:t>1040EZ</a:t>
            </a:r>
            <a:endParaRPr lang="en-US" sz="3200" b="1" dirty="0"/>
          </a:p>
        </p:txBody>
      </p:sp>
      <p:sp>
        <p:nvSpPr>
          <p:cNvPr id="6" name="TextBox 5"/>
          <p:cNvSpPr txBox="1"/>
          <p:nvPr/>
        </p:nvSpPr>
        <p:spPr>
          <a:xfrm>
            <a:off x="4648200" y="6019800"/>
            <a:ext cx="3878691" cy="276999"/>
          </a:xfrm>
          <a:prstGeom prst="rect">
            <a:avLst/>
          </a:prstGeom>
          <a:noFill/>
        </p:spPr>
        <p:txBody>
          <a:bodyPr wrap="none" rtlCol="0">
            <a:spAutoFit/>
          </a:bodyPr>
          <a:lstStyle/>
          <a:p>
            <a:r>
              <a:rPr lang="en-US" sz="1200" dirty="0" smtClean="0"/>
              <a:t>USA Fund University – Verification – January 31, 2012</a:t>
            </a:r>
            <a:endParaRPr lang="en-US" sz="1200" dirty="0"/>
          </a:p>
        </p:txBody>
      </p:sp>
    </p:spTree>
  </p:cSld>
  <p:clrMapOvr>
    <a:masterClrMapping/>
  </p:clrMapOvr>
  <p:transition spd="slow">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76200"/>
            <a:ext cx="7391400" cy="838200"/>
          </a:xfrm>
        </p:spPr>
        <p:txBody>
          <a:bodyPr>
            <a:normAutofit/>
          </a:bodyPr>
          <a:lstStyle/>
          <a:p>
            <a:r>
              <a:rPr lang="en-US" sz="3600" dirty="0" smtClean="0"/>
              <a:t>Working with the Tax Transcript</a:t>
            </a:r>
            <a:endParaRPr lang="en-US" sz="36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66</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295400"/>
            <a:ext cx="4400783" cy="4495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221620" y="1295400"/>
            <a:ext cx="4922380" cy="4419600"/>
          </a:xfrm>
          <a:prstGeom prst="rect">
            <a:avLst/>
          </a:prstGeom>
          <a:noFill/>
          <a:ln w="9525">
            <a:noFill/>
            <a:miter lim="800000"/>
            <a:headEnd/>
            <a:tailEnd/>
          </a:ln>
        </p:spPr>
      </p:pic>
      <p:sp>
        <p:nvSpPr>
          <p:cNvPr id="8" name="TextBox 7"/>
          <p:cNvSpPr txBox="1"/>
          <p:nvPr/>
        </p:nvSpPr>
        <p:spPr>
          <a:xfrm>
            <a:off x="3962400" y="762000"/>
            <a:ext cx="1524000" cy="584775"/>
          </a:xfrm>
          <a:prstGeom prst="rect">
            <a:avLst/>
          </a:prstGeom>
          <a:noFill/>
        </p:spPr>
        <p:txBody>
          <a:bodyPr wrap="square" rtlCol="0">
            <a:spAutoFit/>
          </a:bodyPr>
          <a:lstStyle/>
          <a:p>
            <a:r>
              <a:rPr lang="en-US" sz="3200" b="1" dirty="0" smtClean="0"/>
              <a:t>1040A</a:t>
            </a:r>
            <a:endParaRPr lang="en-US" sz="3200" b="1" dirty="0"/>
          </a:p>
        </p:txBody>
      </p:sp>
    </p:spTree>
  </p:cSld>
  <p:clrMapOvr>
    <a:masterClrMapping/>
  </p:clrMapOvr>
  <p:transition spd="slow">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391400" cy="762000"/>
          </a:xfrm>
        </p:spPr>
        <p:txBody>
          <a:bodyPr>
            <a:noAutofit/>
          </a:bodyPr>
          <a:lstStyle/>
          <a:p>
            <a:r>
              <a:rPr lang="en-US" sz="3600" dirty="0" smtClean="0"/>
              <a:t>Working with the Tax Transcript</a:t>
            </a:r>
            <a:endParaRPr lang="en-US" sz="36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67</a:t>
            </a:fld>
            <a:endParaRPr lang="en-US" dirty="0"/>
          </a:p>
        </p:txBody>
      </p:sp>
      <p:pic>
        <p:nvPicPr>
          <p:cNvPr id="27649" name="Picture 1"/>
          <p:cNvPicPr>
            <a:picLocks noChangeAspect="1" noChangeArrowheads="1"/>
          </p:cNvPicPr>
          <p:nvPr/>
        </p:nvPicPr>
        <p:blipFill>
          <a:blip r:embed="rId2" cstate="print"/>
          <a:srcRect/>
          <a:stretch>
            <a:fillRect/>
          </a:stretch>
        </p:blipFill>
        <p:spPr bwMode="auto">
          <a:xfrm>
            <a:off x="685800" y="1143000"/>
            <a:ext cx="7543800" cy="4962525"/>
          </a:xfrm>
          <a:prstGeom prst="rect">
            <a:avLst/>
          </a:prstGeom>
          <a:noFill/>
          <a:ln w="9525">
            <a:noFill/>
            <a:miter lim="800000"/>
            <a:headEnd/>
            <a:tailEnd/>
          </a:ln>
        </p:spPr>
      </p:pic>
      <p:sp>
        <p:nvSpPr>
          <p:cNvPr id="6" name="TextBox 5"/>
          <p:cNvSpPr txBox="1"/>
          <p:nvPr/>
        </p:nvSpPr>
        <p:spPr>
          <a:xfrm>
            <a:off x="4038600" y="609600"/>
            <a:ext cx="1143000" cy="584775"/>
          </a:xfrm>
          <a:prstGeom prst="rect">
            <a:avLst/>
          </a:prstGeom>
          <a:noFill/>
        </p:spPr>
        <p:txBody>
          <a:bodyPr wrap="square" rtlCol="0">
            <a:spAutoFit/>
          </a:bodyPr>
          <a:lstStyle/>
          <a:p>
            <a:r>
              <a:rPr lang="en-US" sz="3200" b="1" dirty="0" smtClean="0"/>
              <a:t>1040</a:t>
            </a:r>
            <a:endParaRPr lang="en-US" sz="3200" b="1" dirty="0"/>
          </a:p>
        </p:txBody>
      </p:sp>
    </p:spTree>
  </p:cSld>
  <p:clrMapOvr>
    <a:masterClrMapping/>
  </p:clrMapOvr>
  <p:transition spd="slow">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68</a:t>
            </a:fld>
            <a:endParaRPr lang="en-US" dirty="0"/>
          </a:p>
        </p:txBody>
      </p:sp>
      <p:sp>
        <p:nvSpPr>
          <p:cNvPr id="6" name="Title 2"/>
          <p:cNvSpPr txBox="1">
            <a:spLocks/>
          </p:cNvSpPr>
          <p:nvPr/>
        </p:nvSpPr>
        <p:spPr>
          <a:xfrm>
            <a:off x="762000" y="0"/>
            <a:ext cx="7391400" cy="960438"/>
          </a:xfrm>
          <a:prstGeom prst="rect">
            <a:avLst/>
          </a:prstGeom>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ＭＳ Ｐゴシック" pitchFamily="-96" charset="-128"/>
                <a:cs typeface="+mj-cs"/>
              </a:rPr>
              <a:t>Working with the Tax Transcript</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ＭＳ Ｐゴシック" pitchFamily="-96" charset="-128"/>
              <a:cs typeface="+mj-cs"/>
            </a:endParaRPr>
          </a:p>
        </p:txBody>
      </p:sp>
      <p:pic>
        <p:nvPicPr>
          <p:cNvPr id="26625" name="Picture 1"/>
          <p:cNvPicPr>
            <a:picLocks noChangeAspect="1" noChangeArrowheads="1"/>
          </p:cNvPicPr>
          <p:nvPr/>
        </p:nvPicPr>
        <p:blipFill>
          <a:blip r:embed="rId2" cstate="print"/>
          <a:srcRect/>
          <a:stretch>
            <a:fillRect/>
          </a:stretch>
        </p:blipFill>
        <p:spPr bwMode="auto">
          <a:xfrm>
            <a:off x="381000" y="1371600"/>
            <a:ext cx="8077200" cy="3417858"/>
          </a:xfrm>
          <a:prstGeom prst="rect">
            <a:avLst/>
          </a:prstGeom>
          <a:noFill/>
          <a:ln w="9525">
            <a:noFill/>
            <a:miter lim="800000"/>
            <a:headEnd/>
            <a:tailEnd/>
          </a:ln>
        </p:spPr>
      </p:pic>
      <p:pic>
        <p:nvPicPr>
          <p:cNvPr id="26626" name="Picture 2"/>
          <p:cNvPicPr>
            <a:picLocks noChangeAspect="1" noChangeArrowheads="1"/>
          </p:cNvPicPr>
          <p:nvPr/>
        </p:nvPicPr>
        <p:blipFill>
          <a:blip r:embed="rId3" cstate="print"/>
          <a:srcRect/>
          <a:stretch>
            <a:fillRect/>
          </a:stretch>
        </p:blipFill>
        <p:spPr bwMode="auto">
          <a:xfrm>
            <a:off x="381000" y="4953000"/>
            <a:ext cx="8001000" cy="957961"/>
          </a:xfrm>
          <a:prstGeom prst="rect">
            <a:avLst/>
          </a:prstGeom>
          <a:noFill/>
          <a:ln w="9525">
            <a:noFill/>
            <a:miter lim="800000"/>
            <a:headEnd/>
            <a:tailEnd/>
          </a:ln>
        </p:spPr>
      </p:pic>
      <p:sp>
        <p:nvSpPr>
          <p:cNvPr id="9" name="TextBox 8"/>
          <p:cNvSpPr txBox="1"/>
          <p:nvPr/>
        </p:nvSpPr>
        <p:spPr>
          <a:xfrm>
            <a:off x="3657600" y="762000"/>
            <a:ext cx="1143000" cy="584775"/>
          </a:xfrm>
          <a:prstGeom prst="rect">
            <a:avLst/>
          </a:prstGeom>
          <a:noFill/>
        </p:spPr>
        <p:txBody>
          <a:bodyPr wrap="square" rtlCol="0">
            <a:spAutoFit/>
          </a:bodyPr>
          <a:lstStyle/>
          <a:p>
            <a:r>
              <a:rPr lang="en-US" sz="3200" b="1" dirty="0" smtClean="0"/>
              <a:t>1040</a:t>
            </a:r>
            <a:endParaRPr lang="en-US" sz="3200" b="1" dirty="0"/>
          </a:p>
        </p:txBody>
      </p:sp>
    </p:spTree>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69</a:t>
            </a:fld>
            <a:endParaRPr lang="en-US" dirty="0"/>
          </a:p>
        </p:txBody>
      </p:sp>
      <p:sp>
        <p:nvSpPr>
          <p:cNvPr id="6" name="Title 2"/>
          <p:cNvSpPr txBox="1">
            <a:spLocks/>
          </p:cNvSpPr>
          <p:nvPr/>
        </p:nvSpPr>
        <p:spPr>
          <a:xfrm>
            <a:off x="762000" y="0"/>
            <a:ext cx="7391400" cy="960438"/>
          </a:xfrm>
          <a:prstGeom prst="rect">
            <a:avLst/>
          </a:prstGeom>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ＭＳ Ｐゴシック" pitchFamily="-96" charset="-128"/>
                <a:cs typeface="+mj-cs"/>
              </a:rPr>
              <a:t>Working with the Tax Transcript</a:t>
            </a:r>
            <a:endParaRPr kumimoji="0" lang="en-US" sz="3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ＭＳ Ｐゴシック" pitchFamily="-96" charset="-128"/>
              <a:cs typeface="+mj-cs"/>
            </a:endParaRPr>
          </a:p>
        </p:txBody>
      </p:sp>
      <p:pic>
        <p:nvPicPr>
          <p:cNvPr id="2051" name="Picture 3"/>
          <p:cNvPicPr>
            <a:picLocks noChangeAspect="1" noChangeArrowheads="1"/>
          </p:cNvPicPr>
          <p:nvPr/>
        </p:nvPicPr>
        <p:blipFill>
          <a:blip r:embed="rId2" cstate="print"/>
          <a:srcRect/>
          <a:stretch>
            <a:fillRect/>
          </a:stretch>
        </p:blipFill>
        <p:spPr bwMode="auto">
          <a:xfrm>
            <a:off x="4668754" y="3810000"/>
            <a:ext cx="4475246" cy="19812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143000" y="1447800"/>
            <a:ext cx="6477000" cy="2339243"/>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0" y="3886200"/>
            <a:ext cx="4800600" cy="1828800"/>
          </a:xfrm>
          <a:prstGeom prst="rect">
            <a:avLst/>
          </a:prstGeom>
          <a:noFill/>
          <a:ln w="9525">
            <a:noFill/>
            <a:miter lim="800000"/>
            <a:headEnd/>
            <a:tailEnd/>
          </a:ln>
        </p:spPr>
      </p:pic>
      <p:sp>
        <p:nvSpPr>
          <p:cNvPr id="14" name="TextBox 13"/>
          <p:cNvSpPr txBox="1"/>
          <p:nvPr/>
        </p:nvSpPr>
        <p:spPr>
          <a:xfrm>
            <a:off x="3810000" y="762000"/>
            <a:ext cx="1143000" cy="584775"/>
          </a:xfrm>
          <a:prstGeom prst="rect">
            <a:avLst/>
          </a:prstGeom>
          <a:noFill/>
        </p:spPr>
        <p:txBody>
          <a:bodyPr wrap="square" rtlCol="0">
            <a:spAutoFit/>
          </a:bodyPr>
          <a:lstStyle/>
          <a:p>
            <a:r>
              <a:rPr lang="en-US" sz="3200" b="1" dirty="0" smtClean="0"/>
              <a:t>1040</a:t>
            </a:r>
            <a:endParaRPr lang="en-US" sz="3200" b="1" dirty="0"/>
          </a:p>
        </p:txBody>
      </p:sp>
    </p:spTree>
  </p:cSld>
  <p:clrMapOvr>
    <a:masterClrMapping/>
  </p:clrMapOvr>
  <p:transition spd="slow">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371600"/>
            <a:ext cx="8686800" cy="1828800"/>
          </a:xfrm>
          <a:noFill/>
        </p:spPr>
        <p:txBody>
          <a:bodyPr/>
          <a:lstStyle/>
          <a:p>
            <a:pPr>
              <a:buNone/>
            </a:pPr>
            <a:r>
              <a:rPr lang="en-US" sz="2000" b="1" dirty="0" smtClean="0"/>
              <a:t>Homeless</a:t>
            </a:r>
            <a:r>
              <a:rPr lang="en-US" sz="2000" dirty="0" smtClean="0"/>
              <a:t> means lacking fixed, regular, and adequate housing. </a:t>
            </a:r>
          </a:p>
          <a:p>
            <a:pPr>
              <a:buNone/>
            </a:pPr>
            <a:r>
              <a:rPr lang="en-US" sz="2000" b="1" dirty="0" smtClean="0"/>
              <a:t>Unaccompanied </a:t>
            </a:r>
            <a:r>
              <a:rPr lang="en-US" sz="2000" dirty="0" smtClean="0"/>
              <a:t>means you are not living in the physical custody of your parent or guardian.</a:t>
            </a:r>
          </a:p>
          <a:p>
            <a:pPr>
              <a:buNone/>
            </a:pPr>
            <a:r>
              <a:rPr lang="en-US" sz="2000" b="1" dirty="0" smtClean="0"/>
              <a:t>Youth </a:t>
            </a:r>
            <a:r>
              <a:rPr lang="en-US" sz="2000" dirty="0" smtClean="0"/>
              <a:t>means you are 21 years of age or younger or you are still enrolled in high school as of the day you sign this application.  </a:t>
            </a:r>
          </a:p>
          <a:p>
            <a:pPr>
              <a:buNone/>
            </a:pPr>
            <a:endParaRPr lang="en-US" sz="2200" dirty="0" smtClean="0"/>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a:t>
            </a:fld>
            <a:endParaRPr lang="en-US" dirty="0" smtClean="0"/>
          </a:p>
        </p:txBody>
      </p:sp>
      <p:sp>
        <p:nvSpPr>
          <p:cNvPr id="3" name="Title 2"/>
          <p:cNvSpPr>
            <a:spLocks noGrp="1"/>
          </p:cNvSpPr>
          <p:nvPr>
            <p:ph type="title"/>
          </p:nvPr>
        </p:nvSpPr>
        <p:spPr>
          <a:xfrm>
            <a:off x="533400" y="152400"/>
            <a:ext cx="7848600" cy="11430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Independent other than Age </a:t>
            </a:r>
            <a:br>
              <a:rPr lang="en-US" sz="4000" dirty="0" smtClean="0">
                <a:ea typeface="+mj-ea"/>
              </a:rPr>
            </a:br>
            <a:r>
              <a:rPr lang="en-US" sz="4000" dirty="0" smtClean="0">
                <a:ea typeface="+mj-ea"/>
              </a:rPr>
              <a:t>Homelessness</a:t>
            </a:r>
            <a:endParaRPr lang="en-US" sz="4000" dirty="0">
              <a:ea typeface="+mj-ea"/>
            </a:endParaRPr>
          </a:p>
        </p:txBody>
      </p:sp>
      <p:sp>
        <p:nvSpPr>
          <p:cNvPr id="7" name="Content Placeholder 4"/>
          <p:cNvSpPr txBox="1">
            <a:spLocks/>
          </p:cNvSpPr>
          <p:nvPr/>
        </p:nvSpPr>
        <p:spPr>
          <a:xfrm>
            <a:off x="228600" y="3124200"/>
            <a:ext cx="8610600" cy="2819400"/>
          </a:xfrm>
          <a:prstGeom prst="rect">
            <a:avLst/>
          </a:prstGeom>
          <a:noFill/>
        </p:spPr>
        <p:txBody>
          <a:bodyPr vert="horz">
            <a:normAutofit fontScale="850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Student has been verified as an unaccompanied youth who is a homeless child or youth, by</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School or school district homeless liaison.</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Director, or designee, of an emergency shelter program funded by HUD.</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Director, or designee, of a homeless youth basic center or transitional living program.</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Financial aid administrator.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OR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Student has been verified as an unaccompanied youth who is at risk of homelessness and self-supporting by</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Director, or designee, of a homeless your basic center or transitional living program.</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Financial aid administrator.</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Homeless (or at-risk) students who are over 21 and less than 24 years old may not be children or youths.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65760" indent="-256032" fontAlgn="auto">
              <a:spcBef>
                <a:spcPts val="400"/>
              </a:spcBef>
              <a:spcAft>
                <a:spcPts val="0"/>
              </a:spcAft>
              <a:buClr>
                <a:schemeClr val="accent1"/>
              </a:buClr>
              <a:buSzPct val="68000"/>
              <a:buFont typeface="Wingdings 3"/>
              <a:buChar char=""/>
            </a:pPr>
            <a:endParaRPr lang="en-US" sz="1400" dirty="0" smtClean="0"/>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5562600" y="5867400"/>
            <a:ext cx="2895600" cy="954107"/>
          </a:xfrm>
          <a:prstGeom prst="rect">
            <a:avLst/>
          </a:prstGeom>
          <a:solidFill>
            <a:srgbClr val="FFFFCC"/>
          </a:solidFill>
        </p:spPr>
        <p:txBody>
          <a:bodyPr wrap="square" rtlCol="0">
            <a:spAutoFit/>
          </a:bodyPr>
          <a:lstStyle/>
          <a:p>
            <a:r>
              <a:rPr lang="en-US" sz="1400" dirty="0" smtClean="0"/>
              <a:t>If no official documentation can be obtained, documented interview of the student will suffice. This is not a dependency override or PJ.</a:t>
            </a:r>
            <a:endParaRPr lang="en-US" sz="1400" dirty="0"/>
          </a:p>
        </p:txBody>
      </p:sp>
    </p:spTree>
  </p:cSld>
  <p:clrMapOvr>
    <a:masterClrMapping/>
  </p:clrMapOvr>
  <p:transition spd="slow">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bwMode="auto">
          <a:noFill/>
          <a:ln>
            <a:miter lim="800000"/>
            <a:headEnd/>
            <a:tailEnd/>
          </a:ln>
        </p:spPr>
        <p:txBody>
          <a:bodyPr/>
          <a:lstStyle/>
          <a:p>
            <a:fld id="{E5853454-5718-4AB5-9FE2-124F92BAD15D}" type="slidenum">
              <a:rPr lang="en-US" smtClean="0"/>
              <a:pPr/>
              <a:t>70</a:t>
            </a:fld>
            <a:endParaRPr lang="en-US" smtClean="0"/>
          </a:p>
        </p:txBody>
      </p:sp>
      <p:sp>
        <p:nvSpPr>
          <p:cNvPr id="6" name="Title 2"/>
          <p:cNvSpPr>
            <a:spLocks noGrp="1"/>
          </p:cNvSpPr>
          <p:nvPr>
            <p:ph type="title"/>
          </p:nvPr>
        </p:nvSpPr>
        <p:spPr>
          <a:xfrm>
            <a:off x="1295400" y="0"/>
            <a:ext cx="6781800" cy="762000"/>
          </a:xfrm>
        </p:spPr>
        <p:txBody>
          <a:bodyPr>
            <a:normAutofit/>
          </a:bodyPr>
          <a:lstStyle/>
          <a:p>
            <a:pPr algn="ctr">
              <a:defRPr/>
            </a:pPr>
            <a:r>
              <a:rPr lang="en-US" sz="3600" dirty="0" smtClean="0"/>
              <a:t>Verification Requirements</a:t>
            </a:r>
            <a:r>
              <a:rPr lang="en-US" dirty="0" smtClean="0"/>
              <a:t>	</a:t>
            </a:r>
            <a:endParaRPr lang="en-US" dirty="0"/>
          </a:p>
        </p:txBody>
      </p:sp>
      <p:sp>
        <p:nvSpPr>
          <p:cNvPr id="7" name="Content Placeholder 4"/>
          <p:cNvSpPr>
            <a:spLocks noGrp="1"/>
          </p:cNvSpPr>
          <p:nvPr>
            <p:ph sz="quarter" idx="4294967295"/>
          </p:nvPr>
        </p:nvSpPr>
        <p:spPr>
          <a:xfrm>
            <a:off x="152400" y="838200"/>
            <a:ext cx="4419600" cy="4572000"/>
          </a:xfrm>
          <a:prstGeom prst="rect">
            <a:avLst/>
          </a:prstGeom>
        </p:spPr>
        <p:txBody>
          <a:bodyPr>
            <a:normAutofit fontScale="92500" lnSpcReduction="10000"/>
          </a:bodyPr>
          <a:lstStyle/>
          <a:p>
            <a:r>
              <a:rPr lang="en-US" sz="2400" dirty="0" smtClean="0"/>
              <a:t>All Applicants Selected</a:t>
            </a:r>
            <a:endParaRPr lang="en-US" sz="2000" dirty="0" smtClean="0"/>
          </a:p>
          <a:p>
            <a:pPr lvl="1"/>
            <a:r>
              <a:rPr lang="en-US" sz="1800" dirty="0" smtClean="0"/>
              <a:t>Household Size</a:t>
            </a:r>
          </a:p>
          <a:p>
            <a:pPr lvl="1"/>
            <a:r>
              <a:rPr lang="en-US" sz="1800" dirty="0" smtClean="0"/>
              <a:t>Number in college</a:t>
            </a:r>
          </a:p>
          <a:p>
            <a:pPr lvl="1"/>
            <a:r>
              <a:rPr lang="en-US" sz="1800" dirty="0" smtClean="0"/>
              <a:t>Child Support Paid (if reported)</a:t>
            </a:r>
          </a:p>
          <a:p>
            <a:pPr lvl="1"/>
            <a:r>
              <a:rPr lang="en-US" sz="1800" dirty="0" smtClean="0"/>
              <a:t>SNAP – Food Stamps</a:t>
            </a:r>
          </a:p>
          <a:p>
            <a:r>
              <a:rPr lang="en-US" sz="2400" dirty="0" smtClean="0"/>
              <a:t>Tax Filers</a:t>
            </a:r>
          </a:p>
          <a:p>
            <a:pPr lvl="1"/>
            <a:r>
              <a:rPr lang="en-US" sz="1800" dirty="0" smtClean="0"/>
              <a:t>Adjusted Gross Income (AGI)</a:t>
            </a:r>
          </a:p>
          <a:p>
            <a:pPr lvl="1"/>
            <a:r>
              <a:rPr lang="en-US" sz="1800" dirty="0" smtClean="0"/>
              <a:t>Federal Income Taxes Paid</a:t>
            </a:r>
          </a:p>
          <a:p>
            <a:pPr lvl="1"/>
            <a:r>
              <a:rPr lang="en-US" sz="1800" dirty="0" smtClean="0"/>
              <a:t>Untaxed IRA Distributions</a:t>
            </a:r>
          </a:p>
          <a:p>
            <a:pPr lvl="1"/>
            <a:r>
              <a:rPr lang="en-US" sz="1800" dirty="0" smtClean="0"/>
              <a:t>Untaxed Pensions</a:t>
            </a:r>
          </a:p>
          <a:p>
            <a:pPr lvl="1"/>
            <a:r>
              <a:rPr lang="en-US" sz="1800" dirty="0" smtClean="0"/>
              <a:t>IRA Deductions</a:t>
            </a:r>
          </a:p>
          <a:p>
            <a:pPr lvl="1"/>
            <a:r>
              <a:rPr lang="en-US" sz="1800" dirty="0" smtClean="0"/>
              <a:t>Education Credits</a:t>
            </a:r>
          </a:p>
          <a:p>
            <a:pPr lvl="1"/>
            <a:r>
              <a:rPr lang="en-US" sz="1800" dirty="0" smtClean="0"/>
              <a:t>Tax Exempt Interest Income</a:t>
            </a:r>
          </a:p>
          <a:p>
            <a:r>
              <a:rPr lang="en-US" sz="2200" dirty="0" smtClean="0"/>
              <a:t>Non-Tax Filers</a:t>
            </a:r>
          </a:p>
          <a:p>
            <a:pPr lvl="1"/>
            <a:r>
              <a:rPr lang="en-US" sz="1800" dirty="0" smtClean="0"/>
              <a:t>Income Earned From Work</a:t>
            </a:r>
          </a:p>
          <a:p>
            <a:pPr lvl="1"/>
            <a:endParaRPr lang="en-US" sz="2000" b="1" dirty="0" smtClean="0"/>
          </a:p>
        </p:txBody>
      </p:sp>
      <p:sp>
        <p:nvSpPr>
          <p:cNvPr id="9" name="Content Placeholder 5"/>
          <p:cNvSpPr>
            <a:spLocks noGrp="1"/>
          </p:cNvSpPr>
          <p:nvPr>
            <p:ph sz="quarter" idx="4294967295"/>
          </p:nvPr>
        </p:nvSpPr>
        <p:spPr>
          <a:xfrm>
            <a:off x="4267200" y="838200"/>
            <a:ext cx="4724400" cy="5867400"/>
          </a:xfrm>
          <a:prstGeom prst="rect">
            <a:avLst/>
          </a:prstGeom>
        </p:spPr>
        <p:txBody>
          <a:bodyPr>
            <a:normAutofit/>
          </a:bodyPr>
          <a:lstStyle/>
          <a:p>
            <a:r>
              <a:rPr lang="en-US" sz="1800" b="1" dirty="0" smtClean="0"/>
              <a:t>Sample verification worksheets</a:t>
            </a:r>
          </a:p>
          <a:p>
            <a:pPr lvl="1"/>
            <a:r>
              <a:rPr lang="en-US" sz="1200" dirty="0" smtClean="0"/>
              <a:t>The worksheets included in this chapter are provided by the Department as samples; you are permitted, but not required, to use them. You may modify them, design your own worksheets, or use someone else’s. Also, you may require other documentation in addition to or instead of a completed worksheet.</a:t>
            </a:r>
          </a:p>
          <a:p>
            <a:pPr lvl="1"/>
            <a:r>
              <a:rPr lang="en-US" sz="1200" dirty="0" smtClean="0"/>
              <a:t>Do not, however, affix the seal of the Department of Education to any verification documents.</a:t>
            </a:r>
          </a:p>
          <a:p>
            <a:r>
              <a:rPr lang="en-US" sz="1800" b="1" dirty="0" smtClean="0"/>
              <a:t>Verification before PJ</a:t>
            </a:r>
          </a:p>
          <a:p>
            <a:pPr lvl="1"/>
            <a:r>
              <a:rPr lang="en-US" sz="1200" dirty="0" smtClean="0"/>
              <a:t>If you use PJ for a student who was selected for verification (by you or the Department), you must complete verification before exercising professional judgment. However, using PJ does not require you to verify a student’s application if he was not selected for verification.  If you make a PJ adjustment, you must set the FAA Adjustment flag in FAA Access. </a:t>
            </a:r>
          </a:p>
          <a:p>
            <a:r>
              <a:rPr lang="en-US" sz="1800" b="1" dirty="0" smtClean="0"/>
              <a:t>Acceptable documentation</a:t>
            </a:r>
          </a:p>
          <a:p>
            <a:pPr lvl="1"/>
            <a:r>
              <a:rPr lang="en-US" sz="1200" dirty="0" smtClean="0"/>
              <a:t>34 CFR 668.57</a:t>
            </a:r>
          </a:p>
          <a:p>
            <a:pPr lvl="1"/>
            <a:r>
              <a:rPr lang="en-US" sz="1200" dirty="0" smtClean="0"/>
              <a:t>For application information that is selected for verification in the future, the required documentation will be given in the </a:t>
            </a:r>
            <a:r>
              <a:rPr lang="en-US" sz="1200" i="1" dirty="0" smtClean="0"/>
              <a:t>Federal Register. </a:t>
            </a:r>
            <a:r>
              <a:rPr lang="en-US" sz="1200" dirty="0" smtClean="0"/>
              <a:t>See DCL GEN-11-13 for guidance about verifiable information for 2012–2013.</a:t>
            </a:r>
          </a:p>
          <a:p>
            <a:r>
              <a:rPr lang="en-US" sz="1800" b="1" dirty="0" smtClean="0"/>
              <a:t>Verification regulations</a:t>
            </a:r>
          </a:p>
          <a:p>
            <a:pPr lvl="1"/>
            <a:r>
              <a:rPr lang="en-US" sz="1400" dirty="0" smtClean="0"/>
              <a:t>34 CFR 668.51–61</a:t>
            </a:r>
            <a:endParaRPr lang="en-US" sz="1400" b="1" dirty="0" smtClean="0"/>
          </a:p>
          <a:p>
            <a:pPr lvl="2"/>
            <a:endParaRPr lang="en-US" sz="1400" b="1" dirty="0"/>
          </a:p>
        </p:txBody>
      </p:sp>
    </p:spTree>
  </p:cSld>
  <p:clrMapOvr>
    <a:masterClrMapping/>
  </p:clrMapOvr>
  <p:transition spd="slow">
    <p:plu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228600"/>
            <a:ext cx="6934200" cy="9144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Applicants Selected for Verification</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71</a:t>
            </a:fld>
            <a:endParaRPr lang="en-US" smtClean="0"/>
          </a:p>
        </p:txBody>
      </p:sp>
      <p:sp>
        <p:nvSpPr>
          <p:cNvPr id="5" name="Content Placeholder 4"/>
          <p:cNvSpPr>
            <a:spLocks noGrp="1"/>
          </p:cNvSpPr>
          <p:nvPr>
            <p:ph idx="1"/>
          </p:nvPr>
        </p:nvSpPr>
        <p:spPr>
          <a:xfrm>
            <a:off x="228600" y="1295400"/>
            <a:ext cx="8686800" cy="4724400"/>
          </a:xfrm>
          <a:noFill/>
        </p:spPr>
        <p:txBody>
          <a:bodyPr>
            <a:normAutofit/>
          </a:bodyPr>
          <a:lstStyle/>
          <a:p>
            <a:r>
              <a:rPr lang="en-US" sz="2000" dirty="0" smtClean="0"/>
              <a:t>Selection Process (34 CFR 668.54) - </a:t>
            </a:r>
          </a:p>
          <a:p>
            <a:pPr lvl="1"/>
            <a:r>
              <a:rPr lang="en-US" sz="1400" dirty="0" smtClean="0"/>
              <a:t>FAFSA selected by Central Processing System (CPS) or the School</a:t>
            </a:r>
          </a:p>
          <a:p>
            <a:pPr lvl="2"/>
            <a:r>
              <a:rPr lang="en-US" sz="1400" dirty="0" smtClean="0"/>
              <a:t>School selection criteria must be applied fairly and consistently to all applicants.</a:t>
            </a:r>
          </a:p>
          <a:p>
            <a:pPr lvl="1"/>
            <a:r>
              <a:rPr lang="en-US" sz="1400" dirty="0" smtClean="0"/>
              <a:t>CPS Select Applicants – Random or by a series of federal edits</a:t>
            </a:r>
          </a:p>
          <a:p>
            <a:r>
              <a:rPr lang="en-US" sz="2000" dirty="0" smtClean="0"/>
              <a:t>Verification Exclusions (34 CFR 668.54(b)):</a:t>
            </a:r>
          </a:p>
          <a:p>
            <a:pPr lvl="1"/>
            <a:r>
              <a:rPr lang="en-US" sz="1400" dirty="0" smtClean="0"/>
              <a:t>Student dies during award year</a:t>
            </a:r>
          </a:p>
          <a:p>
            <a:pPr lvl="1"/>
            <a:r>
              <a:rPr lang="en-US" sz="1400" dirty="0" smtClean="0"/>
              <a:t>Student is not a Title IV recipient</a:t>
            </a:r>
          </a:p>
          <a:p>
            <a:pPr lvl="1"/>
            <a:r>
              <a:rPr lang="en-US" sz="1400" dirty="0" smtClean="0"/>
              <a:t>Student or parent eligible for unsubsidized aid only</a:t>
            </a:r>
          </a:p>
          <a:p>
            <a:pPr lvl="1"/>
            <a:r>
              <a:rPr lang="en-US" sz="1400" dirty="0" smtClean="0"/>
              <a:t>Applicant is verified by another school (need statement from school that applicant was verified and transaction is valid ISIR)</a:t>
            </a:r>
          </a:p>
          <a:p>
            <a:pPr lvl="1"/>
            <a:r>
              <a:rPr lang="en-US" sz="1400" dirty="0" smtClean="0"/>
              <a:t>See handbook for parent and spouse exclusions</a:t>
            </a:r>
          </a:p>
          <a:p>
            <a:r>
              <a:rPr lang="en-US" sz="1600" b="1" dirty="0" smtClean="0"/>
              <a:t>2012-2013 FSA Handbook, p. AVG-76. </a:t>
            </a:r>
          </a:p>
          <a:p>
            <a:pPr lvl="1"/>
            <a:r>
              <a:rPr lang="en-US" sz="1400" dirty="0" smtClean="0"/>
              <a:t>"You </a:t>
            </a:r>
            <a:r>
              <a:rPr lang="en-US" sz="1400" b="1" u="sng" dirty="0" smtClean="0"/>
              <a:t>must</a:t>
            </a:r>
            <a:r>
              <a:rPr lang="en-US" sz="1400" dirty="0" smtClean="0"/>
              <a:t> verify any information you have reason to believe is incorrect on any application. Students with these applications are considered to be selected for verification by your school even though you may not be verifying the same data as for CPS-selected applications. You may at your discretion require a student to verify any FAFSA information and to provide any reasonable documentation in accordance with consistently applied school policies.”</a:t>
            </a:r>
          </a:p>
        </p:txBody>
      </p:sp>
      <p:sp>
        <p:nvSpPr>
          <p:cNvPr id="8" name="TextBox 7"/>
          <p:cNvSpPr txBox="1"/>
          <p:nvPr/>
        </p:nvSpPr>
        <p:spPr>
          <a:xfrm>
            <a:off x="5334000" y="5867400"/>
            <a:ext cx="3276600" cy="830997"/>
          </a:xfrm>
          <a:prstGeom prst="rect">
            <a:avLst/>
          </a:prstGeom>
          <a:solidFill>
            <a:srgbClr val="FFFFCC"/>
          </a:solidFill>
        </p:spPr>
        <p:txBody>
          <a:bodyPr wrap="square" rtlCol="0">
            <a:spAutoFit/>
          </a:bodyPr>
          <a:lstStyle/>
          <a:p>
            <a:r>
              <a:rPr lang="en-US" sz="1200" dirty="0" smtClean="0"/>
              <a:t>34 CFR 668.54(a)(2) – If an institution has reason to believe that an applicant’s FAFSA information is inaccurate, it must verify the accuracy of that information. </a:t>
            </a:r>
            <a:endParaRPr lang="en-US" sz="1200" dirty="0"/>
          </a:p>
        </p:txBody>
      </p:sp>
    </p:spTree>
  </p:cSld>
  <p:clrMapOvr>
    <a:masterClrMapping/>
  </p:clrMapOvr>
  <p:transition spd="slow">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772400" cy="9144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2012-2013 CHANGES</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72</a:t>
            </a:fld>
            <a:endParaRPr lang="en-US" smtClean="0"/>
          </a:p>
        </p:txBody>
      </p:sp>
      <p:sp>
        <p:nvSpPr>
          <p:cNvPr id="5" name="Content Placeholder 4"/>
          <p:cNvSpPr>
            <a:spLocks noGrp="1"/>
          </p:cNvSpPr>
          <p:nvPr>
            <p:ph idx="1"/>
          </p:nvPr>
        </p:nvSpPr>
        <p:spPr>
          <a:xfrm>
            <a:off x="152400" y="1219200"/>
            <a:ext cx="8763000" cy="4724400"/>
          </a:xfrm>
          <a:noFill/>
        </p:spPr>
        <p:txBody>
          <a:bodyPr/>
          <a:lstStyle/>
          <a:p>
            <a:endParaRPr lang="en-US" sz="1800" dirty="0" smtClean="0"/>
          </a:p>
          <a:p>
            <a:endParaRPr lang="en-US" sz="2400" dirty="0" smtClean="0"/>
          </a:p>
          <a:p>
            <a:endParaRPr lang="en-US" sz="2400" dirty="0" smtClean="0"/>
          </a:p>
          <a:p>
            <a:pPr>
              <a:buNone/>
            </a:pPr>
            <a:endParaRPr lang="en-US" dirty="0"/>
          </a:p>
        </p:txBody>
      </p:sp>
      <p:sp>
        <p:nvSpPr>
          <p:cNvPr id="6" name="Content Placeholder 4"/>
          <p:cNvSpPr txBox="1">
            <a:spLocks/>
          </p:cNvSpPr>
          <p:nvPr/>
        </p:nvSpPr>
        <p:spPr bwMode="auto">
          <a:xfrm>
            <a:off x="152400" y="1066800"/>
            <a:ext cx="8763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indent="-288925">
              <a:buFont typeface="Wingdings" pitchFamily="2" charset="2"/>
              <a:buChar char="§"/>
            </a:pPr>
            <a:r>
              <a:rPr lang="en-US" sz="2400" dirty="0" smtClean="0"/>
              <a:t>Requires the processing of all changes and corrections to an applicant’s FAFSA information</a:t>
            </a:r>
          </a:p>
          <a:p>
            <a:pPr lvl="1" indent="-288925">
              <a:buFont typeface="Wingdings" pitchFamily="2" charset="2"/>
              <a:buChar char="§"/>
            </a:pPr>
            <a:r>
              <a:rPr lang="en-US" sz="2400" dirty="0" smtClean="0"/>
              <a:t>Eliminates $400 tolerance; replaces with $25 tolerance for any item</a:t>
            </a:r>
          </a:p>
          <a:p>
            <a:pPr lvl="1" indent="-288925">
              <a:buFont typeface="Wingdings" pitchFamily="2" charset="2"/>
              <a:buChar char="§"/>
            </a:pPr>
            <a:r>
              <a:rPr lang="en-US" sz="2400" dirty="0" smtClean="0"/>
              <a:t>Must report all changes, not just those that impact Pell Grants</a:t>
            </a:r>
          </a:p>
          <a:p>
            <a:pPr lvl="1" indent="-288925">
              <a:buFont typeface="Wingdings" pitchFamily="2" charset="2"/>
              <a:buChar char="§"/>
            </a:pPr>
            <a:r>
              <a:rPr lang="en-US" sz="2400" dirty="0" smtClean="0"/>
              <a:t>Eliminates the 30% institutional verification cap</a:t>
            </a:r>
          </a:p>
          <a:p>
            <a:pPr lvl="1" indent="-288925">
              <a:buFont typeface="Wingdings" pitchFamily="2" charset="2"/>
              <a:buChar char="§"/>
            </a:pPr>
            <a:r>
              <a:rPr lang="en-US" sz="2400" dirty="0" smtClean="0">
                <a:cs typeface="Arial" pitchFamily="34" charset="0"/>
              </a:rPr>
              <a:t>Allows the Secretary to include any item from the FAFSA for possible verification</a:t>
            </a:r>
          </a:p>
          <a:p>
            <a:pPr lvl="1" indent="-288925">
              <a:buFont typeface="Wingdings" pitchFamily="2" charset="2"/>
              <a:buChar char="§"/>
            </a:pPr>
            <a:r>
              <a:rPr lang="en-US" sz="2400" dirty="0" smtClean="0">
                <a:cs typeface="Arial" pitchFamily="34" charset="0"/>
              </a:rPr>
              <a:t>Replaces the five verification items for all selected applicants with a targeted selection of items based upon each student’s characteristics</a:t>
            </a:r>
          </a:p>
          <a:p>
            <a:pPr lvl="1" indent="-288925">
              <a:buFont typeface="Wingdings" pitchFamily="2" charset="2"/>
              <a:buChar char="§"/>
            </a:pPr>
            <a:endParaRPr lang="en-US" sz="2800" dirty="0" smtClean="0">
              <a:cs typeface="Arial" pitchFamily="34" charset="0"/>
            </a:endParaRPr>
          </a:p>
          <a:p>
            <a:pPr lvl="1" indent="-288925">
              <a:buFont typeface="Wingdings" pitchFamily="2" charset="2"/>
              <a:buChar char="§"/>
            </a:pPr>
            <a:endParaRPr lang="en-US" sz="2800" dirty="0" smtClean="0"/>
          </a:p>
          <a:p>
            <a:pPr lvl="1" indent="-288925">
              <a:buFont typeface="Wingdings" pitchFamily="2" charset="2"/>
              <a:buChar char="§"/>
            </a:pPr>
            <a:endParaRPr lang="en-US" sz="2800" dirty="0" smtClean="0"/>
          </a:p>
          <a:p>
            <a:pPr marL="365125" indent="-255588" eaLnBrk="0" hangingPunct="0">
              <a:spcBef>
                <a:spcPts val="400"/>
              </a:spcBef>
              <a:buClr>
                <a:schemeClr val="accent1"/>
              </a:buClr>
              <a:buSzPct val="68000"/>
            </a:pPr>
            <a:endParaRPr lang="en-US" sz="2100" dirty="0" smtClean="0"/>
          </a:p>
        </p:txBody>
      </p:sp>
      <p:pic>
        <p:nvPicPr>
          <p:cNvPr id="2050" name="Picture 2"/>
          <p:cNvPicPr>
            <a:picLocks noChangeAspect="1" noChangeArrowheads="1"/>
          </p:cNvPicPr>
          <p:nvPr/>
        </p:nvPicPr>
        <p:blipFill>
          <a:blip r:embed="rId2" cstate="print"/>
          <a:srcRect/>
          <a:stretch>
            <a:fillRect/>
          </a:stretch>
        </p:blipFill>
        <p:spPr bwMode="auto">
          <a:xfrm>
            <a:off x="2438400" y="5553480"/>
            <a:ext cx="6442911" cy="771120"/>
          </a:xfrm>
          <a:prstGeom prst="rect">
            <a:avLst/>
          </a:prstGeom>
          <a:noFill/>
          <a:ln w="9525">
            <a:noFill/>
            <a:miter lim="800000"/>
            <a:headEnd/>
            <a:tailEnd/>
          </a:ln>
        </p:spPr>
      </p:pic>
      <p:sp>
        <p:nvSpPr>
          <p:cNvPr id="7" name="Rectangle 6"/>
          <p:cNvSpPr/>
          <p:nvPr/>
        </p:nvSpPr>
        <p:spPr>
          <a:xfrm>
            <a:off x="6096000" y="6172200"/>
            <a:ext cx="2590800" cy="461665"/>
          </a:xfrm>
          <a:prstGeom prst="rect">
            <a:avLst/>
          </a:prstGeom>
          <a:solidFill>
            <a:srgbClr val="FFFFCC"/>
          </a:solidFill>
        </p:spPr>
        <p:txBody>
          <a:bodyPr wrap="square">
            <a:spAutoFit/>
          </a:bodyPr>
          <a:lstStyle/>
          <a:p>
            <a:r>
              <a:rPr lang="en-US" sz="1200" dirty="0" smtClean="0"/>
              <a:t>QA schools are not exempt from resolving conflicting information.</a:t>
            </a:r>
            <a:endParaRPr lang="en-US" sz="1200" dirty="0"/>
          </a:p>
        </p:txBody>
      </p:sp>
    </p:spTree>
  </p:cSld>
  <p:clrMapOvr>
    <a:masterClrMapping/>
  </p:clrMapOvr>
  <p:transition spd="slow">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162800" cy="11430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Household Size and</a:t>
            </a:r>
            <a:br>
              <a:rPr lang="en-US" sz="4000" dirty="0" smtClean="0">
                <a:ea typeface="+mj-ea"/>
              </a:rPr>
            </a:br>
            <a:r>
              <a:rPr lang="en-US" sz="4000" dirty="0" smtClean="0">
                <a:ea typeface="+mj-ea"/>
              </a:rPr>
              <a:t>Number in College</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73</a:t>
            </a:fld>
            <a:endParaRPr lang="en-US" smtClean="0"/>
          </a:p>
        </p:txBody>
      </p:sp>
      <p:sp>
        <p:nvSpPr>
          <p:cNvPr id="5" name="Content Placeholder 4"/>
          <p:cNvSpPr>
            <a:spLocks noGrp="1"/>
          </p:cNvSpPr>
          <p:nvPr>
            <p:ph idx="1"/>
          </p:nvPr>
        </p:nvSpPr>
        <p:spPr>
          <a:xfrm>
            <a:off x="152400" y="1447800"/>
            <a:ext cx="8763000" cy="4724400"/>
          </a:xfrm>
          <a:noFill/>
        </p:spPr>
        <p:txBody>
          <a:bodyPr/>
          <a:lstStyle/>
          <a:p>
            <a:r>
              <a:rPr lang="en-US" sz="2000" dirty="0" smtClean="0"/>
              <a:t>Household Size – </a:t>
            </a:r>
          </a:p>
          <a:p>
            <a:pPr lvl="1"/>
            <a:r>
              <a:rPr lang="en-US" sz="1600" dirty="0" smtClean="0"/>
              <a:t>Signed statement from applicant listing the name and age of each household member and the relationship to the applicant. (Verification Worksheet used by most schools).  Not required when:</a:t>
            </a:r>
          </a:p>
          <a:p>
            <a:pPr lvl="2"/>
            <a:r>
              <a:rPr lang="en-US" sz="1400" dirty="0" smtClean="0"/>
              <a:t>Dependent student lists 2 and parent is single, divorced, separated or widowed.</a:t>
            </a:r>
          </a:p>
          <a:p>
            <a:pPr lvl="2"/>
            <a:r>
              <a:rPr lang="en-US" sz="1400" dirty="0" smtClean="0"/>
              <a:t>Dependent student lists 3 and parents are married.</a:t>
            </a:r>
          </a:p>
          <a:p>
            <a:pPr lvl="2"/>
            <a:r>
              <a:rPr lang="en-US" sz="1400" dirty="0" smtClean="0"/>
              <a:t>Independent student lists 1 and student is single, divorced, separated or widowed.</a:t>
            </a:r>
          </a:p>
          <a:p>
            <a:pPr lvl="2"/>
            <a:r>
              <a:rPr lang="en-US" sz="1400" dirty="0" smtClean="0"/>
              <a:t>Independent student lists 2 and student is married.</a:t>
            </a:r>
          </a:p>
          <a:p>
            <a:r>
              <a:rPr lang="en-US" sz="2000" dirty="0" smtClean="0"/>
              <a:t>Number in College – </a:t>
            </a:r>
          </a:p>
          <a:p>
            <a:pPr lvl="1"/>
            <a:r>
              <a:rPr lang="en-US" sz="1600" dirty="0" smtClean="0"/>
              <a:t>Signed statement from an applicant listing the name and age of each household member attending an eligible school* at least half time for the award year, and the name(s) of the applicable school(s).</a:t>
            </a:r>
          </a:p>
          <a:p>
            <a:pPr lvl="2"/>
            <a:r>
              <a:rPr lang="en-US" sz="1400" dirty="0" smtClean="0"/>
              <a:t>If the school believes information from the FAFSA or signed statement is inaccurate, it must obtain confirmation of enrollment from the school.</a:t>
            </a:r>
          </a:p>
          <a:p>
            <a:pPr lvl="2"/>
            <a:r>
              <a:rPr lang="en-US" sz="1400" dirty="0" smtClean="0"/>
              <a:t>Must be attending a school that is eligible to participate in Title IV programs.</a:t>
            </a:r>
          </a:p>
          <a:p>
            <a:pPr lvl="2"/>
            <a:r>
              <a:rPr lang="en-US" sz="1400" dirty="0" smtClean="0"/>
              <a:t>Not required when number in college is 1.</a:t>
            </a:r>
          </a:p>
        </p:txBody>
      </p:sp>
    </p:spTree>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7696200" cy="11430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Child Support Paid and </a:t>
            </a:r>
            <a:br>
              <a:rPr lang="en-US" sz="4000" dirty="0" smtClean="0">
                <a:ea typeface="+mj-ea"/>
              </a:rPr>
            </a:br>
            <a:r>
              <a:rPr lang="en-US" sz="4000" dirty="0" smtClean="0">
                <a:ea typeface="+mj-ea"/>
              </a:rPr>
              <a:t>Food Stamps (SNAP)</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74</a:t>
            </a:fld>
            <a:endParaRPr lang="en-US" smtClean="0"/>
          </a:p>
        </p:txBody>
      </p:sp>
      <p:sp>
        <p:nvSpPr>
          <p:cNvPr id="5" name="Content Placeholder 4"/>
          <p:cNvSpPr>
            <a:spLocks noGrp="1"/>
          </p:cNvSpPr>
          <p:nvPr>
            <p:ph idx="1"/>
          </p:nvPr>
        </p:nvSpPr>
        <p:spPr>
          <a:xfrm>
            <a:off x="152400" y="1295400"/>
            <a:ext cx="8686800" cy="4953000"/>
          </a:xfrm>
          <a:noFill/>
        </p:spPr>
        <p:txBody>
          <a:bodyPr/>
          <a:lstStyle/>
          <a:p>
            <a:r>
              <a:rPr lang="en-US" sz="1800" dirty="0" smtClean="0"/>
              <a:t>Child Support Paid - Statement signed by the individual. </a:t>
            </a:r>
          </a:p>
          <a:p>
            <a:pPr lvl="1"/>
            <a:r>
              <a:rPr lang="en-US" sz="1400" dirty="0" smtClean="0"/>
              <a:t>Who paid support, listing the amount paid, the child support recipient, and the name of the child (children) for whom support was paid.</a:t>
            </a:r>
          </a:p>
          <a:p>
            <a:pPr lvl="1"/>
            <a:r>
              <a:rPr lang="en-US" sz="1400" dirty="0" smtClean="0"/>
              <a:t>If the school believes information to be inaccurate, it must obtain documentation.</a:t>
            </a:r>
          </a:p>
          <a:p>
            <a:pPr lvl="1"/>
            <a:r>
              <a:rPr lang="en-US" sz="1400" dirty="0" smtClean="0"/>
              <a:t>Verification Worksheet - Checking the Child Support Paid box in Section D or E and signing the worksheet in Section E or F suffices as acceptable documentation for child support paid.</a:t>
            </a:r>
          </a:p>
          <a:p>
            <a:r>
              <a:rPr lang="en-US" sz="1800" dirty="0" smtClean="0"/>
              <a:t>Supplemental Nutrition Assistance Program (SNAP)/Food Stamps - Statement signed by the individual. </a:t>
            </a:r>
          </a:p>
          <a:p>
            <a:pPr lvl="1"/>
            <a:r>
              <a:rPr lang="en-US" sz="1400" dirty="0" smtClean="0"/>
              <a:t>Documentation is a signed statement by the student or parent, as appropriate, affirming the response provided on the FAFSA that someone in the household did receive SNAP benefits in </a:t>
            </a:r>
            <a:r>
              <a:rPr lang="en-US" sz="1400" b="1" dirty="0" smtClean="0"/>
              <a:t>2010 or 2011</a:t>
            </a:r>
            <a:r>
              <a:rPr lang="en-US" sz="1400" dirty="0" smtClean="0"/>
              <a:t>.  </a:t>
            </a:r>
          </a:p>
          <a:p>
            <a:pPr lvl="1"/>
            <a:r>
              <a:rPr lang="en-US" sz="1400" dirty="0" smtClean="0"/>
              <a:t>Checking the SNAP box in Section D or E and signing the worksheet in Section E or F suffices as acceptable documentation for SNAP benefits (food stamps) unless the school requires additional documentation.</a:t>
            </a:r>
          </a:p>
          <a:p>
            <a:pPr>
              <a:buNone/>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133600" y="5029200"/>
            <a:ext cx="6809168" cy="1233556"/>
          </a:xfrm>
          <a:prstGeom prst="rect">
            <a:avLst/>
          </a:prstGeom>
          <a:noFill/>
          <a:ln w="9525">
            <a:solidFill>
              <a:schemeClr val="accent1"/>
            </a:solidFill>
            <a:miter lim="800000"/>
            <a:headEnd/>
            <a:tailEnd/>
          </a:ln>
        </p:spPr>
      </p:pic>
    </p:spTree>
  </p:cSld>
  <p:clrMapOvr>
    <a:masterClrMapping/>
  </p:clrMapOvr>
  <p:transition spd="slow">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543800" cy="1143000"/>
          </a:xfrm>
        </p:spPr>
        <p:txBody>
          <a:bodyPr>
            <a:normAutofit fontScale="90000"/>
            <a:scene3d>
              <a:camera prst="orthographicFront"/>
              <a:lightRig rig="soft" dir="t"/>
            </a:scene3d>
            <a:sp3d prstMaterial="softEdge">
              <a:bevelT w="25400" h="25400"/>
            </a:sp3d>
          </a:bodyPr>
          <a:lstStyle/>
          <a:p>
            <a:pPr algn="ctr" eaLnBrk="1" fontAlgn="auto" hangingPunct="1">
              <a:spcAft>
                <a:spcPts val="0"/>
              </a:spcAft>
              <a:defRPr/>
            </a:pPr>
            <a:r>
              <a:rPr lang="en-US" sz="4000" dirty="0" smtClean="0">
                <a:ea typeface="+mj-ea"/>
              </a:rPr>
              <a:t>Adjusted Gross Income (AGI)  and Taxes Paid</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75</a:t>
            </a:fld>
            <a:endParaRPr lang="en-US" smtClean="0"/>
          </a:p>
        </p:txBody>
      </p:sp>
      <p:sp>
        <p:nvSpPr>
          <p:cNvPr id="5" name="Content Placeholder 4"/>
          <p:cNvSpPr>
            <a:spLocks noGrp="1"/>
          </p:cNvSpPr>
          <p:nvPr>
            <p:ph idx="1"/>
          </p:nvPr>
        </p:nvSpPr>
        <p:spPr>
          <a:xfrm>
            <a:off x="228600" y="1371600"/>
            <a:ext cx="8763000" cy="4876800"/>
          </a:xfrm>
          <a:noFill/>
        </p:spPr>
        <p:txBody>
          <a:bodyPr/>
          <a:lstStyle/>
          <a:p>
            <a:r>
              <a:rPr lang="en-US" sz="2000" dirty="0" smtClean="0"/>
              <a:t>AGI Verification</a:t>
            </a:r>
          </a:p>
          <a:p>
            <a:pPr lvl="1"/>
            <a:r>
              <a:rPr lang="en-US" sz="2000" dirty="0" smtClean="0"/>
              <a:t>Used IRS Data Retrieval – Data Flag 02</a:t>
            </a:r>
          </a:p>
          <a:p>
            <a:pPr lvl="1"/>
            <a:r>
              <a:rPr lang="en-US" sz="2000" dirty="0" smtClean="0"/>
              <a:t>Tax Transcript – Adjusted Gross Income Per Computer</a:t>
            </a:r>
          </a:p>
          <a:p>
            <a:pPr lvl="1"/>
            <a:r>
              <a:rPr lang="en-US" sz="2000" dirty="0" smtClean="0"/>
              <a:t>Unable to Obtain Tax Transcript (must be documented)</a:t>
            </a:r>
          </a:p>
          <a:p>
            <a:pPr lvl="2"/>
            <a:r>
              <a:rPr lang="en-US" sz="2000" dirty="0" smtClean="0"/>
              <a:t>1040 – Line 37, 1040A – Line 21, 1040EZ – Line 4</a:t>
            </a:r>
          </a:p>
          <a:p>
            <a:endParaRPr lang="en-US" sz="2000" dirty="0" smtClean="0"/>
          </a:p>
          <a:p>
            <a:r>
              <a:rPr lang="en-US" sz="2000" dirty="0" smtClean="0"/>
              <a:t>Taxed Paid Verification</a:t>
            </a:r>
          </a:p>
          <a:p>
            <a:pPr lvl="1"/>
            <a:r>
              <a:rPr lang="en-US" sz="2000" dirty="0" smtClean="0"/>
              <a:t>Used IRS Data Retrieval – Data Flag 02</a:t>
            </a:r>
          </a:p>
          <a:p>
            <a:pPr lvl="1"/>
            <a:r>
              <a:rPr lang="en-US" sz="2000" dirty="0" smtClean="0"/>
              <a:t>Tax Transcript </a:t>
            </a:r>
          </a:p>
          <a:p>
            <a:pPr lvl="2"/>
            <a:r>
              <a:rPr lang="en-US" sz="1800" dirty="0" smtClean="0"/>
              <a:t>1040 – Income Tax After Credits Per Computer</a:t>
            </a:r>
          </a:p>
          <a:p>
            <a:pPr lvl="2"/>
            <a:r>
              <a:rPr lang="en-US" sz="1800" dirty="0" smtClean="0"/>
              <a:t>1040A/EZ – Total Tax Liability TP Figures Per Computer</a:t>
            </a:r>
          </a:p>
          <a:p>
            <a:pPr lvl="1"/>
            <a:r>
              <a:rPr lang="en-US" sz="2000" dirty="0" smtClean="0"/>
              <a:t>Unable to Obtain Tax Transcript (must be documented)</a:t>
            </a:r>
          </a:p>
          <a:p>
            <a:pPr lvl="2"/>
            <a:r>
              <a:rPr lang="en-US" sz="2000" dirty="0" smtClean="0"/>
              <a:t>1040 – Line 55, 1040A – Line 35, 1040EZ – Line 11</a:t>
            </a:r>
          </a:p>
          <a:p>
            <a:pPr>
              <a:buNone/>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3124200"/>
            <a:ext cx="9144000" cy="3810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3886200" y="6324600"/>
            <a:ext cx="4800600" cy="260735"/>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3886200" y="6019800"/>
            <a:ext cx="4724400" cy="329609"/>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scene3d>
              <a:camera prst="orthographicFront"/>
              <a:lightRig rig="soft" dir="t"/>
            </a:scene3d>
            <a:sp3d prstMaterial="softEdge">
              <a:bevelT w="25400" h="25400"/>
            </a:sp3d>
          </a:bodyPr>
          <a:lstStyle/>
          <a:p>
            <a:pPr lvl="1" algn="ctr"/>
            <a:r>
              <a:rPr lang="en-US" sz="3200" dirty="0" smtClean="0"/>
              <a:t>Untaxed IRA Distributions</a:t>
            </a:r>
            <a:br>
              <a:rPr lang="en-US" sz="3200" dirty="0" smtClean="0"/>
            </a:br>
            <a:r>
              <a:rPr lang="en-US" sz="3200" dirty="0" smtClean="0"/>
              <a:t>Untaxed Pensions</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76</a:t>
            </a:fld>
            <a:endParaRPr lang="en-US" smtClean="0"/>
          </a:p>
        </p:txBody>
      </p:sp>
      <p:sp>
        <p:nvSpPr>
          <p:cNvPr id="5" name="Content Placeholder 4"/>
          <p:cNvSpPr>
            <a:spLocks noGrp="1"/>
          </p:cNvSpPr>
          <p:nvPr>
            <p:ph idx="1"/>
          </p:nvPr>
        </p:nvSpPr>
        <p:spPr>
          <a:xfrm>
            <a:off x="228600" y="1219200"/>
            <a:ext cx="8686800" cy="5410200"/>
          </a:xfrm>
          <a:noFill/>
        </p:spPr>
        <p:txBody>
          <a:bodyPr/>
          <a:lstStyle/>
          <a:p>
            <a:r>
              <a:rPr lang="en-US" sz="2000" dirty="0" smtClean="0"/>
              <a:t>Untaxed Portions of IRA Distributions</a:t>
            </a:r>
          </a:p>
          <a:p>
            <a:pPr lvl="1"/>
            <a:r>
              <a:rPr lang="en-US" sz="1600" dirty="0" smtClean="0"/>
              <a:t>Used IRS Data Retrieval – Data Flag 02</a:t>
            </a:r>
          </a:p>
          <a:p>
            <a:pPr lvl="1"/>
            <a:r>
              <a:rPr lang="en-US" sz="1600" dirty="0" smtClean="0"/>
              <a:t>Tax Transcript – </a:t>
            </a:r>
          </a:p>
          <a:p>
            <a:pPr lvl="2"/>
            <a:r>
              <a:rPr lang="en-US" sz="1600" dirty="0" smtClean="0"/>
              <a:t>Total IRA Distributions minus Taxable IRA Distributions</a:t>
            </a:r>
          </a:p>
          <a:p>
            <a:pPr lvl="1"/>
            <a:r>
              <a:rPr lang="en-US" sz="1600" dirty="0" smtClean="0"/>
              <a:t>Unable to Obtain Tax Transcript (must be documented)</a:t>
            </a:r>
          </a:p>
          <a:p>
            <a:pPr lvl="2"/>
            <a:r>
              <a:rPr lang="en-US" sz="1600" dirty="0" smtClean="0"/>
              <a:t>1040 – Line 15a minus 15b </a:t>
            </a:r>
          </a:p>
          <a:p>
            <a:pPr lvl="2"/>
            <a:r>
              <a:rPr lang="en-US" sz="1600" dirty="0" smtClean="0"/>
              <a:t>1040A – Line 11a minus 11b</a:t>
            </a:r>
          </a:p>
          <a:p>
            <a:r>
              <a:rPr lang="en-US" sz="2000" dirty="0" smtClean="0"/>
              <a:t>Untaxed Portions of Pensions</a:t>
            </a:r>
          </a:p>
          <a:p>
            <a:pPr lvl="1"/>
            <a:r>
              <a:rPr lang="en-US" sz="1600" dirty="0" smtClean="0"/>
              <a:t>Used IRS Data Retrieval – Data Flag 02</a:t>
            </a:r>
          </a:p>
          <a:p>
            <a:pPr lvl="1"/>
            <a:r>
              <a:rPr lang="en-US" sz="1600" dirty="0" smtClean="0"/>
              <a:t>Tax Transcript – </a:t>
            </a:r>
          </a:p>
          <a:p>
            <a:pPr lvl="2"/>
            <a:r>
              <a:rPr lang="en-US" sz="1600" dirty="0" smtClean="0"/>
              <a:t>Total Pension and Annuities minus Total Pension/Annuity Amount</a:t>
            </a:r>
          </a:p>
          <a:p>
            <a:pPr lvl="1"/>
            <a:r>
              <a:rPr lang="en-US" sz="1600" dirty="0" smtClean="0"/>
              <a:t>Unable to Obtain Tax Transcript (must be documented)</a:t>
            </a:r>
          </a:p>
          <a:p>
            <a:pPr lvl="2"/>
            <a:r>
              <a:rPr lang="en-US" sz="1600" dirty="0" smtClean="0"/>
              <a:t>1040 – Line 16a minus 16b </a:t>
            </a:r>
          </a:p>
          <a:p>
            <a:pPr lvl="2"/>
            <a:r>
              <a:rPr lang="en-US" sz="1600" dirty="0" smtClean="0"/>
              <a:t>1040A – Line 12a minus 12b</a:t>
            </a:r>
          </a:p>
          <a:p>
            <a:endParaRPr lang="en-US" sz="2600" dirty="0" smtClean="0"/>
          </a:p>
          <a:p>
            <a:pPr lvl="1"/>
            <a:endParaRPr lang="en-US" sz="1800" dirty="0" smtClean="0"/>
          </a:p>
          <a:p>
            <a:endParaRPr lang="en-US" sz="2200" dirty="0" smtClean="0"/>
          </a:p>
        </p:txBody>
      </p:sp>
      <p:pic>
        <p:nvPicPr>
          <p:cNvPr id="5122" name="Picture 2"/>
          <p:cNvPicPr>
            <a:picLocks noChangeAspect="1" noChangeArrowheads="1"/>
          </p:cNvPicPr>
          <p:nvPr/>
        </p:nvPicPr>
        <p:blipFill>
          <a:blip r:embed="rId2" cstate="print"/>
          <a:srcRect/>
          <a:stretch>
            <a:fillRect/>
          </a:stretch>
        </p:blipFill>
        <p:spPr bwMode="auto">
          <a:xfrm>
            <a:off x="2667000" y="5715000"/>
            <a:ext cx="6477000" cy="6096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34000" y="6310045"/>
            <a:ext cx="3276600" cy="54795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001000" cy="1143000"/>
          </a:xfrm>
        </p:spPr>
        <p:txBody>
          <a:bodyPr>
            <a:noAutofit/>
            <a:scene3d>
              <a:camera prst="orthographicFront"/>
              <a:lightRig rig="soft" dir="t"/>
            </a:scene3d>
            <a:sp3d prstMaterial="softEdge">
              <a:bevelT w="25400" h="25400"/>
            </a:sp3d>
          </a:bodyPr>
          <a:lstStyle/>
          <a:p>
            <a:pPr lvl="1" algn="ctr"/>
            <a:r>
              <a:rPr lang="en-US" sz="2800" dirty="0" smtClean="0"/>
              <a:t>IRA Deductions and Payments to Self-Employed SEP, SIMPLE, Keogh, &amp; Other Plans</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77</a:t>
            </a:fld>
            <a:endParaRPr lang="en-US" smtClean="0"/>
          </a:p>
        </p:txBody>
      </p:sp>
      <p:sp>
        <p:nvSpPr>
          <p:cNvPr id="5" name="Content Placeholder 4"/>
          <p:cNvSpPr>
            <a:spLocks noGrp="1"/>
          </p:cNvSpPr>
          <p:nvPr>
            <p:ph idx="1"/>
          </p:nvPr>
        </p:nvSpPr>
        <p:spPr>
          <a:xfrm>
            <a:off x="228600" y="1447800"/>
            <a:ext cx="8686800" cy="4876800"/>
          </a:xfrm>
          <a:noFill/>
        </p:spPr>
        <p:txBody>
          <a:bodyPr/>
          <a:lstStyle/>
          <a:p>
            <a:r>
              <a:rPr lang="en-US" sz="2400" dirty="0" smtClean="0"/>
              <a:t>IRA Deductions </a:t>
            </a:r>
          </a:p>
          <a:p>
            <a:pPr lvl="1"/>
            <a:r>
              <a:rPr lang="en-US" sz="2000" dirty="0" smtClean="0"/>
              <a:t>Used IRS Data Retrieval – Data Flag 02</a:t>
            </a:r>
          </a:p>
          <a:p>
            <a:pPr lvl="1"/>
            <a:r>
              <a:rPr lang="en-US" sz="2000" dirty="0" smtClean="0"/>
              <a:t>Tax Transcript – </a:t>
            </a:r>
          </a:p>
          <a:p>
            <a:pPr lvl="2"/>
            <a:r>
              <a:rPr lang="en-US" sz="2000" dirty="0" smtClean="0"/>
              <a:t>1040 – KEOGH/SEP Contribution Deductions plus IRA Deduction Per Computer</a:t>
            </a:r>
          </a:p>
          <a:p>
            <a:pPr lvl="2"/>
            <a:r>
              <a:rPr lang="en-US" sz="2000" dirty="0" smtClean="0"/>
              <a:t>1040A – IRA Deduction Per Computer</a:t>
            </a:r>
          </a:p>
          <a:p>
            <a:pPr lvl="1"/>
            <a:r>
              <a:rPr lang="en-US" sz="2000" dirty="0" smtClean="0"/>
              <a:t>Unable to Obtain Tax Transcript (must be documented)</a:t>
            </a:r>
          </a:p>
          <a:p>
            <a:pPr lvl="2"/>
            <a:r>
              <a:rPr lang="en-US" sz="2000" dirty="0" smtClean="0"/>
              <a:t>1040 – Line 28 plus 32 </a:t>
            </a:r>
          </a:p>
          <a:p>
            <a:pPr lvl="2"/>
            <a:r>
              <a:rPr lang="en-US" sz="2000" dirty="0" smtClean="0"/>
              <a:t>1040A – Line 17</a:t>
            </a:r>
          </a:p>
          <a:p>
            <a:pPr lvl="1"/>
            <a:endParaRPr lang="en-US" sz="1800" dirty="0" smtClean="0"/>
          </a:p>
          <a:p>
            <a:pPr lvl="1"/>
            <a:endParaRPr lang="en-US" sz="1800" dirty="0" smtClean="0"/>
          </a:p>
        </p:txBody>
      </p:sp>
      <p:pic>
        <p:nvPicPr>
          <p:cNvPr id="6146" name="Picture 2"/>
          <p:cNvPicPr>
            <a:picLocks noChangeAspect="1" noChangeArrowheads="1"/>
          </p:cNvPicPr>
          <p:nvPr/>
        </p:nvPicPr>
        <p:blipFill>
          <a:blip r:embed="rId2" cstate="print"/>
          <a:srcRect/>
          <a:stretch>
            <a:fillRect/>
          </a:stretch>
        </p:blipFill>
        <p:spPr bwMode="auto">
          <a:xfrm>
            <a:off x="4572000" y="6324600"/>
            <a:ext cx="4038600" cy="32333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514600" y="5334000"/>
            <a:ext cx="6224868" cy="96202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391400" cy="838200"/>
          </a:xfrm>
        </p:spPr>
        <p:txBody>
          <a:bodyPr>
            <a:normAutofit/>
            <a:scene3d>
              <a:camera prst="orthographicFront"/>
              <a:lightRig rig="soft" dir="t"/>
            </a:scene3d>
            <a:sp3d prstMaterial="softEdge">
              <a:bevelT w="25400" h="25400"/>
            </a:sp3d>
          </a:bodyPr>
          <a:lstStyle/>
          <a:p>
            <a:pPr algn="ctr"/>
            <a:r>
              <a:rPr lang="en-US" sz="4000" dirty="0" smtClean="0">
                <a:ea typeface="+mj-ea"/>
              </a:rPr>
              <a:t>Optional Verification Items</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78</a:t>
            </a:fld>
            <a:endParaRPr lang="en-US" smtClean="0"/>
          </a:p>
        </p:txBody>
      </p:sp>
      <p:sp>
        <p:nvSpPr>
          <p:cNvPr id="5" name="Content Placeholder 4"/>
          <p:cNvSpPr>
            <a:spLocks noGrp="1"/>
          </p:cNvSpPr>
          <p:nvPr>
            <p:ph idx="1"/>
          </p:nvPr>
        </p:nvSpPr>
        <p:spPr>
          <a:xfrm>
            <a:off x="152400" y="762000"/>
            <a:ext cx="8839200" cy="5486400"/>
          </a:xfrm>
          <a:noFill/>
        </p:spPr>
        <p:txBody>
          <a:bodyPr>
            <a:normAutofit fontScale="70000" lnSpcReduction="20000"/>
          </a:bodyPr>
          <a:lstStyle/>
          <a:p>
            <a:r>
              <a:rPr lang="en-US" sz="2000" dirty="0" smtClean="0"/>
              <a:t>Income Earned from Work (tax filers)</a:t>
            </a:r>
          </a:p>
          <a:p>
            <a:pPr lvl="1"/>
            <a:r>
              <a:rPr lang="en-US" sz="1800" dirty="0" smtClean="0"/>
              <a:t>W2 and 1099 Forms</a:t>
            </a:r>
          </a:p>
          <a:p>
            <a:pPr lvl="1"/>
            <a:r>
              <a:rPr lang="en-US" sz="1800" dirty="0" smtClean="0"/>
              <a:t>Schedule C</a:t>
            </a:r>
          </a:p>
          <a:p>
            <a:pPr lvl="1"/>
            <a:r>
              <a:rPr lang="en-US" sz="1800" dirty="0" smtClean="0"/>
              <a:t>Schedule K-1</a:t>
            </a:r>
          </a:p>
          <a:p>
            <a:pPr lvl="1"/>
            <a:r>
              <a:rPr lang="en-US" sz="1800" dirty="0" smtClean="0"/>
              <a:t>1040-Line 7+12+18, 1040A-Line 7, 1040EZ-Line 1</a:t>
            </a:r>
          </a:p>
          <a:p>
            <a:r>
              <a:rPr lang="en-US" sz="2000" dirty="0" smtClean="0"/>
              <a:t>Child Support Received</a:t>
            </a:r>
          </a:p>
          <a:p>
            <a:pPr lvl="1"/>
            <a:r>
              <a:rPr lang="en-US" sz="1800" dirty="0" smtClean="0"/>
              <a:t>Signed Statement or Verification Worksheet</a:t>
            </a:r>
          </a:p>
          <a:p>
            <a:pPr lvl="1"/>
            <a:r>
              <a:rPr lang="en-US" sz="1800" dirty="0" smtClean="0"/>
              <a:t>Copy of a separation agreement/divorce decree, a statement from child support payer, or copies of cancelled checks.</a:t>
            </a:r>
          </a:p>
          <a:p>
            <a:r>
              <a:rPr lang="en-US" sz="2000" dirty="0" smtClean="0"/>
              <a:t>Other Untaxed Income</a:t>
            </a:r>
          </a:p>
          <a:p>
            <a:pPr lvl="1"/>
            <a:r>
              <a:rPr lang="en-US" sz="1600" dirty="0" smtClean="0"/>
              <a:t>Housing, food and other living allowances </a:t>
            </a:r>
          </a:p>
          <a:p>
            <a:pPr lvl="1"/>
            <a:r>
              <a:rPr lang="en-US" sz="1600" dirty="0" smtClean="0"/>
              <a:t>Worker’s Compensation or Disability</a:t>
            </a:r>
          </a:p>
          <a:p>
            <a:pPr lvl="1"/>
            <a:r>
              <a:rPr lang="en-US" sz="1600" dirty="0" smtClean="0"/>
              <a:t>Unreported Income</a:t>
            </a:r>
          </a:p>
          <a:p>
            <a:pPr lvl="1"/>
            <a:r>
              <a:rPr lang="en-US" sz="1600" dirty="0" smtClean="0"/>
              <a:t>Other Miscellaneous sources – excluding those listed on the FAFSA instructions</a:t>
            </a:r>
          </a:p>
          <a:p>
            <a:r>
              <a:rPr lang="en-US" sz="2200" dirty="0" smtClean="0"/>
              <a:t>Taxable Earnings from Need-based Employment Earnings</a:t>
            </a:r>
          </a:p>
          <a:p>
            <a:pPr lvl="1"/>
            <a:r>
              <a:rPr lang="en-US" sz="1600" dirty="0" smtClean="0"/>
              <a:t>W2 form</a:t>
            </a:r>
          </a:p>
          <a:p>
            <a:pPr lvl="1"/>
            <a:r>
              <a:rPr lang="en-US" sz="1600" dirty="0" smtClean="0"/>
              <a:t>Statement from college or university</a:t>
            </a:r>
          </a:p>
          <a:p>
            <a:pPr lvl="1"/>
            <a:r>
              <a:rPr lang="en-US" sz="1600" dirty="0" smtClean="0"/>
              <a:t>Signed Statement</a:t>
            </a:r>
          </a:p>
          <a:p>
            <a:r>
              <a:rPr lang="en-US" sz="2000" dirty="0" smtClean="0"/>
              <a:t>Taxable Student Grant and Scholarship Aid</a:t>
            </a:r>
          </a:p>
          <a:p>
            <a:pPr lvl="1"/>
            <a:r>
              <a:rPr lang="en-US" sz="1600" dirty="0" smtClean="0"/>
              <a:t>Tax form</a:t>
            </a:r>
          </a:p>
          <a:p>
            <a:pPr lvl="1"/>
            <a:r>
              <a:rPr lang="en-US" sz="1600" dirty="0" smtClean="0"/>
              <a:t>W2 or 1042-S</a:t>
            </a:r>
          </a:p>
          <a:p>
            <a:pPr lvl="1"/>
            <a:r>
              <a:rPr lang="en-US" sz="1600" dirty="0" smtClean="0"/>
              <a:t>Signed Statement</a:t>
            </a:r>
          </a:p>
          <a:p>
            <a:r>
              <a:rPr lang="en-US" sz="2000" dirty="0" smtClean="0"/>
              <a:t>Combat Pay or Special Combat Pay</a:t>
            </a:r>
          </a:p>
          <a:p>
            <a:pPr lvl="1"/>
            <a:r>
              <a:rPr lang="en-US" sz="1600" dirty="0" smtClean="0"/>
              <a:t>W2</a:t>
            </a:r>
          </a:p>
          <a:p>
            <a:pPr lvl="1"/>
            <a:r>
              <a:rPr lang="en-US" sz="1600" dirty="0" smtClean="0"/>
              <a:t>Signed Statement</a:t>
            </a:r>
          </a:p>
          <a:p>
            <a:r>
              <a:rPr lang="en-US" sz="2000" dirty="0" smtClean="0"/>
              <a:t>Earnings from work under a cooperative education program</a:t>
            </a:r>
          </a:p>
          <a:p>
            <a:pPr lvl="1"/>
            <a:r>
              <a:rPr lang="en-US" sz="1600" dirty="0" smtClean="0"/>
              <a:t>Statement from college or signed from statement from the student</a:t>
            </a:r>
          </a:p>
          <a:p>
            <a:endParaRPr lang="en-US" sz="2000" dirty="0" smtClean="0"/>
          </a:p>
          <a:p>
            <a:pPr lvl="1"/>
            <a:endParaRPr lang="en-US" sz="1600" dirty="0" smtClean="0"/>
          </a:p>
        </p:txBody>
      </p:sp>
    </p:spTree>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7391400" cy="1143000"/>
          </a:xfrm>
        </p:spPr>
        <p:txBody>
          <a:bodyPr>
            <a:normAutofit/>
            <a:scene3d>
              <a:camera prst="orthographicFront"/>
              <a:lightRig rig="soft" dir="t"/>
            </a:scene3d>
            <a:sp3d prstMaterial="softEdge">
              <a:bevelT w="25400" h="25400"/>
            </a:sp3d>
          </a:bodyPr>
          <a:lstStyle/>
          <a:p>
            <a:pPr algn="ctr"/>
            <a:r>
              <a:rPr lang="en-US" sz="4000" dirty="0" smtClean="0">
                <a:ea typeface="+mj-ea"/>
              </a:rPr>
              <a:t>Assets</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79</a:t>
            </a:fld>
            <a:endParaRPr lang="en-US" smtClean="0"/>
          </a:p>
        </p:txBody>
      </p:sp>
      <p:sp>
        <p:nvSpPr>
          <p:cNvPr id="5" name="Content Placeholder 4"/>
          <p:cNvSpPr>
            <a:spLocks noGrp="1"/>
          </p:cNvSpPr>
          <p:nvPr>
            <p:ph idx="1"/>
          </p:nvPr>
        </p:nvSpPr>
        <p:spPr>
          <a:xfrm>
            <a:off x="228600" y="914400"/>
            <a:ext cx="8686800" cy="4572000"/>
          </a:xfrm>
          <a:noFill/>
        </p:spPr>
        <p:txBody>
          <a:bodyPr/>
          <a:lstStyle/>
          <a:p>
            <a:r>
              <a:rPr lang="en-US" sz="2200" dirty="0" smtClean="0"/>
              <a:t>Not a required verifiable item but may be questioned.</a:t>
            </a:r>
          </a:p>
          <a:p>
            <a:r>
              <a:rPr lang="en-US" sz="2200" dirty="0" smtClean="0"/>
              <a:t>Applicant is not required to report assets on FAFSA if: </a:t>
            </a:r>
          </a:p>
          <a:p>
            <a:pPr lvl="1"/>
            <a:r>
              <a:rPr lang="en-US" sz="1600" dirty="0" smtClean="0"/>
              <a:t>Independent student’s taxable income is $32,000 or less and</a:t>
            </a:r>
          </a:p>
          <a:p>
            <a:pPr lvl="2"/>
            <a:r>
              <a:rPr lang="en-US" sz="1400" dirty="0" smtClean="0"/>
              <a:t>Student (and the student’s spouse, if any) is eligible to file a 2011 IRS Form 1040A or 1040EZ or they are not required to file any income tax return </a:t>
            </a:r>
            <a:r>
              <a:rPr lang="en-US" sz="1400" b="1" dirty="0" smtClean="0"/>
              <a:t>or </a:t>
            </a:r>
          </a:p>
          <a:p>
            <a:pPr lvl="2"/>
            <a:r>
              <a:rPr lang="en-US" sz="1400" dirty="0" smtClean="0"/>
              <a:t>Anyone in the student’s household size (as defined on the FAFSA) received benefits during 2010 or 2011 from any of the designated means-tested Federal programs </a:t>
            </a:r>
            <a:r>
              <a:rPr lang="en-US" sz="1400" b="1" dirty="0" smtClean="0"/>
              <a:t>or </a:t>
            </a:r>
          </a:p>
          <a:p>
            <a:pPr lvl="2"/>
            <a:r>
              <a:rPr lang="en-US" sz="1400" dirty="0" smtClean="0"/>
              <a:t>Student (or the student’s spouse, if any) is a dislocated worker</a:t>
            </a:r>
          </a:p>
          <a:p>
            <a:pPr lvl="1"/>
            <a:r>
              <a:rPr lang="en-US" sz="1600" dirty="0" smtClean="0"/>
              <a:t>Dependent student - parents’ taxable income is $32,000 or less and </a:t>
            </a:r>
          </a:p>
          <a:p>
            <a:pPr lvl="2"/>
            <a:r>
              <a:rPr lang="en-US" sz="1400" dirty="0" smtClean="0"/>
              <a:t>Parents are eligible to file a 2010 IRS Form 1040A or 1040EZ or they are not required to file any income tax return </a:t>
            </a:r>
            <a:r>
              <a:rPr lang="en-US" sz="1400" b="1" dirty="0" smtClean="0"/>
              <a:t>or </a:t>
            </a:r>
          </a:p>
          <a:p>
            <a:pPr lvl="2"/>
            <a:r>
              <a:rPr lang="en-US" sz="1400" dirty="0" smtClean="0"/>
              <a:t>Anyone in the parents’ household size received benefits during 2010 or 2011 from any of the designated means-tested Federal programs </a:t>
            </a:r>
            <a:r>
              <a:rPr lang="en-US" sz="1400" b="1" dirty="0" smtClean="0"/>
              <a:t>or </a:t>
            </a:r>
          </a:p>
          <a:p>
            <a:pPr lvl="2"/>
            <a:r>
              <a:rPr lang="en-US" sz="1400" dirty="0" smtClean="0"/>
              <a:t>Either parent is a dislocated worker</a:t>
            </a:r>
          </a:p>
        </p:txBody>
      </p:sp>
      <p:pic>
        <p:nvPicPr>
          <p:cNvPr id="9218" name="Picture 2"/>
          <p:cNvPicPr>
            <a:picLocks noChangeAspect="1" noChangeArrowheads="1"/>
          </p:cNvPicPr>
          <p:nvPr/>
        </p:nvPicPr>
        <p:blipFill>
          <a:blip r:embed="rId2" cstate="print"/>
          <a:srcRect/>
          <a:stretch>
            <a:fillRect/>
          </a:stretch>
        </p:blipFill>
        <p:spPr bwMode="auto">
          <a:xfrm>
            <a:off x="1487129" y="5029200"/>
            <a:ext cx="7656871" cy="1143000"/>
          </a:xfrm>
          <a:prstGeom prst="rect">
            <a:avLst/>
          </a:prstGeom>
          <a:noFill/>
          <a:ln w="9525">
            <a:noFill/>
            <a:miter lim="800000"/>
            <a:headEnd/>
            <a:tailEnd/>
          </a:ln>
        </p:spPr>
      </p:pic>
    </p:spTree>
  </p:cSld>
  <p:clrMapOvr>
    <a:masterClrMapping/>
  </p:clrMapOvr>
  <p:transition spd="slow">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47800"/>
            <a:ext cx="8686800" cy="4191000"/>
          </a:xfrm>
          <a:noFill/>
        </p:spPr>
        <p:txBody>
          <a:bodyPr/>
          <a:lstStyle/>
          <a:p>
            <a:pPr>
              <a:buNone/>
            </a:pPr>
            <a:r>
              <a:rPr lang="en-US" sz="2200" dirty="0" smtClean="0"/>
              <a:t>Mary is 19 years old with a 1 year old child.  She doesn’t work, lives with her boyfriend, and is approved for food stamps and WIC. Her boyfriend pays for all household expenses and gives her $100 a week in cash for the child’s needs.  </a:t>
            </a:r>
          </a:p>
          <a:p>
            <a:pPr>
              <a:buNone/>
            </a:pPr>
            <a:r>
              <a:rPr lang="en-US" sz="2200" dirty="0" smtClean="0"/>
              <a:t> </a:t>
            </a:r>
          </a:p>
          <a:p>
            <a:r>
              <a:rPr lang="en-US" sz="2200" dirty="0" smtClean="0"/>
              <a:t>Is Mary an independent student for purposes of receiving Title IV aid?</a:t>
            </a:r>
          </a:p>
          <a:p>
            <a:pPr>
              <a:buNone/>
            </a:pPr>
            <a:endParaRPr lang="en-US" sz="2200" dirty="0" smtClean="0"/>
          </a:p>
          <a:p>
            <a:r>
              <a:rPr lang="en-US" sz="2200" dirty="0" smtClean="0"/>
              <a:t>How does the food stamps, WIC, and $100 cash support effect the student’s FAFSA and aid eligibility?</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8</a:t>
            </a:fld>
            <a:endParaRPr lang="en-US" smtClean="0"/>
          </a:p>
        </p:txBody>
      </p:sp>
      <p:sp>
        <p:nvSpPr>
          <p:cNvPr id="3" name="Title 2"/>
          <p:cNvSpPr>
            <a:spLocks noGrp="1"/>
          </p:cNvSpPr>
          <p:nvPr>
            <p:ph type="title"/>
          </p:nvPr>
        </p:nvSpPr>
        <p:spPr>
          <a:xfrm>
            <a:off x="762000" y="152400"/>
            <a:ext cx="7391400" cy="1143000"/>
          </a:xfrm>
        </p:spPr>
        <p:txBody>
          <a:bodyPr>
            <a:normAutofit fontScale="90000"/>
            <a:scene3d>
              <a:camera prst="orthographicFront"/>
              <a:lightRig rig="soft" dir="t"/>
            </a:scene3d>
            <a:sp3d prstMaterial="softEdge">
              <a:bevelT w="25400" h="25400"/>
            </a:sp3d>
          </a:bodyPr>
          <a:lstStyle/>
          <a:p>
            <a:pPr algn="ctr"/>
            <a:r>
              <a:rPr lang="en-US" sz="4000" dirty="0" smtClean="0">
                <a:ea typeface="+mj-ea"/>
              </a:rPr>
              <a:t>Example:  More than 50% Support to a Dependent Child</a:t>
            </a:r>
            <a:endParaRPr lang="en-US" sz="4000" dirty="0">
              <a:ea typeface="+mj-ea"/>
            </a:endParaRPr>
          </a:p>
        </p:txBody>
      </p:sp>
      <p:pic>
        <p:nvPicPr>
          <p:cNvPr id="32769" name="Picture 1"/>
          <p:cNvPicPr>
            <a:picLocks noChangeAspect="1" noChangeArrowheads="1"/>
          </p:cNvPicPr>
          <p:nvPr/>
        </p:nvPicPr>
        <p:blipFill>
          <a:blip r:embed="rId2" cstate="print"/>
          <a:srcRect/>
          <a:stretch>
            <a:fillRect/>
          </a:stretch>
        </p:blipFill>
        <p:spPr bwMode="auto">
          <a:xfrm>
            <a:off x="0" y="5486400"/>
            <a:ext cx="9085792" cy="2857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391400" cy="838200"/>
          </a:xfrm>
        </p:spPr>
        <p:txBody>
          <a:bodyPr>
            <a:normAutofit/>
            <a:scene3d>
              <a:camera prst="orthographicFront"/>
              <a:lightRig rig="soft" dir="t"/>
            </a:scene3d>
            <a:sp3d prstMaterial="softEdge">
              <a:bevelT w="25400" h="25400"/>
            </a:sp3d>
          </a:bodyPr>
          <a:lstStyle/>
          <a:p>
            <a:pPr algn="ctr"/>
            <a:r>
              <a:rPr lang="en-US" sz="4000" dirty="0" smtClean="0">
                <a:ea typeface="+mj-ea"/>
              </a:rPr>
              <a:t>Common Verification Errors</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80</a:t>
            </a:fld>
            <a:endParaRPr lang="en-US" smtClean="0"/>
          </a:p>
        </p:txBody>
      </p:sp>
      <p:sp>
        <p:nvSpPr>
          <p:cNvPr id="5" name="Content Placeholder 4"/>
          <p:cNvSpPr>
            <a:spLocks noGrp="1"/>
          </p:cNvSpPr>
          <p:nvPr>
            <p:ph idx="1"/>
          </p:nvPr>
        </p:nvSpPr>
        <p:spPr>
          <a:xfrm>
            <a:off x="152400" y="1066800"/>
            <a:ext cx="8686800" cy="5105400"/>
          </a:xfrm>
          <a:noFill/>
        </p:spPr>
        <p:txBody>
          <a:bodyPr/>
          <a:lstStyle/>
          <a:p>
            <a:r>
              <a:rPr lang="en-US" sz="1600" dirty="0" smtClean="0"/>
              <a:t>Income Earned from Work – Subtracting a negative business loss on line 12 of 1040 from Line 7.  </a:t>
            </a:r>
          </a:p>
          <a:p>
            <a:pPr lvl="1"/>
            <a:r>
              <a:rPr lang="en-US" sz="1400" dirty="0" smtClean="0"/>
              <a:t>Earning information may be on the W-2 forms, or on IRS Form 1040—lines 7 + 12 + 18 + Box 14 (Code A) of IRS Schedule K-1 (Form 1065); on 1040A—line 7; or on 1040EZ—line 1. </a:t>
            </a:r>
            <a:r>
              <a:rPr lang="en-US" sz="1400" i="1" dirty="0" smtClean="0"/>
              <a:t>If any individual earning item is negative, do not include that item in your calculation. </a:t>
            </a:r>
          </a:p>
          <a:p>
            <a:r>
              <a:rPr lang="en-US" sz="1600" dirty="0" smtClean="0"/>
              <a:t>Tax Paid figure from the incorrect tax line.</a:t>
            </a:r>
          </a:p>
          <a:p>
            <a:pPr lvl="1"/>
            <a:r>
              <a:rPr lang="en-US" sz="1400" dirty="0" smtClean="0"/>
              <a:t>Using line 37 of 1040A instead of line 35 or Using line 60 of 140 instead of line 55</a:t>
            </a:r>
          </a:p>
          <a:p>
            <a:pPr lvl="1"/>
            <a:r>
              <a:rPr lang="en-US" sz="1400" dirty="0" smtClean="0"/>
              <a:t>Using Total Tax Liability TP Figures Per Computer on the 1040 Tax Transcript instead of Income Tax After Credits Per Computer</a:t>
            </a:r>
          </a:p>
          <a:p>
            <a:r>
              <a:rPr lang="en-US" sz="1600" dirty="0" smtClean="0"/>
              <a:t>Using all amounts on line 12 (a-d) to report tax-deferred pension instead of just codes D, E, F, G, H, and S.</a:t>
            </a:r>
          </a:p>
          <a:p>
            <a:r>
              <a:rPr lang="en-US" sz="1600" dirty="0" smtClean="0"/>
              <a:t>Untaxed social security benefits are no longer reported on FAFSA.  </a:t>
            </a:r>
          </a:p>
          <a:p>
            <a:r>
              <a:rPr lang="en-US" sz="1600" dirty="0" smtClean="0"/>
              <a:t>IRA distribution is not appearing as a rollover, therefore must be reported.</a:t>
            </a:r>
          </a:p>
          <a:p>
            <a:r>
              <a:rPr lang="en-US" sz="1600" dirty="0" smtClean="0"/>
              <a:t>Selecting “Eligible to File 1040A” as Yes when there is an amount on lines 10 or 13 of 1040  </a:t>
            </a:r>
          </a:p>
          <a:p>
            <a:pPr lvl="1"/>
            <a:r>
              <a:rPr lang="en-US" sz="1400" dirty="0" smtClean="0"/>
              <a:t>Refunds of State/Local Taxes or Capital Gains or Loss on Tax Transcript</a:t>
            </a:r>
          </a:p>
          <a:p>
            <a:r>
              <a:rPr lang="en-US" sz="1600" dirty="0" smtClean="0"/>
              <a:t>Including foster children in household size or parents in number in college.</a:t>
            </a:r>
          </a:p>
          <a:p>
            <a:r>
              <a:rPr lang="en-US" sz="1600" dirty="0" smtClean="0"/>
              <a:t>Not questioning Head of Household tax filing status for a married couple.</a:t>
            </a:r>
          </a:p>
          <a:p>
            <a:endParaRPr lang="en-US" sz="2000" dirty="0" smtClean="0"/>
          </a:p>
          <a:p>
            <a:endParaRPr lang="en-US" sz="2000" dirty="0" smtClean="0"/>
          </a:p>
          <a:p>
            <a:endParaRPr lang="en-US" sz="1800" dirty="0" smtClean="0"/>
          </a:p>
        </p:txBody>
      </p:sp>
      <p:pic>
        <p:nvPicPr>
          <p:cNvPr id="10242" name="Picture 2"/>
          <p:cNvPicPr>
            <a:picLocks noChangeAspect="1" noChangeArrowheads="1"/>
          </p:cNvPicPr>
          <p:nvPr/>
        </p:nvPicPr>
        <p:blipFill>
          <a:blip r:embed="rId2" cstate="print"/>
          <a:srcRect/>
          <a:stretch>
            <a:fillRect/>
          </a:stretch>
        </p:blipFill>
        <p:spPr bwMode="auto">
          <a:xfrm>
            <a:off x="5029200" y="5872655"/>
            <a:ext cx="3571876" cy="985345"/>
          </a:xfrm>
          <a:prstGeom prst="rect">
            <a:avLst/>
          </a:prstGeom>
          <a:noFill/>
          <a:ln w="9525">
            <a:noFill/>
            <a:miter lim="800000"/>
            <a:headEnd/>
            <a:tailEnd/>
          </a:ln>
        </p:spPr>
      </p:pic>
    </p:spTree>
  </p:cSld>
  <p:clrMapOvr>
    <a:masterClrMapping/>
  </p:clrMapOvr>
  <p:transition spd="slow">
    <p:pull dir="l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391400" cy="1143000"/>
          </a:xfrm>
        </p:spPr>
        <p:txBody>
          <a:bodyPr>
            <a:normAutofit fontScale="90000"/>
            <a:scene3d>
              <a:camera prst="orthographicFront"/>
              <a:lightRig rig="soft" dir="t"/>
            </a:scene3d>
            <a:sp3d prstMaterial="softEdge">
              <a:bevelT w="25400" h="25400"/>
            </a:sp3d>
          </a:bodyPr>
          <a:lstStyle/>
          <a:p>
            <a:pPr algn="ctr"/>
            <a:r>
              <a:rPr lang="en-US" sz="4000" dirty="0" smtClean="0"/>
              <a:t>Identifying Conflicting Information</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81</a:t>
            </a:fld>
            <a:endParaRPr lang="en-US" smtClean="0"/>
          </a:p>
        </p:txBody>
      </p:sp>
      <p:sp>
        <p:nvSpPr>
          <p:cNvPr id="5" name="Content Placeholder 4"/>
          <p:cNvSpPr>
            <a:spLocks noGrp="1"/>
          </p:cNvSpPr>
          <p:nvPr>
            <p:ph idx="1"/>
          </p:nvPr>
        </p:nvSpPr>
        <p:spPr>
          <a:xfrm>
            <a:off x="228600" y="1295400"/>
            <a:ext cx="8686800" cy="4572000"/>
          </a:xfrm>
          <a:noFill/>
        </p:spPr>
        <p:txBody>
          <a:bodyPr/>
          <a:lstStyle/>
          <a:p>
            <a:r>
              <a:rPr lang="en-US" sz="1800" dirty="0" smtClean="0"/>
              <a:t>All documents collected must be reviewed for conflicting information.</a:t>
            </a:r>
          </a:p>
          <a:p>
            <a:pPr lvl="1"/>
            <a:r>
              <a:rPr lang="en-US" sz="1400" dirty="0" smtClean="0"/>
              <a:t>Current year and prior year data.</a:t>
            </a:r>
          </a:p>
          <a:p>
            <a:r>
              <a:rPr lang="en-US" sz="1800" dirty="0" smtClean="0"/>
              <a:t>A common area conflicting information arises is through the school’s review of an applicant’s tax returns. </a:t>
            </a:r>
          </a:p>
          <a:p>
            <a:r>
              <a:rPr lang="en-US" sz="1800" dirty="0" smtClean="0"/>
              <a:t>ED refers financial aid administrators to specific pages in IRS Publication 17 as a resource for understanding basic tax law and detecting when conflicting tax information affects Title IV eligibility.</a:t>
            </a:r>
          </a:p>
          <a:p>
            <a:r>
              <a:rPr lang="en-US" sz="1800" dirty="0" smtClean="0"/>
              <a:t>Financial aid administrators are required to know:</a:t>
            </a:r>
          </a:p>
          <a:p>
            <a:pPr lvl="1"/>
            <a:r>
              <a:rPr lang="en-US" sz="1600" dirty="0" smtClean="0"/>
              <a:t>Whether a person was required to file a tax return.</a:t>
            </a:r>
          </a:p>
          <a:p>
            <a:pPr lvl="1"/>
            <a:r>
              <a:rPr lang="en-US" sz="1600" dirty="0" smtClean="0"/>
              <a:t>What the correct filing status for a person should be.</a:t>
            </a:r>
          </a:p>
          <a:p>
            <a:pPr lvl="1"/>
            <a:r>
              <a:rPr lang="en-US" sz="1600" dirty="0" smtClean="0"/>
              <a:t>An individual cannot be claimed as an exemption by more than one person.</a:t>
            </a:r>
          </a:p>
          <a:p>
            <a:r>
              <a:rPr lang="en-US" sz="1800" dirty="0" smtClean="0"/>
              <a:t>Conflict – Will it have an affect on EFC calculation?</a:t>
            </a:r>
          </a:p>
        </p:txBody>
      </p:sp>
      <p:sp>
        <p:nvSpPr>
          <p:cNvPr id="6" name="TextBox 5"/>
          <p:cNvSpPr txBox="1"/>
          <p:nvPr/>
        </p:nvSpPr>
        <p:spPr>
          <a:xfrm>
            <a:off x="3733800" y="5410200"/>
            <a:ext cx="4953000" cy="954107"/>
          </a:xfrm>
          <a:prstGeom prst="rect">
            <a:avLst/>
          </a:prstGeom>
          <a:solidFill>
            <a:srgbClr val="FFFFCC"/>
          </a:solidFill>
        </p:spPr>
        <p:txBody>
          <a:bodyPr wrap="square" rtlCol="0">
            <a:spAutoFit/>
          </a:bodyPr>
          <a:lstStyle/>
          <a:p>
            <a:r>
              <a:rPr lang="en-US" sz="1400" dirty="0" smtClean="0"/>
              <a:t>34 CFR 668.16(f).</a:t>
            </a:r>
          </a:p>
          <a:p>
            <a:r>
              <a:rPr lang="en-US" sz="1400" dirty="0" smtClean="0"/>
              <a:t>34 CFR 668.54(a)(3).</a:t>
            </a:r>
          </a:p>
          <a:p>
            <a:r>
              <a:rPr lang="en-US" sz="1400" dirty="0" smtClean="0"/>
              <a:t>34 CFR 668.61.</a:t>
            </a:r>
          </a:p>
          <a:p>
            <a:r>
              <a:rPr lang="en-US" sz="1400" dirty="0" smtClean="0"/>
              <a:t>2012-2013 Federal Student Aid Handbook, p. AVG-78.</a:t>
            </a:r>
            <a:endParaRPr lang="en-US" sz="1400" dirty="0"/>
          </a:p>
        </p:txBody>
      </p:sp>
    </p:spTree>
  </p:cSld>
  <p:clrMapOvr>
    <a:masterClrMapping/>
  </p:clrMapOvr>
  <p:transition spd="slow">
    <p:pull dir="l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7391400" cy="1143000"/>
          </a:xfrm>
        </p:spPr>
        <p:txBody>
          <a:bodyPr>
            <a:normAutofit fontScale="90000"/>
            <a:scene3d>
              <a:camera prst="orthographicFront"/>
              <a:lightRig rig="soft" dir="t"/>
            </a:scene3d>
            <a:sp3d prstMaterial="softEdge">
              <a:bevelT w="25400" h="25400"/>
            </a:sp3d>
          </a:bodyPr>
          <a:lstStyle/>
          <a:p>
            <a:pPr algn="ctr"/>
            <a:r>
              <a:rPr lang="en-US" sz="4000" dirty="0" smtClean="0">
                <a:ea typeface="+mj-ea"/>
              </a:rPr>
              <a:t>Common Areas of Conflicting Information</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82</a:t>
            </a:fld>
            <a:endParaRPr lang="en-US" smtClean="0"/>
          </a:p>
        </p:txBody>
      </p:sp>
      <p:sp>
        <p:nvSpPr>
          <p:cNvPr id="5" name="Content Placeholder 4"/>
          <p:cNvSpPr>
            <a:spLocks noGrp="1"/>
          </p:cNvSpPr>
          <p:nvPr>
            <p:ph idx="1"/>
          </p:nvPr>
        </p:nvSpPr>
        <p:spPr>
          <a:xfrm>
            <a:off x="228600" y="1295400"/>
            <a:ext cx="8686800" cy="4876800"/>
          </a:xfrm>
          <a:noFill/>
        </p:spPr>
        <p:txBody>
          <a:bodyPr/>
          <a:lstStyle/>
          <a:p>
            <a:r>
              <a:rPr lang="en-US" sz="2000" dirty="0" smtClean="0"/>
              <a:t>Household size – Parent(s) listed conflicts with FAFSA reported data or Tax Form(s) submitted.</a:t>
            </a:r>
          </a:p>
          <a:p>
            <a:r>
              <a:rPr lang="en-US" sz="2000" dirty="0" smtClean="0"/>
              <a:t>Marital Status conflicts with taxes or other documentation provided.  </a:t>
            </a:r>
          </a:p>
          <a:p>
            <a:r>
              <a:rPr lang="en-US" sz="2000" dirty="0" smtClean="0"/>
              <a:t>Head of Household status conflicts with marital status reported on FAFSA or verification worksheet.</a:t>
            </a:r>
          </a:p>
          <a:p>
            <a:r>
              <a:rPr lang="en-US" sz="2000" dirty="0" smtClean="0"/>
              <a:t>Information reported in the FAFSA but not listed on a verification worksheet.</a:t>
            </a:r>
          </a:p>
          <a:p>
            <a:r>
              <a:rPr lang="en-US" sz="2000" dirty="0" smtClean="0"/>
              <a:t>Untaxed income conflicts with information on the tax form.  Example: An amount appears on line 50 of 1040 but no tax-deferred pension amount reported as untaxed income.</a:t>
            </a:r>
          </a:p>
          <a:p>
            <a:r>
              <a:rPr lang="en-US" sz="2000" dirty="0" smtClean="0"/>
              <a:t>Both Parent and Student claim the student on their taxes.</a:t>
            </a:r>
          </a:p>
          <a:p>
            <a:r>
              <a:rPr lang="en-US" sz="2000" dirty="0" smtClean="0"/>
              <a:t>Student or parent selected “did not file”  </a:t>
            </a:r>
          </a:p>
          <a:p>
            <a:pPr lvl="1"/>
            <a:r>
              <a:rPr lang="en-US" sz="1800" dirty="0" smtClean="0"/>
              <a:t>Wages requiring taxes to be filed. </a:t>
            </a:r>
          </a:p>
        </p:txBody>
      </p:sp>
      <p:sp>
        <p:nvSpPr>
          <p:cNvPr id="6" name="TextBox 5"/>
          <p:cNvSpPr txBox="1"/>
          <p:nvPr/>
        </p:nvSpPr>
        <p:spPr>
          <a:xfrm>
            <a:off x="5029200" y="5943600"/>
            <a:ext cx="3429000" cy="646331"/>
          </a:xfrm>
          <a:prstGeom prst="rect">
            <a:avLst/>
          </a:prstGeom>
          <a:solidFill>
            <a:srgbClr val="FFFFCC"/>
          </a:solidFill>
        </p:spPr>
        <p:txBody>
          <a:bodyPr wrap="square" rtlCol="0">
            <a:spAutoFit/>
          </a:bodyPr>
          <a:lstStyle/>
          <a:p>
            <a:r>
              <a:rPr lang="en-US" dirty="0" smtClean="0"/>
              <a:t>Greatest conflict – Marital Status discrepancies</a:t>
            </a:r>
            <a:endParaRPr lang="en-US" dirty="0"/>
          </a:p>
        </p:txBody>
      </p:sp>
    </p:spTree>
  </p:cSld>
  <p:clrMapOvr>
    <a:masterClrMapping/>
  </p:clrMapOvr>
  <p:transition spd="slow">
    <p:pull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7391400" cy="1143000"/>
          </a:xfrm>
        </p:spPr>
        <p:txBody>
          <a:bodyPr>
            <a:normAutofit fontScale="90000"/>
            <a:scene3d>
              <a:camera prst="orthographicFront"/>
              <a:lightRig rig="soft" dir="t"/>
            </a:scene3d>
            <a:sp3d prstMaterial="softEdge">
              <a:bevelT w="25400" h="25400"/>
            </a:sp3d>
          </a:bodyPr>
          <a:lstStyle/>
          <a:p>
            <a:pPr algn="ctr"/>
            <a:r>
              <a:rPr lang="en-US" sz="4000" dirty="0" smtClean="0">
                <a:ea typeface="+mj-ea"/>
              </a:rPr>
              <a:t>Resolving Conflicting Information</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83</a:t>
            </a:fld>
            <a:endParaRPr lang="en-US" smtClean="0"/>
          </a:p>
        </p:txBody>
      </p:sp>
      <p:sp>
        <p:nvSpPr>
          <p:cNvPr id="5" name="Content Placeholder 4"/>
          <p:cNvSpPr>
            <a:spLocks noGrp="1"/>
          </p:cNvSpPr>
          <p:nvPr>
            <p:ph idx="1"/>
          </p:nvPr>
        </p:nvSpPr>
        <p:spPr>
          <a:xfrm>
            <a:off x="152400" y="1371600"/>
            <a:ext cx="8686800" cy="4419600"/>
          </a:xfrm>
          <a:noFill/>
        </p:spPr>
        <p:txBody>
          <a:bodyPr/>
          <a:lstStyle/>
          <a:p>
            <a:r>
              <a:rPr lang="en-US" sz="2200" dirty="0" smtClean="0"/>
              <a:t>Marital Status</a:t>
            </a:r>
          </a:p>
          <a:p>
            <a:pPr lvl="1"/>
            <a:r>
              <a:rPr lang="en-US" sz="1800" dirty="0" smtClean="0"/>
              <a:t>Marriage Certificate, Divorce Decree, or Statement of Separation</a:t>
            </a:r>
          </a:p>
          <a:p>
            <a:r>
              <a:rPr lang="en-US" sz="2200" dirty="0" smtClean="0"/>
              <a:t>Filing Status or Exemptions</a:t>
            </a:r>
          </a:p>
          <a:p>
            <a:pPr lvl="1"/>
            <a:r>
              <a:rPr lang="en-US" sz="1800" dirty="0" smtClean="0"/>
              <a:t>Statement of Confirmation</a:t>
            </a:r>
          </a:p>
          <a:p>
            <a:pPr lvl="1"/>
            <a:r>
              <a:rPr lang="en-US" sz="1800" dirty="0" smtClean="0"/>
              <a:t>Amended Taxes</a:t>
            </a:r>
          </a:p>
          <a:p>
            <a:r>
              <a:rPr lang="en-US" sz="2200" dirty="0" smtClean="0"/>
              <a:t>Untaxed Income</a:t>
            </a:r>
          </a:p>
          <a:p>
            <a:pPr lvl="1"/>
            <a:r>
              <a:rPr lang="en-US" sz="1800" dirty="0" smtClean="0"/>
              <a:t>Written Statement, Wage Forms, or Tax Schedules</a:t>
            </a:r>
          </a:p>
          <a:p>
            <a:r>
              <a:rPr lang="en-US" sz="2200" dirty="0" smtClean="0"/>
              <a:t>Number in College</a:t>
            </a:r>
          </a:p>
          <a:p>
            <a:pPr lvl="1"/>
            <a:r>
              <a:rPr lang="en-US" sz="1800" dirty="0" smtClean="0"/>
              <a:t>Enrollment Confirmation</a:t>
            </a:r>
          </a:p>
          <a:p>
            <a:pPr lvl="1"/>
            <a:r>
              <a:rPr lang="en-US" sz="1800" dirty="0" smtClean="0"/>
              <a:t>Written Statement</a:t>
            </a:r>
          </a:p>
          <a:p>
            <a:r>
              <a:rPr lang="en-US" sz="2200" dirty="0" smtClean="0"/>
              <a:t>Household Size</a:t>
            </a:r>
          </a:p>
          <a:p>
            <a:pPr lvl="1"/>
            <a:r>
              <a:rPr lang="en-US" sz="1800" dirty="0" smtClean="0"/>
              <a:t>Written Statement</a:t>
            </a:r>
          </a:p>
          <a:p>
            <a:pPr lvl="1"/>
            <a:endParaRPr lang="en-US" sz="1800" dirty="0" smtClean="0"/>
          </a:p>
        </p:txBody>
      </p:sp>
      <p:pic>
        <p:nvPicPr>
          <p:cNvPr id="11266" name="Picture 2"/>
          <p:cNvPicPr>
            <a:picLocks noChangeAspect="1" noChangeArrowheads="1"/>
          </p:cNvPicPr>
          <p:nvPr/>
        </p:nvPicPr>
        <p:blipFill>
          <a:blip r:embed="rId2" cstate="print"/>
          <a:srcRect/>
          <a:stretch>
            <a:fillRect/>
          </a:stretch>
        </p:blipFill>
        <p:spPr bwMode="auto">
          <a:xfrm>
            <a:off x="3428626" y="4572000"/>
            <a:ext cx="5477250" cy="1828799"/>
          </a:xfrm>
          <a:prstGeom prst="rect">
            <a:avLst/>
          </a:prstGeom>
          <a:noFill/>
          <a:ln w="9525">
            <a:noFill/>
            <a:miter lim="800000"/>
            <a:headEnd/>
            <a:tailEnd/>
          </a:ln>
        </p:spPr>
      </p:pic>
      <p:sp>
        <p:nvSpPr>
          <p:cNvPr id="7" name="TextBox 6"/>
          <p:cNvSpPr txBox="1"/>
          <p:nvPr/>
        </p:nvSpPr>
        <p:spPr>
          <a:xfrm>
            <a:off x="4038600" y="6400800"/>
            <a:ext cx="3878691" cy="276999"/>
          </a:xfrm>
          <a:prstGeom prst="rect">
            <a:avLst/>
          </a:prstGeom>
          <a:noFill/>
        </p:spPr>
        <p:txBody>
          <a:bodyPr wrap="none" rtlCol="0">
            <a:spAutoFit/>
          </a:bodyPr>
          <a:lstStyle/>
          <a:p>
            <a:r>
              <a:rPr lang="en-US" sz="1200" dirty="0" smtClean="0"/>
              <a:t>USA Fund University – Verification – January 31, 2012</a:t>
            </a:r>
            <a:endParaRPr lang="en-US" sz="1200" dirty="0"/>
          </a:p>
        </p:txBody>
      </p:sp>
    </p:spTree>
  </p:cSld>
  <p:clrMapOvr>
    <a:masterClrMapping/>
  </p:clrMapOvr>
  <p:transition spd="slow">
    <p:zoom dir="in"/>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391400" cy="990600"/>
          </a:xfrm>
        </p:spPr>
        <p:txBody>
          <a:bodyPr>
            <a:normAutofit/>
            <a:scene3d>
              <a:camera prst="orthographicFront"/>
              <a:lightRig rig="soft" dir="t"/>
            </a:scene3d>
            <a:sp3d prstMaterial="softEdge">
              <a:bevelT w="25400" h="25400"/>
            </a:sp3d>
          </a:bodyPr>
          <a:lstStyle/>
          <a:p>
            <a:pPr algn="ctr"/>
            <a:r>
              <a:rPr lang="en-US" sz="4000" dirty="0" smtClean="0">
                <a:ea typeface="+mj-ea"/>
              </a:rPr>
              <a:t>Correcting Data</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84</a:t>
            </a:fld>
            <a:endParaRPr lang="en-US" smtClean="0"/>
          </a:p>
        </p:txBody>
      </p:sp>
      <p:sp>
        <p:nvSpPr>
          <p:cNvPr id="5" name="Content Placeholder 4"/>
          <p:cNvSpPr>
            <a:spLocks noGrp="1"/>
          </p:cNvSpPr>
          <p:nvPr>
            <p:ph idx="1"/>
          </p:nvPr>
        </p:nvSpPr>
        <p:spPr>
          <a:xfrm>
            <a:off x="152400" y="838200"/>
            <a:ext cx="8839200" cy="4648200"/>
          </a:xfrm>
          <a:noFill/>
        </p:spPr>
        <p:txBody>
          <a:bodyPr/>
          <a:lstStyle/>
          <a:p>
            <a:r>
              <a:rPr lang="en-US" sz="1800" dirty="0" smtClean="0"/>
              <a:t>Verification Tolerance Option  </a:t>
            </a:r>
          </a:p>
          <a:p>
            <a:pPr lvl="1"/>
            <a:r>
              <a:rPr lang="en-US" sz="1600" dirty="0" smtClean="0"/>
              <a:t>ED allows schools the option to exercise tolerance for any verification changes that do not significantly affect student aid eligibility.  </a:t>
            </a:r>
          </a:p>
          <a:p>
            <a:pPr lvl="1"/>
            <a:r>
              <a:rPr lang="en-US" sz="1600" dirty="0" smtClean="0"/>
              <a:t>Tolerance limit is $25 for each dollar-related item.  If any item goes above $25, all items must be corrected.</a:t>
            </a:r>
          </a:p>
          <a:p>
            <a:pPr lvl="1"/>
            <a:r>
              <a:rPr lang="en-US" sz="1600" dirty="0" smtClean="0"/>
              <a:t>Tolerance option may not be used for non-dollar-related items.</a:t>
            </a:r>
          </a:p>
          <a:p>
            <a:r>
              <a:rPr lang="en-US" sz="1800" dirty="0" smtClean="0"/>
              <a:t>Beginning with the 2012-2013 award year, regulations require all corrections to be submitted for applicants receiving subsidized, or need-based, Title IV aid.</a:t>
            </a:r>
          </a:p>
          <a:p>
            <a:pPr>
              <a:buNone/>
            </a:pPr>
            <a:r>
              <a:rPr lang="en-US" sz="1200" b="1" dirty="0" smtClean="0"/>
              <a:t>Federal Register, Vol. 75, No. 209, p. 66906.</a:t>
            </a:r>
          </a:p>
          <a:p>
            <a:r>
              <a:rPr lang="en-US" sz="1200" dirty="0" smtClean="0"/>
              <a:t>Regulations allow schools to update the applicants’ marital status if the change reflects a more accurate picture of their ability to pay or to address an inequity. This can be done even if the applicant’s dependency status changes or the applicant is NOT selected for verification. A school may choose to establish a cut-off date after which no further updates to marital status will be made.</a:t>
            </a:r>
          </a:p>
          <a:p>
            <a:r>
              <a:rPr lang="en-US" sz="1200" dirty="0" smtClean="0"/>
              <a:t>“In such cases where an FAA chooses to update a student's dependency status as a result of a change in the student‘s marital status regardless of whether the student is being verified, all of the information must be consistent with the change to the marital status. This includes income (either adding the spouse's income or deducting a former spouse‘s income) as well as household size and number in college.”</a:t>
            </a:r>
          </a:p>
        </p:txBody>
      </p:sp>
      <p:sp>
        <p:nvSpPr>
          <p:cNvPr id="6" name="TextBox 5"/>
          <p:cNvSpPr txBox="1"/>
          <p:nvPr/>
        </p:nvSpPr>
        <p:spPr>
          <a:xfrm>
            <a:off x="1066800" y="5334000"/>
            <a:ext cx="7086600" cy="1200329"/>
          </a:xfrm>
          <a:prstGeom prst="rect">
            <a:avLst/>
          </a:prstGeom>
          <a:solidFill>
            <a:srgbClr val="FFFFCC"/>
          </a:solidFill>
        </p:spPr>
        <p:txBody>
          <a:bodyPr wrap="square" rtlCol="0">
            <a:spAutoFit/>
          </a:bodyPr>
          <a:lstStyle/>
          <a:p>
            <a:r>
              <a:rPr lang="en-US" sz="1200" b="1" dirty="0" smtClean="0"/>
              <a:t>2012-2013 Federal Student Aid Handbook, p. AVG-85.</a:t>
            </a:r>
          </a:p>
          <a:p>
            <a:r>
              <a:rPr lang="en-US" sz="1200" dirty="0" smtClean="0"/>
              <a:t>A student’s application might be selected for verification after corrections are submitted and the student has been paid based on the previous unselected CPS transaction. You must verify his application before making further disbursements. If verification does not justify aid already disbursed, then the student is responsible for repaying all aid for which he is not eligible, though he may keep any Stafford loan money he received and FWS wages he earned. </a:t>
            </a:r>
            <a:endParaRPr lang="en-US" sz="1200" dirty="0"/>
          </a:p>
        </p:txBody>
      </p:sp>
    </p:spTree>
  </p:cSld>
  <p:clrMapOvr>
    <a:masterClrMapping/>
  </p:clrMapOvr>
  <p:transition spd="slow">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391400" cy="1143000"/>
          </a:xfrm>
        </p:spPr>
        <p:txBody>
          <a:bodyPr>
            <a:normAutofit fontScale="90000"/>
            <a:scene3d>
              <a:camera prst="orthographicFront"/>
              <a:lightRig rig="soft" dir="t"/>
            </a:scene3d>
            <a:sp3d prstMaterial="softEdge">
              <a:bevelT w="25400" h="25400"/>
            </a:sp3d>
          </a:bodyPr>
          <a:lstStyle/>
          <a:p>
            <a:pPr algn="ctr"/>
            <a:r>
              <a:rPr lang="en-US" sz="4000" dirty="0" smtClean="0">
                <a:ea typeface="+mj-ea"/>
              </a:rPr>
              <a:t>Example:  Separated but Filed Joint Return</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85</a:t>
            </a:fld>
            <a:endParaRPr lang="en-US" smtClean="0"/>
          </a:p>
        </p:txBody>
      </p:sp>
      <p:sp>
        <p:nvSpPr>
          <p:cNvPr id="5" name="Content Placeholder 4"/>
          <p:cNvSpPr>
            <a:spLocks noGrp="1"/>
          </p:cNvSpPr>
          <p:nvPr>
            <p:ph idx="1"/>
          </p:nvPr>
        </p:nvSpPr>
        <p:spPr>
          <a:xfrm>
            <a:off x="152400" y="1676400"/>
            <a:ext cx="8686800" cy="3962400"/>
          </a:xfrm>
          <a:noFill/>
        </p:spPr>
        <p:txBody>
          <a:bodyPr>
            <a:normAutofit lnSpcReduction="10000"/>
          </a:bodyPr>
          <a:lstStyle/>
          <a:p>
            <a:pPr>
              <a:buNone/>
            </a:pPr>
            <a:r>
              <a:rPr lang="en-US" sz="2000" dirty="0" smtClean="0"/>
              <a:t>Eddy’s application is selected for verification. He and his wife filed a joint return for 2011 and have since separated. Both work.</a:t>
            </a:r>
          </a:p>
          <a:p>
            <a:pPr>
              <a:buNone/>
            </a:pPr>
            <a:r>
              <a:rPr lang="en-US" sz="2000" dirty="0" smtClean="0"/>
              <a:t>The AGI on Eddy’s FAFSA matches the AGI of $58,000 and Tax Paid of $5004 on the 2011 tax return, which means it’s wrong because it includes his wife’s income. They have no qualifying dependents.</a:t>
            </a:r>
          </a:p>
          <a:p>
            <a:pPr>
              <a:buNone/>
            </a:pPr>
            <a:r>
              <a:rPr lang="en-US" sz="2000" dirty="0" smtClean="0"/>
              <a:t>Eddy’s W-2 shows that his income for 2011 was $24,900, and the tax return shows $800 in interest income. </a:t>
            </a:r>
          </a:p>
          <a:p>
            <a:pPr>
              <a:buNone/>
            </a:pPr>
            <a:r>
              <a:rPr lang="en-US" sz="2000" dirty="0" smtClean="0"/>
              <a:t>Student informs you that the interest is from a joint savings account.  The standard deduction of $11,600 was used to calculate taxes paid.  </a:t>
            </a:r>
          </a:p>
          <a:p>
            <a:pPr>
              <a:buNone/>
            </a:pPr>
            <a:endParaRPr lang="en-US" sz="2000" dirty="0" smtClean="0"/>
          </a:p>
          <a:p>
            <a:r>
              <a:rPr lang="en-US" sz="2200" dirty="0" smtClean="0"/>
              <a:t>What is the Eddy’s new AGI and Tax Paid?</a:t>
            </a:r>
          </a:p>
        </p:txBody>
      </p:sp>
    </p:spTree>
  </p:cSld>
  <p:clrMapOvr>
    <a:masterClrMapping/>
  </p:clrMapOvr>
  <p:transition spd="slow">
    <p:wheel spokes="2"/>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7391400" cy="1143000"/>
          </a:xfrm>
        </p:spPr>
        <p:txBody>
          <a:bodyPr>
            <a:normAutofit fontScale="90000"/>
            <a:scene3d>
              <a:camera prst="orthographicFront"/>
              <a:lightRig rig="soft" dir="t"/>
            </a:scene3d>
            <a:sp3d prstMaterial="softEdge">
              <a:bevelT w="25400" h="25400"/>
            </a:sp3d>
          </a:bodyPr>
          <a:lstStyle/>
          <a:p>
            <a:pPr algn="ctr"/>
            <a:r>
              <a:rPr lang="en-US" sz="4000" dirty="0" smtClean="0"/>
              <a:t>Answer:  Separated but Filed Joint Return</a:t>
            </a:r>
            <a:endParaRPr lang="en-US" sz="40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86</a:t>
            </a:fld>
            <a:endParaRPr lang="en-US" smtClean="0"/>
          </a:p>
        </p:txBody>
      </p:sp>
      <p:sp>
        <p:nvSpPr>
          <p:cNvPr id="5" name="Content Placeholder 4"/>
          <p:cNvSpPr>
            <a:spLocks noGrp="1"/>
          </p:cNvSpPr>
          <p:nvPr>
            <p:ph idx="1"/>
          </p:nvPr>
        </p:nvSpPr>
        <p:spPr>
          <a:xfrm>
            <a:off x="228600" y="1905000"/>
            <a:ext cx="8686800" cy="3810000"/>
          </a:xfrm>
          <a:noFill/>
        </p:spPr>
        <p:txBody>
          <a:bodyPr/>
          <a:lstStyle/>
          <a:p>
            <a:r>
              <a:rPr lang="en-US" sz="2400" dirty="0" smtClean="0"/>
              <a:t>What is the Eddy’s new AGI and Tax Paid?</a:t>
            </a:r>
          </a:p>
          <a:p>
            <a:pPr lvl="1"/>
            <a:r>
              <a:rPr lang="en-US" sz="2000" dirty="0" smtClean="0"/>
              <a:t>Eddy’s AGI is $24,900 plus $400 (half of $800)  = $25,300.</a:t>
            </a:r>
          </a:p>
          <a:p>
            <a:pPr lvl="1"/>
            <a:r>
              <a:rPr lang="en-US" sz="2000" dirty="0" smtClean="0"/>
              <a:t>Eddy’s Tax Paid is $1,949 calculated using the preferred tax table method:</a:t>
            </a:r>
          </a:p>
          <a:p>
            <a:pPr lvl="2"/>
            <a:r>
              <a:rPr lang="en-US" sz="2000" dirty="0" smtClean="0"/>
              <a:t>25,300 - $5,800 - $3,700 = $15,800 (taxable Income)</a:t>
            </a:r>
          </a:p>
          <a:p>
            <a:pPr lvl="2"/>
            <a:r>
              <a:rPr lang="en-US" sz="2000" dirty="0" smtClean="0"/>
              <a:t>$15,800 using the married filing separately on the tax table is $1,949</a:t>
            </a:r>
          </a:p>
          <a:p>
            <a:pPr lvl="2">
              <a:buNone/>
            </a:pPr>
            <a:r>
              <a:rPr lang="en-US" sz="2000" dirty="0" smtClean="0"/>
              <a:t>FAA could have used the proportional distribution method of $25,300 divided by $58,000 = .436 times $5004 = $2,181</a:t>
            </a:r>
          </a:p>
          <a:p>
            <a:pPr lvl="2">
              <a:buNone/>
            </a:pPr>
            <a:endParaRPr lang="en-US" sz="1600" dirty="0" smtClean="0"/>
          </a:p>
          <a:p>
            <a:pPr lvl="2">
              <a:buNone/>
            </a:pPr>
            <a:endParaRPr lang="en-US" sz="1600" dirty="0" smtClean="0"/>
          </a:p>
        </p:txBody>
      </p:sp>
    </p:spTree>
  </p:cSld>
  <p:clrMapOvr>
    <a:masterClrMapping/>
  </p:clrMapOvr>
  <p:transition spd="slow">
    <p:wheel spokes="3"/>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lstStyle/>
          <a:p>
            <a:r>
              <a:rPr lang="en-US" dirty="0" smtClean="0"/>
              <a:t>Example: Verify line items</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87</a:t>
            </a:fld>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228600" y="1143000"/>
            <a:ext cx="5514975" cy="4591050"/>
          </a:xfrm>
          <a:prstGeom prst="rect">
            <a:avLst/>
          </a:prstGeom>
          <a:noFill/>
          <a:ln w="9525">
            <a:noFill/>
            <a:miter lim="800000"/>
            <a:headEnd/>
            <a:tailEnd/>
          </a:ln>
        </p:spPr>
      </p:pic>
      <p:sp>
        <p:nvSpPr>
          <p:cNvPr id="9" name="TextBox 8"/>
          <p:cNvSpPr txBox="1"/>
          <p:nvPr/>
        </p:nvSpPr>
        <p:spPr>
          <a:xfrm>
            <a:off x="5943600" y="1447800"/>
            <a:ext cx="2873544" cy="4247317"/>
          </a:xfrm>
          <a:prstGeom prst="rect">
            <a:avLst/>
          </a:prstGeom>
          <a:noFill/>
          <a:ln>
            <a:solidFill>
              <a:schemeClr val="tx1"/>
            </a:solidFill>
          </a:ln>
        </p:spPr>
        <p:txBody>
          <a:bodyPr wrap="none" rtlCol="0">
            <a:spAutoFit/>
          </a:bodyPr>
          <a:lstStyle/>
          <a:p>
            <a:r>
              <a:rPr lang="en-US" dirty="0" smtClean="0"/>
              <a:t>FAFSA Data Reported:</a:t>
            </a:r>
          </a:p>
          <a:p>
            <a:endParaRPr lang="en-US" dirty="0" smtClean="0"/>
          </a:p>
          <a:p>
            <a:r>
              <a:rPr lang="en-US" dirty="0" smtClean="0"/>
              <a:t>Form Filed</a:t>
            </a:r>
          </a:p>
          <a:p>
            <a:r>
              <a:rPr lang="en-US" dirty="0" smtClean="0"/>
              <a:t>   1040</a:t>
            </a:r>
          </a:p>
          <a:p>
            <a:endParaRPr lang="en-US" dirty="0" smtClean="0"/>
          </a:p>
          <a:p>
            <a:r>
              <a:rPr lang="en-US" dirty="0" smtClean="0"/>
              <a:t>Eligible to file 1040A</a:t>
            </a:r>
          </a:p>
          <a:p>
            <a:r>
              <a:rPr lang="en-US" dirty="0" smtClean="0"/>
              <a:t>   Yes</a:t>
            </a:r>
          </a:p>
          <a:p>
            <a:endParaRPr lang="en-US" dirty="0" smtClean="0"/>
          </a:p>
          <a:p>
            <a:r>
              <a:rPr lang="en-US" dirty="0" smtClean="0"/>
              <a:t>Income Earned from Work</a:t>
            </a:r>
          </a:p>
          <a:p>
            <a:r>
              <a:rPr lang="en-US" dirty="0" smtClean="0"/>
              <a:t>   $71,347</a:t>
            </a:r>
          </a:p>
          <a:p>
            <a:endParaRPr lang="en-US" dirty="0" smtClean="0"/>
          </a:p>
          <a:p>
            <a:r>
              <a:rPr lang="en-US" dirty="0" smtClean="0"/>
              <a:t>IRA Distributions</a:t>
            </a:r>
          </a:p>
          <a:p>
            <a:r>
              <a:rPr lang="en-US" dirty="0" smtClean="0"/>
              <a:t>   $0</a:t>
            </a:r>
          </a:p>
          <a:p>
            <a:endParaRPr lang="en-US" dirty="0" smtClean="0"/>
          </a:p>
          <a:p>
            <a:endParaRPr lang="en-US" dirty="0"/>
          </a:p>
        </p:txBody>
      </p:sp>
      <p:sp>
        <p:nvSpPr>
          <p:cNvPr id="10" name="TextBox 9"/>
          <p:cNvSpPr txBox="1"/>
          <p:nvPr/>
        </p:nvSpPr>
        <p:spPr>
          <a:xfrm>
            <a:off x="2438400" y="5791200"/>
            <a:ext cx="4477957" cy="523220"/>
          </a:xfrm>
          <a:prstGeom prst="rect">
            <a:avLst/>
          </a:prstGeom>
          <a:noFill/>
        </p:spPr>
        <p:txBody>
          <a:bodyPr wrap="none" rtlCol="0">
            <a:spAutoFit/>
          </a:bodyPr>
          <a:lstStyle/>
          <a:p>
            <a:r>
              <a:rPr lang="en-US" sz="2800" dirty="0" smtClean="0"/>
              <a:t>Is the FAFSA data correct?</a:t>
            </a:r>
            <a:endParaRPr lang="en-US" sz="2800" dirty="0"/>
          </a:p>
        </p:txBody>
      </p:sp>
    </p:spTree>
  </p:cSld>
  <p:clrMapOvr>
    <a:masterClrMapping/>
  </p:clrMapOvr>
  <p:transition spd="slow">
    <p:strips dir="l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382000" cy="533400"/>
          </a:xfrm>
        </p:spPr>
        <p:txBody>
          <a:bodyPr>
            <a:normAutofit fontScale="70000" lnSpcReduction="20000"/>
          </a:bodyPr>
          <a:lstStyle/>
          <a:p>
            <a:r>
              <a:rPr lang="en-US" sz="2400" dirty="0" smtClean="0"/>
              <a:t>Is the FAFSA data correct?  </a:t>
            </a:r>
          </a:p>
          <a:p>
            <a:pPr lvl="1"/>
            <a:r>
              <a:rPr lang="en-US" sz="2000" dirty="0" smtClean="0"/>
              <a:t>No – see correct answers below</a:t>
            </a:r>
            <a:endParaRPr lang="en-US" sz="2000" dirty="0"/>
          </a:p>
        </p:txBody>
      </p:sp>
      <p:sp>
        <p:nvSpPr>
          <p:cNvPr id="3" name="Title 2"/>
          <p:cNvSpPr>
            <a:spLocks noGrp="1"/>
          </p:cNvSpPr>
          <p:nvPr>
            <p:ph type="title"/>
          </p:nvPr>
        </p:nvSpPr>
        <p:spPr>
          <a:xfrm>
            <a:off x="838200" y="0"/>
            <a:ext cx="7391400" cy="1143000"/>
          </a:xfrm>
        </p:spPr>
        <p:txBody>
          <a:bodyPr>
            <a:normAutofit/>
          </a:bodyPr>
          <a:lstStyle/>
          <a:p>
            <a:r>
              <a:rPr lang="en-US" dirty="0" smtClean="0"/>
              <a:t>Answer: Verify line items</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88</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52400" y="1676400"/>
            <a:ext cx="4942882" cy="4114800"/>
          </a:xfrm>
          <a:prstGeom prst="rect">
            <a:avLst/>
          </a:prstGeom>
          <a:noFill/>
          <a:ln w="9525">
            <a:noFill/>
            <a:miter lim="800000"/>
            <a:headEnd/>
            <a:tailEnd/>
          </a:ln>
        </p:spPr>
      </p:pic>
      <p:sp>
        <p:nvSpPr>
          <p:cNvPr id="7" name="TextBox 6"/>
          <p:cNvSpPr txBox="1"/>
          <p:nvPr/>
        </p:nvSpPr>
        <p:spPr>
          <a:xfrm>
            <a:off x="5257800" y="1066800"/>
            <a:ext cx="3429000" cy="5632311"/>
          </a:xfrm>
          <a:prstGeom prst="rect">
            <a:avLst/>
          </a:prstGeom>
          <a:noFill/>
          <a:ln>
            <a:solidFill>
              <a:schemeClr val="tx1"/>
            </a:solidFill>
          </a:ln>
        </p:spPr>
        <p:txBody>
          <a:bodyPr wrap="square" rtlCol="0">
            <a:spAutoFit/>
          </a:bodyPr>
          <a:lstStyle/>
          <a:p>
            <a:r>
              <a:rPr lang="en-US" dirty="0" smtClean="0"/>
              <a:t>FAFSA Data Reported:</a:t>
            </a:r>
          </a:p>
          <a:p>
            <a:endParaRPr lang="en-US" dirty="0" smtClean="0"/>
          </a:p>
          <a:p>
            <a:r>
              <a:rPr lang="en-US" dirty="0" smtClean="0"/>
              <a:t>Form Filed</a:t>
            </a:r>
          </a:p>
          <a:p>
            <a:r>
              <a:rPr lang="en-US" dirty="0" smtClean="0"/>
              <a:t>   1040 - </a:t>
            </a:r>
            <a:r>
              <a:rPr lang="en-US" dirty="0" smtClean="0">
                <a:solidFill>
                  <a:srgbClr val="FF0000"/>
                </a:solidFill>
              </a:rPr>
              <a:t>Correct</a:t>
            </a:r>
          </a:p>
          <a:p>
            <a:endParaRPr lang="en-US" dirty="0" smtClean="0"/>
          </a:p>
          <a:p>
            <a:r>
              <a:rPr lang="en-US" dirty="0" smtClean="0"/>
              <a:t>Eligible to file 1040A</a:t>
            </a:r>
          </a:p>
          <a:p>
            <a:r>
              <a:rPr lang="en-US" dirty="0" smtClean="0"/>
              <a:t>   Yes – </a:t>
            </a:r>
            <a:r>
              <a:rPr lang="en-US" dirty="0" smtClean="0">
                <a:solidFill>
                  <a:srgbClr val="FF0000"/>
                </a:solidFill>
              </a:rPr>
              <a:t>Incorrect.  </a:t>
            </a:r>
          </a:p>
          <a:p>
            <a:r>
              <a:rPr lang="en-US" dirty="0" smtClean="0">
                <a:solidFill>
                  <a:srgbClr val="FF0000"/>
                </a:solidFill>
              </a:rPr>
              <a:t>Answer is No because of Business Income and Farm Income</a:t>
            </a:r>
          </a:p>
          <a:p>
            <a:endParaRPr lang="en-US" dirty="0" smtClean="0"/>
          </a:p>
          <a:p>
            <a:r>
              <a:rPr lang="en-US" dirty="0" smtClean="0"/>
              <a:t>Income Earned from Work</a:t>
            </a:r>
          </a:p>
          <a:p>
            <a:r>
              <a:rPr lang="en-US" dirty="0" smtClean="0"/>
              <a:t>   $71,347 – </a:t>
            </a:r>
            <a:r>
              <a:rPr lang="en-US" dirty="0" smtClean="0">
                <a:solidFill>
                  <a:srgbClr val="FF0000"/>
                </a:solidFill>
              </a:rPr>
              <a:t>Incorrect.  Answer is $$71,424 </a:t>
            </a:r>
          </a:p>
          <a:p>
            <a:r>
              <a:rPr lang="en-US" dirty="0" smtClean="0">
                <a:solidFill>
                  <a:srgbClr val="FF0000"/>
                </a:solidFill>
              </a:rPr>
              <a:t>(24,847 plus 46,577)</a:t>
            </a:r>
          </a:p>
          <a:p>
            <a:endParaRPr lang="en-US" dirty="0" smtClean="0"/>
          </a:p>
          <a:p>
            <a:r>
              <a:rPr lang="en-US" dirty="0" smtClean="0"/>
              <a:t>IRA Distributions</a:t>
            </a:r>
          </a:p>
          <a:p>
            <a:r>
              <a:rPr lang="en-US" dirty="0" smtClean="0"/>
              <a:t>   $0 – </a:t>
            </a:r>
            <a:r>
              <a:rPr lang="en-US" dirty="0" smtClean="0">
                <a:solidFill>
                  <a:srgbClr val="FF0000"/>
                </a:solidFill>
              </a:rPr>
              <a:t>Incorrect. Answer is $3000 – Total IRA Distributions minus Taxable IRA Distributions</a:t>
            </a:r>
            <a:endParaRPr lang="en-US" dirty="0"/>
          </a:p>
        </p:txBody>
      </p:sp>
    </p:spTree>
  </p:cSld>
  <p:clrMapOvr>
    <a:masterClrMapping/>
  </p:clrMapOvr>
  <p:transition spd="slow">
    <p:strips/>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7696200" cy="1143000"/>
          </a:xfrm>
        </p:spPr>
        <p:txBody>
          <a:bodyPr>
            <a:normAutofit/>
          </a:bodyPr>
          <a:lstStyle/>
          <a:p>
            <a:pPr algn="ctr"/>
            <a:r>
              <a:rPr lang="en-US" dirty="0" smtClean="0"/>
              <a:t>Example: Verify line items</a:t>
            </a:r>
            <a:endParaRPr lang="en-US"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89</a:t>
            </a:fld>
            <a:endParaRPr lang="en-US" dirty="0"/>
          </a:p>
        </p:txBody>
      </p:sp>
      <p:sp>
        <p:nvSpPr>
          <p:cNvPr id="7" name="TextBox 6"/>
          <p:cNvSpPr txBox="1"/>
          <p:nvPr/>
        </p:nvSpPr>
        <p:spPr>
          <a:xfrm>
            <a:off x="5867400" y="1219200"/>
            <a:ext cx="2949744" cy="3970318"/>
          </a:xfrm>
          <a:prstGeom prst="rect">
            <a:avLst/>
          </a:prstGeom>
          <a:noFill/>
          <a:ln>
            <a:solidFill>
              <a:schemeClr val="tx1"/>
            </a:solidFill>
          </a:ln>
        </p:spPr>
        <p:txBody>
          <a:bodyPr wrap="square" rtlCol="0">
            <a:spAutoFit/>
          </a:bodyPr>
          <a:lstStyle/>
          <a:p>
            <a:r>
              <a:rPr lang="en-US" dirty="0" smtClean="0"/>
              <a:t>FAFSA Data Reported:</a:t>
            </a:r>
          </a:p>
          <a:p>
            <a:endParaRPr lang="en-US" dirty="0" smtClean="0"/>
          </a:p>
          <a:p>
            <a:r>
              <a:rPr lang="en-US" dirty="0" smtClean="0"/>
              <a:t>Adjusted Gross Income</a:t>
            </a:r>
          </a:p>
          <a:p>
            <a:r>
              <a:rPr lang="en-US" dirty="0" smtClean="0"/>
              <a:t>   $63,428</a:t>
            </a:r>
          </a:p>
          <a:p>
            <a:endParaRPr lang="en-US" dirty="0" smtClean="0"/>
          </a:p>
          <a:p>
            <a:r>
              <a:rPr lang="en-US" dirty="0" smtClean="0"/>
              <a:t>IRA Deductions</a:t>
            </a:r>
          </a:p>
          <a:p>
            <a:r>
              <a:rPr lang="en-US" dirty="0" smtClean="0"/>
              <a:t>   $1,150</a:t>
            </a:r>
          </a:p>
          <a:p>
            <a:endParaRPr lang="en-US" dirty="0" smtClean="0"/>
          </a:p>
          <a:p>
            <a:r>
              <a:rPr lang="en-US" dirty="0" smtClean="0"/>
              <a:t>Education Credit</a:t>
            </a:r>
          </a:p>
          <a:p>
            <a:r>
              <a:rPr lang="en-US" dirty="0" smtClean="0"/>
              <a:t>   $1,000</a:t>
            </a:r>
          </a:p>
          <a:p>
            <a:endParaRPr lang="en-US" dirty="0" smtClean="0"/>
          </a:p>
          <a:p>
            <a:r>
              <a:rPr lang="en-US" dirty="0" smtClean="0"/>
              <a:t>Tax Paid</a:t>
            </a:r>
          </a:p>
          <a:p>
            <a:r>
              <a:rPr lang="en-US" dirty="0" smtClean="0"/>
              <a:t>   $7,931</a:t>
            </a:r>
          </a:p>
          <a:p>
            <a:endParaRPr lang="en-US" dirty="0"/>
          </a:p>
        </p:txBody>
      </p:sp>
      <p:sp>
        <p:nvSpPr>
          <p:cNvPr id="8" name="TextBox 7"/>
          <p:cNvSpPr txBox="1"/>
          <p:nvPr/>
        </p:nvSpPr>
        <p:spPr>
          <a:xfrm>
            <a:off x="5410200" y="5257800"/>
            <a:ext cx="3352800" cy="954107"/>
          </a:xfrm>
          <a:prstGeom prst="rect">
            <a:avLst/>
          </a:prstGeom>
          <a:noFill/>
        </p:spPr>
        <p:txBody>
          <a:bodyPr wrap="square" rtlCol="0">
            <a:spAutoFit/>
          </a:bodyPr>
          <a:lstStyle/>
          <a:p>
            <a:r>
              <a:rPr lang="en-US" sz="2800" dirty="0" smtClean="0"/>
              <a:t>Is the FAFSA data correct?</a:t>
            </a:r>
            <a:endParaRPr lang="en-US" sz="2800" dirty="0"/>
          </a:p>
        </p:txBody>
      </p:sp>
      <p:pic>
        <p:nvPicPr>
          <p:cNvPr id="14338" name="Picture 2"/>
          <p:cNvPicPr>
            <a:picLocks noChangeAspect="1" noChangeArrowheads="1"/>
          </p:cNvPicPr>
          <p:nvPr/>
        </p:nvPicPr>
        <p:blipFill>
          <a:blip r:embed="rId2" cstate="print"/>
          <a:srcRect/>
          <a:stretch>
            <a:fillRect/>
          </a:stretch>
        </p:blipFill>
        <p:spPr bwMode="auto">
          <a:xfrm>
            <a:off x="228600" y="990600"/>
            <a:ext cx="5029200" cy="1871537"/>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228600" y="2895600"/>
            <a:ext cx="4953000" cy="281021"/>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228600" y="3276600"/>
            <a:ext cx="4953000" cy="3277561"/>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686800" cy="4724400"/>
          </a:xfrm>
          <a:noFill/>
        </p:spPr>
        <p:txBody>
          <a:bodyPr>
            <a:normAutofit fontScale="92500"/>
          </a:bodyPr>
          <a:lstStyle/>
          <a:p>
            <a:r>
              <a:rPr lang="en-US" sz="2200" dirty="0" smtClean="0"/>
              <a:t>Is Mary an independent student for purposes of receiving Title IV aid?</a:t>
            </a:r>
          </a:p>
          <a:p>
            <a:pPr lvl="1"/>
            <a:r>
              <a:rPr lang="en-US" sz="1800" dirty="0" smtClean="0"/>
              <a:t>Yes – the student can be considered to have a child that she provides more than half support.</a:t>
            </a:r>
          </a:p>
          <a:p>
            <a:r>
              <a:rPr lang="en-US" sz="2200" dirty="0" smtClean="0"/>
              <a:t>How does the food stamps, WIC, and $100 cash support effect the student’s FAFSA and aid eligibility?</a:t>
            </a:r>
          </a:p>
          <a:p>
            <a:pPr lvl="1"/>
            <a:r>
              <a:rPr lang="en-US" sz="1800" dirty="0" smtClean="0"/>
              <a:t>Food stamps and WIC are reported as means tested benefits on the FAFSA.</a:t>
            </a:r>
          </a:p>
          <a:p>
            <a:pPr lvl="1"/>
            <a:r>
              <a:rPr lang="en-US" sz="1800" dirty="0" smtClean="0"/>
              <a:t>The $100 cash support received by the boyfriend is reported on the FAFSA as $5200 child support received.</a:t>
            </a:r>
          </a:p>
          <a:p>
            <a:pPr lvl="1"/>
            <a:endParaRPr lang="en-US" sz="1800" dirty="0" smtClean="0"/>
          </a:p>
          <a:p>
            <a:pPr>
              <a:buNone/>
            </a:pPr>
            <a:r>
              <a:rPr lang="en-US" sz="1600" i="1" dirty="0" smtClean="0"/>
              <a:t>Based on the 2012-2013 Student Aid Handbook (AVG-25): When the student receives money for the child from any source other than her parents, she may count it as part of her support to the child. Sources include child support and government programs, such as Temporary Assistance for Needy Families (TANF) and the Supplemental Nutrition Assistance Program (SNAP, formerly the federal Food Stamp Program), that provide benefits for dependent children. So a student may be considered independent when the benefit she receives is the primary support for her child.</a:t>
            </a: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9</a:t>
            </a:fld>
            <a:endParaRPr lang="en-US" smtClean="0"/>
          </a:p>
        </p:txBody>
      </p:sp>
      <p:sp>
        <p:nvSpPr>
          <p:cNvPr id="3" name="Title 2"/>
          <p:cNvSpPr>
            <a:spLocks noGrp="1"/>
          </p:cNvSpPr>
          <p:nvPr>
            <p:ph type="title"/>
          </p:nvPr>
        </p:nvSpPr>
        <p:spPr>
          <a:xfrm>
            <a:off x="838200" y="152400"/>
            <a:ext cx="7391400" cy="1143000"/>
          </a:xfrm>
        </p:spPr>
        <p:txBody>
          <a:bodyPr>
            <a:normAutofit fontScale="90000"/>
            <a:scene3d>
              <a:camera prst="orthographicFront"/>
              <a:lightRig rig="soft" dir="t"/>
            </a:scene3d>
            <a:sp3d prstMaterial="softEdge">
              <a:bevelT w="25400" h="25400"/>
            </a:sp3d>
          </a:bodyPr>
          <a:lstStyle/>
          <a:p>
            <a:pPr algn="ctr"/>
            <a:r>
              <a:rPr lang="en-US" sz="4000" dirty="0" smtClean="0">
                <a:ea typeface="+mj-ea"/>
              </a:rPr>
              <a:t>Answer:  More than 50% Support to a Dependent Child</a:t>
            </a:r>
            <a:endParaRPr lang="en-US" sz="4000" dirty="0">
              <a:ea typeface="+mj-ea"/>
            </a:endParaRPr>
          </a:p>
        </p:txBody>
      </p:sp>
    </p:spTree>
  </p:cSld>
  <p:clrMapOvr>
    <a:masterClrMapping/>
  </p:clrMapOvr>
  <p:transition spd="slow">
    <p:pull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62600" y="1066800"/>
            <a:ext cx="3429000" cy="914400"/>
          </a:xfrm>
        </p:spPr>
        <p:txBody>
          <a:bodyPr/>
          <a:lstStyle/>
          <a:p>
            <a:r>
              <a:rPr lang="en-US" sz="2400" dirty="0" smtClean="0"/>
              <a:t>Is the FAFSA data correct?</a:t>
            </a:r>
          </a:p>
          <a:p>
            <a:endParaRPr lang="en-US" dirty="0"/>
          </a:p>
        </p:txBody>
      </p:sp>
      <p:sp>
        <p:nvSpPr>
          <p:cNvPr id="3" name="Title 2"/>
          <p:cNvSpPr>
            <a:spLocks noGrp="1"/>
          </p:cNvSpPr>
          <p:nvPr>
            <p:ph type="title"/>
          </p:nvPr>
        </p:nvSpPr>
        <p:spPr>
          <a:xfrm>
            <a:off x="838200" y="0"/>
            <a:ext cx="7315200" cy="838200"/>
          </a:xfrm>
        </p:spPr>
        <p:txBody>
          <a:bodyPr>
            <a:normAutofit/>
          </a:bodyPr>
          <a:lstStyle/>
          <a:p>
            <a:pPr algn="ctr"/>
            <a:r>
              <a:rPr lang="en-US" sz="3600" dirty="0" smtClean="0"/>
              <a:t>Answer: Verify Line Items</a:t>
            </a:r>
            <a:endParaRPr lang="en-US" sz="36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90</a:t>
            </a:fld>
            <a:endParaRPr lang="en-US" dirty="0"/>
          </a:p>
        </p:txBody>
      </p:sp>
      <p:sp>
        <p:nvSpPr>
          <p:cNvPr id="5" name="TextBox 4"/>
          <p:cNvSpPr txBox="1"/>
          <p:nvPr/>
        </p:nvSpPr>
        <p:spPr>
          <a:xfrm>
            <a:off x="5791200" y="1981200"/>
            <a:ext cx="3124200" cy="4247317"/>
          </a:xfrm>
          <a:prstGeom prst="rect">
            <a:avLst/>
          </a:prstGeom>
          <a:noFill/>
          <a:ln>
            <a:solidFill>
              <a:schemeClr val="tx1"/>
            </a:solidFill>
          </a:ln>
        </p:spPr>
        <p:txBody>
          <a:bodyPr wrap="square" rtlCol="0">
            <a:spAutoFit/>
          </a:bodyPr>
          <a:lstStyle/>
          <a:p>
            <a:r>
              <a:rPr lang="en-US" dirty="0" smtClean="0"/>
              <a:t>Adjusted Gross Income</a:t>
            </a:r>
          </a:p>
          <a:p>
            <a:r>
              <a:rPr lang="en-US" dirty="0" smtClean="0"/>
              <a:t>   $63,428 – </a:t>
            </a:r>
            <a:r>
              <a:rPr lang="en-US" dirty="0" smtClean="0">
                <a:solidFill>
                  <a:srgbClr val="FF0000"/>
                </a:solidFill>
              </a:rPr>
              <a:t>Incorrect.  Answer is $63,505  </a:t>
            </a:r>
          </a:p>
          <a:p>
            <a:endParaRPr lang="en-US" dirty="0" smtClean="0"/>
          </a:p>
          <a:p>
            <a:r>
              <a:rPr lang="en-US" dirty="0" smtClean="0"/>
              <a:t>IRA Deductions</a:t>
            </a:r>
          </a:p>
          <a:p>
            <a:r>
              <a:rPr lang="en-US" dirty="0" smtClean="0"/>
              <a:t>   $1,150 - </a:t>
            </a:r>
            <a:r>
              <a:rPr lang="en-US" dirty="0" smtClean="0">
                <a:solidFill>
                  <a:srgbClr val="FF0000"/>
                </a:solidFill>
              </a:rPr>
              <a:t>Correct</a:t>
            </a:r>
          </a:p>
          <a:p>
            <a:endParaRPr lang="en-US" dirty="0" smtClean="0"/>
          </a:p>
          <a:p>
            <a:r>
              <a:rPr lang="en-US" dirty="0" smtClean="0"/>
              <a:t>Education Credit</a:t>
            </a:r>
          </a:p>
          <a:p>
            <a:r>
              <a:rPr lang="en-US" dirty="0" smtClean="0"/>
              <a:t>   $1,000 – </a:t>
            </a:r>
            <a:r>
              <a:rPr lang="en-US" dirty="0" smtClean="0">
                <a:solidFill>
                  <a:srgbClr val="FF0000"/>
                </a:solidFill>
              </a:rPr>
              <a:t>Incorrect.  Answer is $1,500 </a:t>
            </a:r>
            <a:endParaRPr lang="en-US" dirty="0" smtClean="0"/>
          </a:p>
          <a:p>
            <a:endParaRPr lang="en-US" dirty="0" smtClean="0"/>
          </a:p>
          <a:p>
            <a:r>
              <a:rPr lang="en-US" dirty="0" smtClean="0"/>
              <a:t>Tax Paid</a:t>
            </a:r>
          </a:p>
          <a:p>
            <a:r>
              <a:rPr lang="en-US" dirty="0" smtClean="0"/>
              <a:t>   $7,931 – </a:t>
            </a:r>
            <a:r>
              <a:rPr lang="en-US" dirty="0" smtClean="0">
                <a:solidFill>
                  <a:srgbClr val="FF0000"/>
                </a:solidFill>
              </a:rPr>
              <a:t>Incorrect.  Answer is $ 1,879</a:t>
            </a:r>
            <a:endParaRPr lang="en-US" dirty="0" smtClean="0"/>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228600" y="990600"/>
            <a:ext cx="5029200" cy="1871537"/>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228600" y="2895600"/>
            <a:ext cx="4953000" cy="281021"/>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228600" y="3276600"/>
            <a:ext cx="4953000" cy="3277561"/>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10600" cy="4525962"/>
          </a:xfrm>
        </p:spPr>
        <p:txBody>
          <a:bodyPr/>
          <a:lstStyle/>
          <a:p>
            <a:r>
              <a:rPr lang="en-US" sz="2400" dirty="0" smtClean="0"/>
              <a:t>Required-Written Verification Policies and Procedures</a:t>
            </a:r>
          </a:p>
          <a:p>
            <a:pPr lvl="1"/>
            <a:r>
              <a:rPr lang="en-US" dirty="0" smtClean="0"/>
              <a:t>Documents needed to satisfy verification requirements</a:t>
            </a:r>
          </a:p>
          <a:p>
            <a:pPr lvl="2"/>
            <a:r>
              <a:rPr lang="en-US" dirty="0" smtClean="0"/>
              <a:t>Use of IRS Data Retrieval process, federal income tax transcripts, verification worksheet, signed statements, W2 forms.</a:t>
            </a:r>
          </a:p>
          <a:p>
            <a:pPr lvl="1"/>
            <a:r>
              <a:rPr lang="en-US" dirty="0" smtClean="0"/>
              <a:t>Deadlines for submission of documentation.</a:t>
            </a:r>
          </a:p>
          <a:p>
            <a:pPr lvl="1"/>
            <a:r>
              <a:rPr lang="en-US" dirty="0" smtClean="0"/>
              <a:t>Consequences for failing to meeting deadlines.</a:t>
            </a:r>
          </a:p>
          <a:p>
            <a:pPr lvl="1"/>
            <a:r>
              <a:rPr lang="en-US" dirty="0" smtClean="0"/>
              <a:t>Method and timeframe for notifying students of award changes resulting from verification.</a:t>
            </a:r>
          </a:p>
          <a:p>
            <a:pPr lvl="1"/>
            <a:r>
              <a:rPr lang="en-US" dirty="0" smtClean="0"/>
              <a:t>Required correction procedures for students.</a:t>
            </a:r>
          </a:p>
          <a:p>
            <a:pPr lvl="1"/>
            <a:r>
              <a:rPr lang="en-US" dirty="0" smtClean="0"/>
              <a:t>Procedures for referring students to the Office of Inspector General (OIG).</a:t>
            </a:r>
            <a:endParaRPr lang="en-US" dirty="0"/>
          </a:p>
        </p:txBody>
      </p:sp>
      <p:sp>
        <p:nvSpPr>
          <p:cNvPr id="3" name="Title 2"/>
          <p:cNvSpPr>
            <a:spLocks noGrp="1"/>
          </p:cNvSpPr>
          <p:nvPr>
            <p:ph type="title"/>
          </p:nvPr>
        </p:nvSpPr>
        <p:spPr>
          <a:xfrm>
            <a:off x="914400" y="152400"/>
            <a:ext cx="7391400" cy="838200"/>
          </a:xfrm>
        </p:spPr>
        <p:txBody>
          <a:bodyPr>
            <a:normAutofit/>
          </a:bodyPr>
          <a:lstStyle/>
          <a:p>
            <a:pPr algn="ctr"/>
            <a:r>
              <a:rPr lang="en-US" sz="3200" dirty="0" smtClean="0"/>
              <a:t>Verification Policies and Procedures</a:t>
            </a:r>
            <a:endParaRPr lang="en-US" sz="32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91</a:t>
            </a:fld>
            <a:endParaRPr lang="en-US" dirty="0"/>
          </a:p>
        </p:txBody>
      </p:sp>
      <p:sp>
        <p:nvSpPr>
          <p:cNvPr id="5" name="TextBox 4"/>
          <p:cNvSpPr txBox="1"/>
          <p:nvPr/>
        </p:nvSpPr>
        <p:spPr>
          <a:xfrm>
            <a:off x="5105400" y="5943600"/>
            <a:ext cx="3681329" cy="646331"/>
          </a:xfrm>
          <a:prstGeom prst="rect">
            <a:avLst/>
          </a:prstGeom>
          <a:solidFill>
            <a:srgbClr val="FFFFCC"/>
          </a:solidFill>
        </p:spPr>
        <p:txBody>
          <a:bodyPr wrap="none" rtlCol="0">
            <a:spAutoFit/>
          </a:bodyPr>
          <a:lstStyle/>
          <a:p>
            <a:r>
              <a:rPr lang="en-US" dirty="0" smtClean="0"/>
              <a:t>AVG-76 - Policies and Procedures</a:t>
            </a:r>
          </a:p>
          <a:p>
            <a:r>
              <a:rPr lang="en-US" b="1" dirty="0" smtClean="0"/>
              <a:t>34 CFR 668.53.</a:t>
            </a:r>
            <a:endParaRPr lang="en-US" dirty="0"/>
          </a:p>
        </p:txBody>
      </p:sp>
    </p:spTree>
  </p:cSld>
  <p:clrMapOvr>
    <a:masterClrMapping/>
  </p:clrMapOvr>
  <p:transition spd="slow">
    <p:circl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05800" cy="4572000"/>
          </a:xfrm>
        </p:spPr>
        <p:txBody>
          <a:bodyPr/>
          <a:lstStyle/>
          <a:p>
            <a:r>
              <a:rPr lang="en-US" sz="2000" dirty="0" smtClean="0"/>
              <a:t>Tax Transcript–All or only those who didn’t use DRT</a:t>
            </a:r>
          </a:p>
          <a:p>
            <a:r>
              <a:rPr lang="en-US" sz="2000" dirty="0" smtClean="0"/>
              <a:t>Tax Schedules-All or only to resolve conflicting information</a:t>
            </a:r>
          </a:p>
          <a:p>
            <a:r>
              <a:rPr lang="en-US" sz="2000" dirty="0" smtClean="0"/>
              <a:t>Assets-Verify or not.  If so, all or identification method.</a:t>
            </a:r>
          </a:p>
          <a:p>
            <a:r>
              <a:rPr lang="en-US" sz="2000" dirty="0" smtClean="0"/>
              <a:t>Form Completion-Complete or blanks accepted.  Require figures on dollar items (zero, n/a, etc.)</a:t>
            </a:r>
          </a:p>
          <a:p>
            <a:r>
              <a:rPr lang="en-US" sz="2000" dirty="0" smtClean="0"/>
              <a:t>Use Verification Worksheet developed by DOE or create own.</a:t>
            </a:r>
          </a:p>
          <a:p>
            <a:r>
              <a:rPr lang="en-US" sz="2000" dirty="0" smtClean="0"/>
              <a:t>Student and Parents not listed in household size-assume or require to be listed. </a:t>
            </a:r>
          </a:p>
          <a:p>
            <a:pPr lvl="1"/>
            <a:r>
              <a:rPr lang="en-US" sz="1600" dirty="0" smtClean="0"/>
              <a:t>You don’t have to verify household size if, for a dependent student, the household size reported for married parents is three—or two if the parent is single, divorced, separated, or widowed.</a:t>
            </a:r>
          </a:p>
          <a:p>
            <a:r>
              <a:rPr lang="en-US" sz="2000" dirty="0" smtClean="0"/>
              <a:t>Independent status other than Age – Do you require additional documentation to verify? Ward of Court, Legal Guardianship, Homelessness, Married, Support dependents, etc…</a:t>
            </a:r>
          </a:p>
          <a:p>
            <a:pPr>
              <a:buNone/>
            </a:pPr>
            <a:endParaRPr lang="en-US" sz="2000" dirty="0"/>
          </a:p>
        </p:txBody>
      </p:sp>
      <p:sp>
        <p:nvSpPr>
          <p:cNvPr id="3" name="Title 2"/>
          <p:cNvSpPr>
            <a:spLocks noGrp="1"/>
          </p:cNvSpPr>
          <p:nvPr>
            <p:ph type="title"/>
          </p:nvPr>
        </p:nvSpPr>
        <p:spPr>
          <a:xfrm>
            <a:off x="990600" y="152400"/>
            <a:ext cx="7010400" cy="960438"/>
          </a:xfrm>
        </p:spPr>
        <p:txBody>
          <a:bodyPr>
            <a:noAutofit/>
          </a:bodyPr>
          <a:lstStyle/>
          <a:p>
            <a:pPr algn="ctr"/>
            <a:r>
              <a:rPr lang="en-US" sz="3200" dirty="0" smtClean="0"/>
              <a:t>Best Practice:  Questions to address in Policies &amp; Procedures</a:t>
            </a:r>
            <a:endParaRPr lang="en-US" sz="32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92</a:t>
            </a:fld>
            <a:endParaRPr lang="en-US" dirty="0"/>
          </a:p>
        </p:txBody>
      </p:sp>
    </p:spTree>
  </p:cSld>
  <p:clrMapOvr>
    <a:masterClrMapping/>
  </p:clrMapOvr>
  <p:transition spd="slow">
    <p:diamon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8991600" cy="4953000"/>
          </a:xfrm>
        </p:spPr>
        <p:txBody>
          <a:bodyPr/>
          <a:lstStyle/>
          <a:p>
            <a:r>
              <a:rPr lang="en-US" sz="2000" dirty="0" smtClean="0"/>
              <a:t>Require any supporting documentation for unborn children in the household – particularly if it is making student independent?</a:t>
            </a:r>
          </a:p>
          <a:p>
            <a:r>
              <a:rPr lang="en-US" sz="2000" dirty="0" smtClean="0"/>
              <a:t>Family members listed on verification worksheet but not on taxes – Question it?</a:t>
            </a:r>
          </a:p>
          <a:p>
            <a:r>
              <a:rPr lang="en-US" sz="2000" dirty="0" smtClean="0"/>
              <a:t>Family members/siblings over the age of 24 – Do you require additional documentation or verification of more than 50% support?</a:t>
            </a:r>
          </a:p>
          <a:p>
            <a:r>
              <a:rPr lang="en-US" sz="2000" dirty="0" smtClean="0"/>
              <a:t>Low Income Verification – Question and/or have a special form?  Use a threshold, poverty level guidelines, etc?</a:t>
            </a:r>
          </a:p>
          <a:p>
            <a:r>
              <a:rPr lang="en-US" sz="2000" dirty="0" smtClean="0"/>
              <a:t>Marital status conflicts – How resolved?  Form used or require a signed statement from student/parent?</a:t>
            </a:r>
          </a:p>
          <a:p>
            <a:r>
              <a:rPr lang="en-US" sz="2000" dirty="0" smtClean="0"/>
              <a:t>Number in college – more than one person attending the college.  Require confirm that the other sibling/family member attending/registered?</a:t>
            </a:r>
          </a:p>
          <a:p>
            <a:endParaRPr lang="en-US" sz="2000" dirty="0" smtClean="0"/>
          </a:p>
          <a:p>
            <a:endParaRPr lang="en-US" sz="2000" dirty="0" smtClean="0"/>
          </a:p>
          <a:p>
            <a:endParaRPr lang="en-US" sz="2000" dirty="0" smtClean="0"/>
          </a:p>
          <a:p>
            <a:endParaRPr lang="en-US" sz="2000" dirty="0" smtClean="0"/>
          </a:p>
          <a:p>
            <a:endParaRPr lang="en-US" sz="2000" dirty="0"/>
          </a:p>
        </p:txBody>
      </p:sp>
      <p:sp>
        <p:nvSpPr>
          <p:cNvPr id="3" name="Title 2"/>
          <p:cNvSpPr>
            <a:spLocks noGrp="1"/>
          </p:cNvSpPr>
          <p:nvPr>
            <p:ph type="title"/>
          </p:nvPr>
        </p:nvSpPr>
        <p:spPr>
          <a:xfrm>
            <a:off x="990600" y="152400"/>
            <a:ext cx="7010400" cy="960438"/>
          </a:xfrm>
        </p:spPr>
        <p:txBody>
          <a:bodyPr>
            <a:noAutofit/>
          </a:bodyPr>
          <a:lstStyle/>
          <a:p>
            <a:pPr algn="ctr"/>
            <a:r>
              <a:rPr lang="en-US" sz="3200" dirty="0" smtClean="0"/>
              <a:t>Best Practice:  More Questions to address in Policies &amp; Procedures</a:t>
            </a:r>
            <a:endParaRPr lang="en-US" sz="3200" dirty="0"/>
          </a:p>
        </p:txBody>
      </p:sp>
      <p:sp>
        <p:nvSpPr>
          <p:cNvPr id="4" name="Slide Number Placeholder 3"/>
          <p:cNvSpPr>
            <a:spLocks noGrp="1"/>
          </p:cNvSpPr>
          <p:nvPr>
            <p:ph type="sldNum" sz="quarter" idx="12"/>
          </p:nvPr>
        </p:nvSpPr>
        <p:spPr/>
        <p:txBody>
          <a:bodyPr/>
          <a:lstStyle/>
          <a:p>
            <a:pPr>
              <a:defRPr/>
            </a:pPr>
            <a:fld id="{FCAB5036-8F74-4C06-A395-E54EBCADDC3A}" type="slidenum">
              <a:rPr lang="en-US" smtClean="0"/>
              <a:pPr>
                <a:defRPr/>
              </a:pPr>
              <a:t>93</a:t>
            </a:fld>
            <a:endParaRPr lang="en-US" dirty="0"/>
          </a:p>
        </p:txBody>
      </p:sp>
    </p:spTree>
  </p:cSld>
  <p:clrMapOvr>
    <a:masterClrMapping/>
  </p:clrMapOvr>
  <p:transition spd="slow">
    <p:plus/>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0"/>
            <a:ext cx="7162800" cy="1143000"/>
          </a:xfrm>
        </p:spPr>
        <p:txBody>
          <a:bodyPr>
            <a:normAutofit/>
            <a:scene3d>
              <a:camera prst="orthographicFront"/>
              <a:lightRig rig="soft" dir="t"/>
            </a:scene3d>
            <a:sp3d prstMaterial="softEdge">
              <a:bevelT w="25400" h="25400"/>
            </a:sp3d>
          </a:bodyPr>
          <a:lstStyle/>
          <a:p>
            <a:pPr algn="ctr" eaLnBrk="1" fontAlgn="auto" hangingPunct="1">
              <a:spcAft>
                <a:spcPts val="0"/>
              </a:spcAft>
              <a:defRPr/>
            </a:pPr>
            <a:r>
              <a:rPr lang="en-US" sz="3200" dirty="0" smtClean="0"/>
              <a:t>Best Practice:  More Questions to address in Policies &amp; Procedures</a:t>
            </a:r>
            <a:endParaRPr lang="en-US" sz="3200" dirty="0">
              <a:ea typeface="+mj-ea"/>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4C9A6B69-8136-4005-AFB1-8E9F8395F665}" type="slidenum">
              <a:rPr lang="en-US" smtClean="0"/>
              <a:pPr/>
              <a:t>94</a:t>
            </a:fld>
            <a:endParaRPr lang="en-US" smtClean="0"/>
          </a:p>
        </p:txBody>
      </p:sp>
      <p:sp>
        <p:nvSpPr>
          <p:cNvPr id="5" name="Content Placeholder 4"/>
          <p:cNvSpPr>
            <a:spLocks noGrp="1"/>
          </p:cNvSpPr>
          <p:nvPr>
            <p:ph idx="1"/>
          </p:nvPr>
        </p:nvSpPr>
        <p:spPr>
          <a:xfrm>
            <a:off x="0" y="1066800"/>
            <a:ext cx="8915400" cy="5486400"/>
          </a:xfrm>
          <a:noFill/>
        </p:spPr>
        <p:txBody>
          <a:bodyPr/>
          <a:lstStyle/>
          <a:p>
            <a:r>
              <a:rPr lang="en-US" sz="2000" dirty="0" smtClean="0"/>
              <a:t>Separated student/parents – Accept a signed statement of the separation status or require additional documentation such as proof they are living in separate households?</a:t>
            </a:r>
          </a:p>
          <a:p>
            <a:r>
              <a:rPr lang="en-US" sz="2000" dirty="0" smtClean="0"/>
              <a:t>Students under the age of 24 with a child - Require copy of child’s birth certificate and demonstration of sufficient income/benefits to support the child?  </a:t>
            </a:r>
          </a:p>
          <a:p>
            <a:r>
              <a:rPr lang="en-US" sz="2000" dirty="0" smtClean="0"/>
              <a:t>Require W2s of all students/parents or only if conflicting information exists?  Tax-deferred pension amounts – reported/not reported?  Line 50 of tax 1040?</a:t>
            </a:r>
          </a:p>
          <a:p>
            <a:r>
              <a:rPr lang="en-US" sz="2000" dirty="0" smtClean="0"/>
              <a:t>If collect W2s, which line of the W2 used to report income earned from work – line 1 or line 5?</a:t>
            </a:r>
          </a:p>
          <a:p>
            <a:r>
              <a:rPr lang="en-US" sz="2000" dirty="0" smtClean="0"/>
              <a:t>Unreported Income – In-kind or cash support.  Collect information on and/or distinguish between the two?</a:t>
            </a:r>
          </a:p>
          <a:p>
            <a:r>
              <a:rPr lang="en-US" sz="2000" dirty="0" smtClean="0"/>
              <a:t>Verify dislocated worker status if student/parent selects Yes?</a:t>
            </a:r>
          </a:p>
          <a:p>
            <a:r>
              <a:rPr lang="en-US" sz="2000" dirty="0" smtClean="0"/>
              <a:t>Verify/confirm receipt of other means-tested benefits?</a:t>
            </a:r>
          </a:p>
          <a:p>
            <a:endParaRPr lang="en-US" sz="2000" dirty="0" smtClean="0"/>
          </a:p>
          <a:p>
            <a:endParaRPr lang="en-US" sz="2000" dirty="0"/>
          </a:p>
        </p:txBody>
      </p:sp>
    </p:spTree>
  </p:cSld>
  <p:clrMapOvr>
    <a:masterClrMapping/>
  </p:clrMapOvr>
  <p:transition spd="slow">
    <p:push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92500" lnSpcReduction="10000"/>
          </a:bodyPr>
          <a:lstStyle/>
          <a:p>
            <a:r>
              <a:rPr lang="en-US" sz="1900" dirty="0" smtClean="0"/>
              <a:t>Collection of documents:</a:t>
            </a:r>
          </a:p>
          <a:p>
            <a:pPr lvl="1"/>
            <a:r>
              <a:rPr lang="en-US" sz="1900" dirty="0" smtClean="0"/>
              <a:t>W2 forms</a:t>
            </a:r>
          </a:p>
          <a:p>
            <a:pPr lvl="1"/>
            <a:r>
              <a:rPr lang="en-US" sz="1900" dirty="0" smtClean="0"/>
              <a:t>Tax schedules</a:t>
            </a:r>
          </a:p>
          <a:p>
            <a:pPr lvl="1"/>
            <a:r>
              <a:rPr lang="en-US" sz="1900" dirty="0" smtClean="0"/>
              <a:t>Additional forms</a:t>
            </a:r>
          </a:p>
          <a:p>
            <a:r>
              <a:rPr lang="en-US" sz="1900" dirty="0" smtClean="0"/>
              <a:t>Non-required data elements:</a:t>
            </a:r>
          </a:p>
          <a:p>
            <a:pPr lvl="1"/>
            <a:r>
              <a:rPr lang="en-US" sz="1900" dirty="0" smtClean="0"/>
              <a:t>Independency questions (ward of court, legal guardian, etc..)</a:t>
            </a:r>
          </a:p>
          <a:p>
            <a:pPr lvl="1"/>
            <a:r>
              <a:rPr lang="en-US" sz="1900" dirty="0" smtClean="0"/>
              <a:t>Wages</a:t>
            </a:r>
          </a:p>
          <a:p>
            <a:pPr lvl="1"/>
            <a:r>
              <a:rPr lang="en-US" sz="1900" dirty="0" smtClean="0"/>
              <a:t>Means-tested benefits</a:t>
            </a:r>
          </a:p>
          <a:p>
            <a:pPr lvl="1"/>
            <a:r>
              <a:rPr lang="en-US" sz="1900" dirty="0" smtClean="0"/>
              <a:t>Dislocated worker status</a:t>
            </a:r>
          </a:p>
          <a:p>
            <a:pPr lvl="1"/>
            <a:r>
              <a:rPr lang="en-US" sz="1900" dirty="0" smtClean="0"/>
              <a:t>Child support paid</a:t>
            </a:r>
          </a:p>
          <a:p>
            <a:r>
              <a:rPr lang="en-US" sz="1900" dirty="0" smtClean="0"/>
              <a:t>Assets:</a:t>
            </a:r>
          </a:p>
          <a:p>
            <a:pPr lvl="1"/>
            <a:r>
              <a:rPr lang="en-US" sz="1900" dirty="0" smtClean="0"/>
              <a:t>Verified or not</a:t>
            </a:r>
          </a:p>
          <a:p>
            <a:pPr lvl="1"/>
            <a:r>
              <a:rPr lang="en-US" sz="1900" dirty="0" smtClean="0"/>
              <a:t>Review of taxes for possible discrepancies (</a:t>
            </a:r>
            <a:r>
              <a:rPr lang="en-US" sz="1900" dirty="0" err="1" smtClean="0"/>
              <a:t>eg</a:t>
            </a:r>
            <a:r>
              <a:rPr lang="en-US" sz="1900" dirty="0" smtClean="0"/>
              <a:t>. high interest income)</a:t>
            </a:r>
          </a:p>
          <a:p>
            <a:pPr lvl="1"/>
            <a:r>
              <a:rPr lang="en-US" sz="1900" dirty="0" smtClean="0"/>
              <a:t>Assumptions of zero assets</a:t>
            </a:r>
          </a:p>
          <a:p>
            <a:r>
              <a:rPr lang="en-US" sz="1900" dirty="0" smtClean="0"/>
              <a:t>Proactive Identification of Conflicting Data or Discrepant Information</a:t>
            </a:r>
          </a:p>
        </p:txBody>
      </p:sp>
      <p:sp>
        <p:nvSpPr>
          <p:cNvPr id="3" name="Slide Number Placeholder 2"/>
          <p:cNvSpPr>
            <a:spLocks noGrp="1"/>
          </p:cNvSpPr>
          <p:nvPr>
            <p:ph type="sldNum" sz="quarter" idx="12"/>
          </p:nvPr>
        </p:nvSpPr>
        <p:spPr/>
        <p:txBody>
          <a:bodyPr/>
          <a:lstStyle/>
          <a:p>
            <a:pPr>
              <a:defRPr/>
            </a:pPr>
            <a:fld id="{FCAB5036-8F74-4C06-A395-E54EBCADDC3A}" type="slidenum">
              <a:rPr lang="en-US" smtClean="0"/>
              <a:pPr>
                <a:defRPr/>
              </a:pPr>
              <a:t>95</a:t>
            </a:fld>
            <a:endParaRPr lang="en-US" dirty="0"/>
          </a:p>
        </p:txBody>
      </p:sp>
      <p:sp>
        <p:nvSpPr>
          <p:cNvPr id="4" name="Title 3"/>
          <p:cNvSpPr>
            <a:spLocks noGrp="1"/>
          </p:cNvSpPr>
          <p:nvPr>
            <p:ph type="title"/>
          </p:nvPr>
        </p:nvSpPr>
        <p:spPr>
          <a:xfrm>
            <a:off x="533400" y="0"/>
            <a:ext cx="8229600" cy="1143000"/>
          </a:xfrm>
        </p:spPr>
        <p:txBody>
          <a:bodyPr>
            <a:normAutofit/>
          </a:bodyPr>
          <a:lstStyle/>
          <a:p>
            <a:pPr algn="ctr"/>
            <a:r>
              <a:rPr lang="en-US" dirty="0" smtClean="0"/>
              <a:t>What’s your philosophy?</a:t>
            </a:r>
            <a:endParaRPr lang="en-US" dirty="0"/>
          </a:p>
        </p:txBody>
      </p:sp>
    </p:spTree>
  </p:cSld>
  <p:clrMapOvr>
    <a:masterClrMapping/>
  </p:clrMapOvr>
  <p:transition spd="slow">
    <p:newsflash/>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533400" y="1371600"/>
            <a:ext cx="8229600" cy="4254500"/>
          </a:xfrm>
        </p:spPr>
        <p:txBody>
          <a:bodyPr/>
          <a:lstStyle/>
          <a:p>
            <a:r>
              <a:rPr lang="en-US" dirty="0" smtClean="0"/>
              <a:t>Released by DOE in March.</a:t>
            </a:r>
          </a:p>
          <a:p>
            <a:r>
              <a:rPr lang="en-US" dirty="0" smtClean="0"/>
              <a:t>Read entire Guide as soon as it is released.</a:t>
            </a:r>
          </a:p>
          <a:p>
            <a:r>
              <a:rPr lang="en-US" dirty="0" smtClean="0"/>
              <a:t>Notes and examples in the margins are important. *Health Account Savings Deduction – Line 25 of 1040</a:t>
            </a:r>
          </a:p>
          <a:p>
            <a:r>
              <a:rPr lang="en-US" dirty="0" smtClean="0"/>
              <a:t>Review EFC Calculation Worksheets – Recommend completing a hand calculation each year.</a:t>
            </a:r>
          </a:p>
          <a:p>
            <a:endParaRPr lang="en-US" dirty="0" smtClean="0"/>
          </a:p>
        </p:txBody>
      </p:sp>
      <p:sp>
        <p:nvSpPr>
          <p:cNvPr id="3" name="Title 2"/>
          <p:cNvSpPr>
            <a:spLocks noGrp="1"/>
          </p:cNvSpPr>
          <p:nvPr>
            <p:ph type="title"/>
          </p:nvPr>
        </p:nvSpPr>
        <p:spPr>
          <a:xfrm>
            <a:off x="762000" y="152400"/>
            <a:ext cx="7239000" cy="1143000"/>
          </a:xfrm>
        </p:spPr>
        <p:txBody>
          <a:bodyPr>
            <a:normAutofit fontScale="90000"/>
          </a:bodyPr>
          <a:lstStyle/>
          <a:p>
            <a:pPr algn="ctr">
              <a:defRPr/>
            </a:pPr>
            <a:r>
              <a:rPr lang="en-US" dirty="0" smtClean="0"/>
              <a:t>2012-2013 Application and Verification Guide	</a:t>
            </a:r>
            <a:endParaRPr lang="en-US" dirty="0"/>
          </a:p>
        </p:txBody>
      </p:sp>
      <p:sp>
        <p:nvSpPr>
          <p:cNvPr id="29700" name="Slide Number Placeholder 3"/>
          <p:cNvSpPr>
            <a:spLocks noGrp="1"/>
          </p:cNvSpPr>
          <p:nvPr>
            <p:ph type="sldNum" sz="quarter" idx="12"/>
          </p:nvPr>
        </p:nvSpPr>
        <p:spPr bwMode="auto">
          <a:noFill/>
          <a:ln>
            <a:miter lim="800000"/>
            <a:headEnd/>
            <a:tailEnd/>
          </a:ln>
        </p:spPr>
        <p:txBody>
          <a:bodyPr/>
          <a:lstStyle/>
          <a:p>
            <a:fld id="{6FB17E27-0195-4E90-A588-16D1536E7580}" type="slidenum">
              <a:rPr lang="en-US" smtClean="0"/>
              <a:pPr/>
              <a:t>96</a:t>
            </a:fld>
            <a:endParaRPr lang="en-US" dirty="0" smtClean="0"/>
          </a:p>
        </p:txBody>
      </p:sp>
      <p:pic>
        <p:nvPicPr>
          <p:cNvPr id="15362" name="Picture 2"/>
          <p:cNvPicPr>
            <a:picLocks noChangeAspect="1" noChangeArrowheads="1"/>
          </p:cNvPicPr>
          <p:nvPr/>
        </p:nvPicPr>
        <p:blipFill>
          <a:blip r:embed="rId2" cstate="print"/>
          <a:srcRect/>
          <a:stretch>
            <a:fillRect/>
          </a:stretch>
        </p:blipFill>
        <p:spPr bwMode="auto">
          <a:xfrm>
            <a:off x="5486400" y="4495800"/>
            <a:ext cx="3038729" cy="2221370"/>
          </a:xfrm>
          <a:prstGeom prst="rect">
            <a:avLst/>
          </a:prstGeom>
          <a:noFill/>
          <a:ln w="9525">
            <a:noFill/>
            <a:miter lim="800000"/>
            <a:headEnd/>
            <a:tailEnd/>
          </a:ln>
        </p:spPr>
      </p:pic>
      <p:sp>
        <p:nvSpPr>
          <p:cNvPr id="6" name="TextBox 5"/>
          <p:cNvSpPr txBox="1"/>
          <p:nvPr/>
        </p:nvSpPr>
        <p:spPr>
          <a:xfrm>
            <a:off x="838200" y="5029200"/>
            <a:ext cx="4267200" cy="646331"/>
          </a:xfrm>
          <a:prstGeom prst="rect">
            <a:avLst/>
          </a:prstGeom>
          <a:noFill/>
        </p:spPr>
        <p:txBody>
          <a:bodyPr wrap="square" rtlCol="0">
            <a:spAutoFit/>
          </a:bodyPr>
          <a:lstStyle/>
          <a:p>
            <a:r>
              <a:rPr lang="en-US" dirty="0" smtClean="0">
                <a:hlinkClick r:id="rId3"/>
              </a:rPr>
              <a:t>http://www.ifap.ed.gov/ifap/byAwardYear.jsp?type=fsahandbook</a:t>
            </a:r>
            <a:r>
              <a:rPr lang="en-US" dirty="0" smtClean="0"/>
              <a:t> </a:t>
            </a:r>
            <a:endParaRPr lang="en-US" dirty="0"/>
          </a:p>
        </p:txBody>
      </p:sp>
    </p:spTree>
  </p:cSld>
  <p:clrMapOvr>
    <a:masterClrMapping/>
  </p:clrMapOvr>
  <p:transition spd="slow">
    <p:wheel spokes="8"/>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762000"/>
            <a:ext cx="8001000" cy="5715000"/>
          </a:xfrm>
        </p:spPr>
        <p:txBody>
          <a:bodyPr>
            <a:normAutofit fontScale="92500" lnSpcReduction="20000"/>
          </a:bodyPr>
          <a:lstStyle/>
          <a:p>
            <a:r>
              <a:rPr lang="en-US" sz="2400" dirty="0" smtClean="0"/>
              <a:t>Suggested Bookmarks:</a:t>
            </a:r>
          </a:p>
          <a:p>
            <a:pPr lvl="1"/>
            <a:r>
              <a:rPr lang="en-US" dirty="0" smtClean="0"/>
              <a:t> </a:t>
            </a:r>
            <a:r>
              <a:rPr lang="en-US" sz="2000" dirty="0" smtClean="0"/>
              <a:t>e-CFR – TITLE 34--Education</a:t>
            </a:r>
          </a:p>
          <a:p>
            <a:pPr lvl="2"/>
            <a:r>
              <a:rPr lang="en-US" sz="1600" dirty="0" smtClean="0">
                <a:hlinkClick r:id="rId2"/>
              </a:rPr>
              <a:t>http://ecfr.gpoaccess.gov/cgi/t/text/text-idx?c=ecfr&amp;tpl=/ecfrbrowse/Title34/34cfr668_main_02.tpl</a:t>
            </a:r>
            <a:endParaRPr lang="en-US" sz="1600" dirty="0" smtClean="0"/>
          </a:p>
          <a:p>
            <a:pPr lvl="1"/>
            <a:r>
              <a:rPr lang="en-US" dirty="0" smtClean="0"/>
              <a:t> </a:t>
            </a:r>
            <a:r>
              <a:rPr lang="en-US" sz="2000" dirty="0" smtClean="0"/>
              <a:t>Application and Verification Guide</a:t>
            </a:r>
          </a:p>
          <a:p>
            <a:pPr lvl="2"/>
            <a:r>
              <a:rPr lang="en-US" sz="1600" dirty="0" smtClean="0">
                <a:hlinkClick r:id="rId3"/>
              </a:rPr>
              <a:t>http://ifap.ed.gov/ifap/byAwardYear.jsp?type=fsahandbook&amp;awardyear=2011-2012</a:t>
            </a:r>
            <a:endParaRPr lang="en-US" sz="1600" dirty="0" smtClean="0"/>
          </a:p>
          <a:p>
            <a:pPr lvl="1"/>
            <a:r>
              <a:rPr lang="en-US" sz="2000" dirty="0" smtClean="0"/>
              <a:t>Information for Financial Aid Professionals (IFAP)</a:t>
            </a:r>
          </a:p>
          <a:p>
            <a:pPr lvl="2"/>
            <a:r>
              <a:rPr lang="en-US" sz="1600" dirty="0" smtClean="0">
                <a:hlinkClick r:id="rId4"/>
              </a:rPr>
              <a:t>http://www.ifap.ed.gov/</a:t>
            </a:r>
            <a:endParaRPr lang="en-US" sz="1600" dirty="0" smtClean="0"/>
          </a:p>
          <a:p>
            <a:pPr lvl="1"/>
            <a:r>
              <a:rPr lang="en-US" sz="2000" dirty="0" smtClean="0"/>
              <a:t>Publication 17 – Your Federal Income Tax</a:t>
            </a:r>
          </a:p>
          <a:p>
            <a:pPr lvl="2"/>
            <a:r>
              <a:rPr lang="en-US" sz="1600" dirty="0" smtClean="0"/>
              <a:t>Tax Guide for Individuals </a:t>
            </a:r>
            <a:r>
              <a:rPr lang="en-US" sz="1600" u="sng" dirty="0" smtClean="0">
                <a:hlinkClick r:id="rId5"/>
              </a:rPr>
              <a:t>http://www.irs.gov/pub/irs-pdf/p17.pdf</a:t>
            </a:r>
            <a:endParaRPr lang="en-US" sz="1600" u="sng" dirty="0" smtClean="0"/>
          </a:p>
          <a:p>
            <a:pPr lvl="2"/>
            <a:r>
              <a:rPr lang="en-US" sz="1600" dirty="0" smtClean="0"/>
              <a:t>IRS Forms and Publications  </a:t>
            </a:r>
            <a:r>
              <a:rPr lang="en-US" sz="1600" u="sng" dirty="0" smtClean="0">
                <a:hlinkClick r:id="rId6"/>
              </a:rPr>
              <a:t>http://www.irs.gov/formspubs</a:t>
            </a:r>
            <a:endParaRPr lang="en-US" sz="2200" dirty="0" smtClean="0"/>
          </a:p>
          <a:p>
            <a:pPr lvl="1"/>
            <a:r>
              <a:rPr lang="en-US" sz="2000" dirty="0" smtClean="0"/>
              <a:t>Tax Transcripts</a:t>
            </a:r>
          </a:p>
          <a:p>
            <a:pPr lvl="2"/>
            <a:r>
              <a:rPr lang="en-US" sz="1800" dirty="0" smtClean="0"/>
              <a:t> </a:t>
            </a:r>
            <a:r>
              <a:rPr lang="en-US" sz="1600" dirty="0" smtClean="0">
                <a:hlinkClick r:id="rId7"/>
              </a:rPr>
              <a:t>http://www.irs.gov/faqs/faq/0,,id=199557,00.html</a:t>
            </a:r>
            <a:r>
              <a:rPr lang="en-US" sz="1600" dirty="0" smtClean="0"/>
              <a:t> </a:t>
            </a:r>
          </a:p>
          <a:p>
            <a:pPr lvl="1"/>
            <a:r>
              <a:rPr lang="en-US" sz="1800" dirty="0" smtClean="0"/>
              <a:t>USCIS – US Citizenship and Immigration Service</a:t>
            </a:r>
          </a:p>
          <a:p>
            <a:pPr lvl="2"/>
            <a:r>
              <a:rPr lang="en-US" sz="1600" dirty="0" smtClean="0">
                <a:hlinkClick r:id="rId8"/>
              </a:rPr>
              <a:t>http://www.uscis.gov/portal/site/uscis</a:t>
            </a:r>
            <a:r>
              <a:rPr lang="en-US" sz="1600" dirty="0" smtClean="0"/>
              <a:t> </a:t>
            </a:r>
          </a:p>
          <a:p>
            <a:pPr lvl="1"/>
            <a:r>
              <a:rPr lang="en-US" sz="1800" dirty="0" smtClean="0"/>
              <a:t>NSLDS </a:t>
            </a:r>
          </a:p>
          <a:p>
            <a:pPr lvl="2"/>
            <a:r>
              <a:rPr lang="en-US" sz="1600" dirty="0" smtClean="0">
                <a:hlinkClick r:id="rId9"/>
              </a:rPr>
              <a:t>https://www.nsldsfap.ed.gov/nslds_FAP/</a:t>
            </a:r>
            <a:r>
              <a:rPr lang="en-US" sz="1600" dirty="0" smtClean="0"/>
              <a:t> </a:t>
            </a:r>
          </a:p>
          <a:p>
            <a:pPr lvl="1"/>
            <a:r>
              <a:rPr lang="en-US" sz="1800" dirty="0" smtClean="0"/>
              <a:t>Selective Service Registration Confirmation</a:t>
            </a:r>
          </a:p>
          <a:p>
            <a:pPr lvl="2"/>
            <a:r>
              <a:rPr lang="en-US" sz="1600" dirty="0" smtClean="0">
                <a:hlinkClick r:id="rId10"/>
              </a:rPr>
              <a:t>https://www.sss.gov/RegVer/wfVerification.aspx</a:t>
            </a:r>
            <a:r>
              <a:rPr lang="en-US" sz="1600" dirty="0" smtClean="0"/>
              <a:t> </a:t>
            </a:r>
          </a:p>
          <a:p>
            <a:pPr lvl="1"/>
            <a:r>
              <a:rPr lang="en-US" sz="1800" dirty="0" smtClean="0"/>
              <a:t>Social Security Administration</a:t>
            </a:r>
          </a:p>
          <a:p>
            <a:pPr lvl="2"/>
            <a:r>
              <a:rPr lang="en-US" sz="1600" dirty="0" smtClean="0">
                <a:hlinkClick r:id="rId11"/>
              </a:rPr>
              <a:t>http://www.ssa.gov/ssnumber/</a:t>
            </a:r>
            <a:r>
              <a:rPr lang="en-US" sz="1600" dirty="0" smtClean="0"/>
              <a:t> </a:t>
            </a:r>
          </a:p>
          <a:p>
            <a:endParaRPr lang="en-US" dirty="0"/>
          </a:p>
        </p:txBody>
      </p:sp>
      <p:sp>
        <p:nvSpPr>
          <p:cNvPr id="3" name="Slide Number Placeholder 2"/>
          <p:cNvSpPr>
            <a:spLocks noGrp="1"/>
          </p:cNvSpPr>
          <p:nvPr>
            <p:ph type="sldNum" sz="quarter" idx="12"/>
          </p:nvPr>
        </p:nvSpPr>
        <p:spPr/>
        <p:txBody>
          <a:bodyPr/>
          <a:lstStyle/>
          <a:p>
            <a:pPr>
              <a:defRPr/>
            </a:pPr>
            <a:fld id="{FCAB5036-8F74-4C06-A395-E54EBCADDC3A}" type="slidenum">
              <a:rPr lang="en-US" smtClean="0"/>
              <a:pPr>
                <a:defRPr/>
              </a:pPr>
              <a:t>97</a:t>
            </a:fld>
            <a:endParaRPr lang="en-US" dirty="0"/>
          </a:p>
        </p:txBody>
      </p:sp>
      <p:sp>
        <p:nvSpPr>
          <p:cNvPr id="4" name="Title 3"/>
          <p:cNvSpPr>
            <a:spLocks noGrp="1"/>
          </p:cNvSpPr>
          <p:nvPr>
            <p:ph type="title"/>
          </p:nvPr>
        </p:nvSpPr>
        <p:spPr>
          <a:xfrm>
            <a:off x="457200" y="76200"/>
            <a:ext cx="8229600" cy="762000"/>
          </a:xfrm>
        </p:spPr>
        <p:txBody>
          <a:bodyPr>
            <a:normAutofit/>
          </a:bodyPr>
          <a:lstStyle/>
          <a:p>
            <a:pPr algn="ctr"/>
            <a:r>
              <a:rPr lang="en-US" sz="3400" dirty="0" smtClean="0"/>
              <a:t>Online Resources</a:t>
            </a:r>
            <a:endParaRPr lang="en-US" sz="3400" dirty="0"/>
          </a:p>
        </p:txBody>
      </p:sp>
    </p:spTree>
  </p:cSld>
  <p:clrMapOvr>
    <a:masterClrMapping/>
  </p:clrMapOvr>
  <p:transition spd="slow">
    <p:circl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CAB5036-8F74-4C06-A395-E54EBCADDC3A}" type="slidenum">
              <a:rPr lang="en-US" smtClean="0"/>
              <a:pPr>
                <a:defRPr/>
              </a:pPr>
              <a:t>98</a:t>
            </a:fld>
            <a:endParaRPr lang="en-US" dirty="0"/>
          </a:p>
        </p:txBody>
      </p:sp>
      <p:sp>
        <p:nvSpPr>
          <p:cNvPr id="5" name="Rectangle 4"/>
          <p:cNvSpPr/>
          <p:nvPr/>
        </p:nvSpPr>
        <p:spPr>
          <a:xfrm>
            <a:off x="2209800" y="1143000"/>
            <a:ext cx="4572000" cy="3588162"/>
          </a:xfrm>
          <a:prstGeom prst="rect">
            <a:avLst/>
          </a:prstGeom>
        </p:spPr>
        <p:txBody>
          <a:bodyPr wrap="square">
            <a:spAutoFit/>
          </a:bodyPr>
          <a:lstStyle/>
          <a:p>
            <a:pPr lvl="0" algn="ctr" fontAlgn="auto">
              <a:spcBef>
                <a:spcPts val="700"/>
              </a:spcBef>
              <a:spcAft>
                <a:spcPts val="0"/>
              </a:spcAft>
              <a:buClr>
                <a:schemeClr val="accent2"/>
              </a:buClr>
              <a:buSzPct val="85000"/>
              <a:defRPr/>
            </a:pPr>
            <a:r>
              <a:rPr lang="en-US" sz="3600" b="1" spc="100" dirty="0" smtClean="0"/>
              <a:t>Thank you for attending!</a:t>
            </a:r>
          </a:p>
          <a:p>
            <a:pPr lvl="0" algn="ctr" fontAlgn="auto">
              <a:spcBef>
                <a:spcPts val="700"/>
              </a:spcBef>
              <a:spcAft>
                <a:spcPts val="0"/>
              </a:spcAft>
              <a:buClr>
                <a:schemeClr val="accent2"/>
              </a:buClr>
              <a:buSzPct val="85000"/>
              <a:defRPr/>
            </a:pPr>
            <a:endParaRPr lang="en-US" sz="3600" b="1" spc="100" dirty="0" smtClean="0"/>
          </a:p>
          <a:p>
            <a:pPr lvl="0" algn="ctr" fontAlgn="auto">
              <a:spcBef>
                <a:spcPts val="700"/>
              </a:spcBef>
              <a:spcAft>
                <a:spcPts val="0"/>
              </a:spcAft>
              <a:buClr>
                <a:schemeClr val="accent2"/>
              </a:buClr>
              <a:buSzPct val="85000"/>
              <a:defRPr/>
            </a:pPr>
            <a:r>
              <a:rPr lang="en-US" sz="3600" b="1" spc="100" dirty="0" smtClean="0"/>
              <a:t>Any Questions??</a:t>
            </a:r>
          </a:p>
          <a:p>
            <a:pPr lvl="0" algn="ctr" fontAlgn="auto">
              <a:spcBef>
                <a:spcPts val="700"/>
              </a:spcBef>
              <a:spcAft>
                <a:spcPts val="0"/>
              </a:spcAft>
              <a:buClr>
                <a:schemeClr val="accent2"/>
              </a:buClr>
              <a:buSzPct val="85000"/>
              <a:defRPr/>
            </a:pPr>
            <a:r>
              <a:rPr lang="en-US" b="1" spc="100" dirty="0" smtClean="0">
                <a:solidFill>
                  <a:srgbClr val="FFFFFF"/>
                </a:solidFill>
              </a:rPr>
              <a:t>you for attending!</a:t>
            </a:r>
          </a:p>
          <a:p>
            <a:pPr lvl="0" algn="ctr" fontAlgn="auto">
              <a:spcBef>
                <a:spcPts val="700"/>
              </a:spcBef>
              <a:spcAft>
                <a:spcPts val="0"/>
              </a:spcAft>
              <a:buClr>
                <a:schemeClr val="accent2"/>
              </a:buClr>
              <a:buSzPct val="85000"/>
              <a:defRPr/>
            </a:pPr>
            <a:endParaRPr lang="en-US" b="1" spc="100" dirty="0" smtClean="0">
              <a:solidFill>
                <a:srgbClr val="FFFFFF"/>
              </a:solidFill>
            </a:endParaRPr>
          </a:p>
          <a:p>
            <a:pPr lvl="0" algn="ctr" fontAlgn="auto">
              <a:spcBef>
                <a:spcPts val="700"/>
              </a:spcBef>
              <a:spcAft>
                <a:spcPts val="0"/>
              </a:spcAft>
              <a:buClr>
                <a:schemeClr val="accent2"/>
              </a:buClr>
              <a:buSzPct val="85000"/>
              <a:defRPr/>
            </a:pPr>
            <a:r>
              <a:rPr lang="en-US" b="1" spc="100" dirty="0" smtClean="0">
                <a:solidFill>
                  <a:srgbClr val="FFFFFF"/>
                </a:solidFill>
              </a:rPr>
              <a:t>Any Questions??</a:t>
            </a:r>
            <a:endParaRPr lang="en-US" b="1" spc="100" dirty="0">
              <a:solidFill>
                <a:srgbClr val="FFFFFF"/>
              </a:solidFill>
            </a:endParaRPr>
          </a:p>
        </p:txBody>
      </p:sp>
      <p:sp>
        <p:nvSpPr>
          <p:cNvPr id="6" name="Rectangle 5"/>
          <p:cNvSpPr/>
          <p:nvPr/>
        </p:nvSpPr>
        <p:spPr>
          <a:xfrm>
            <a:off x="838200" y="4191000"/>
            <a:ext cx="7848600" cy="2203167"/>
          </a:xfrm>
          <a:prstGeom prst="rect">
            <a:avLst/>
          </a:prstGeom>
        </p:spPr>
        <p:txBody>
          <a:bodyPr wrap="square">
            <a:spAutoFit/>
          </a:bodyPr>
          <a:lstStyle/>
          <a:p>
            <a:pPr lvl="0">
              <a:spcBef>
                <a:spcPts val="700"/>
              </a:spcBef>
              <a:buClr>
                <a:schemeClr val="accent2"/>
              </a:buClr>
              <a:buSzPct val="85000"/>
              <a:defRPr/>
            </a:pPr>
            <a:r>
              <a:rPr lang="en-US" b="1" spc="100" dirty="0" smtClean="0"/>
              <a:t>Contact Information:</a:t>
            </a:r>
          </a:p>
          <a:p>
            <a:pPr lvl="0">
              <a:spcBef>
                <a:spcPts val="700"/>
              </a:spcBef>
              <a:buClr>
                <a:schemeClr val="accent2"/>
              </a:buClr>
              <a:buSzPct val="85000"/>
              <a:defRPr/>
            </a:pPr>
            <a:r>
              <a:rPr lang="en-US" b="1" spc="100" dirty="0" smtClean="0"/>
              <a:t>	JoEllen Soucier – </a:t>
            </a:r>
            <a:r>
              <a:rPr lang="en-US" b="1" spc="100" dirty="0" smtClean="0">
                <a:hlinkClick r:id="rId2"/>
              </a:rPr>
              <a:t>jsoucier@proed.org</a:t>
            </a:r>
            <a:r>
              <a:rPr lang="en-US" b="1" spc="100" dirty="0" smtClean="0"/>
              <a:t> </a:t>
            </a:r>
          </a:p>
          <a:p>
            <a:pPr lvl="0">
              <a:spcBef>
                <a:spcPts val="700"/>
              </a:spcBef>
              <a:buClr>
                <a:schemeClr val="accent2"/>
              </a:buClr>
              <a:buSzPct val="85000"/>
              <a:defRPr/>
            </a:pPr>
            <a:r>
              <a:rPr lang="en-US" b="1" spc="100" dirty="0" smtClean="0"/>
              <a:t>	</a:t>
            </a:r>
            <a:r>
              <a:rPr lang="en-US" sz="1600" b="1" spc="100" dirty="0" smtClean="0"/>
              <a:t>978-895-0639			www.proed.org</a:t>
            </a:r>
          </a:p>
          <a:p>
            <a:pPr lvl="0">
              <a:spcBef>
                <a:spcPts val="700"/>
              </a:spcBef>
              <a:buClr>
                <a:schemeClr val="accent2"/>
              </a:buClr>
              <a:buSzPct val="85000"/>
              <a:defRPr/>
            </a:pPr>
            <a:endParaRPr lang="en-US" b="1" spc="100" dirty="0" smtClean="0"/>
          </a:p>
          <a:p>
            <a:pPr lvl="0">
              <a:spcBef>
                <a:spcPts val="700"/>
              </a:spcBef>
              <a:buClr>
                <a:schemeClr val="accent2"/>
              </a:buClr>
              <a:buSzPct val="85000"/>
              <a:defRPr/>
            </a:pPr>
            <a:r>
              <a:rPr lang="en-US" b="1" spc="100" dirty="0" smtClean="0"/>
              <a:t>	</a:t>
            </a:r>
          </a:p>
          <a:p>
            <a:pPr lvl="0">
              <a:spcBef>
                <a:spcPts val="700"/>
              </a:spcBef>
              <a:buClr>
                <a:schemeClr val="accent2"/>
              </a:buClr>
              <a:buSzPct val="85000"/>
              <a:defRPr/>
            </a:pPr>
            <a:endParaRPr lang="en-US" b="1" spc="100" dirty="0" smtClean="0"/>
          </a:p>
        </p:txBody>
      </p:sp>
    </p:spTree>
  </p:cSld>
  <p:clrMapOvr>
    <a:masterClrMapping/>
  </p:clrMapOvr>
  <p:transition spd="slow">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12522</TotalTime>
  <Words>12093</Words>
  <Application>Microsoft Office PowerPoint</Application>
  <PresentationFormat>On-screen Show (4:3)</PresentationFormat>
  <Paragraphs>1078</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Concourse</vt:lpstr>
      <vt:lpstr> NYSFAAA Verification Training 2012-2013 </vt:lpstr>
      <vt:lpstr>Today’s Agenda</vt:lpstr>
      <vt:lpstr>Verification – Why?</vt:lpstr>
      <vt:lpstr>Verification – Conflicting Information</vt:lpstr>
      <vt:lpstr>Student Dependency Status HEA Sec. 480(d)</vt:lpstr>
      <vt:lpstr>Independent other than Age  Documenting Independent Status</vt:lpstr>
      <vt:lpstr>Independent other than Age  Homelessness</vt:lpstr>
      <vt:lpstr>Example:  More than 50% Support to a Dependent Child</vt:lpstr>
      <vt:lpstr>Answer:  More than 50% Support to a Dependent Child</vt:lpstr>
      <vt:lpstr>Example:  Legal Dependent</vt:lpstr>
      <vt:lpstr>Answer:  Legal Dependent</vt:lpstr>
      <vt:lpstr>Example:  Legal Dependent</vt:lpstr>
      <vt:lpstr>Answer:  Legal Dependent</vt:lpstr>
      <vt:lpstr>Parental Information Who is a Parent?</vt:lpstr>
      <vt:lpstr>Parents’ Personal  Information</vt:lpstr>
      <vt:lpstr>Parental Information Divorce/Separation - Which Parent?</vt:lpstr>
      <vt:lpstr>Example:  Who is a Parent</vt:lpstr>
      <vt:lpstr>Answer:  Who is a Parent</vt:lpstr>
      <vt:lpstr>Example:  Who is a Parent</vt:lpstr>
      <vt:lpstr>Example:  Who is a Parent</vt:lpstr>
      <vt:lpstr>Marital Status</vt:lpstr>
      <vt:lpstr>Example: Marital Status</vt:lpstr>
      <vt:lpstr>Answer: Marital Status</vt:lpstr>
      <vt:lpstr>Example:  Which Parent?</vt:lpstr>
      <vt:lpstr>Answer:  Which Parent?</vt:lpstr>
      <vt:lpstr>Example: Marital Status Conflict</vt:lpstr>
      <vt:lpstr>Answer: Marital Status Conflict</vt:lpstr>
      <vt:lpstr>Example: Are they married?</vt:lpstr>
      <vt:lpstr>Answer: Are they married?</vt:lpstr>
      <vt:lpstr>Tax Filing Status</vt:lpstr>
      <vt:lpstr>Tax Filing Status</vt:lpstr>
      <vt:lpstr>Eligible to File 1040A</vt:lpstr>
      <vt:lpstr>Example: Eligible for 1040A</vt:lpstr>
      <vt:lpstr>Answer:  Filing Status</vt:lpstr>
      <vt:lpstr>Student Data</vt:lpstr>
      <vt:lpstr>Parental Data</vt:lpstr>
      <vt:lpstr>Dislocated Worker Status</vt:lpstr>
      <vt:lpstr>Example: Document Dislocated Worker Status?</vt:lpstr>
      <vt:lpstr>Answer: Document Dislocated Worker Status?</vt:lpstr>
      <vt:lpstr>Household Size</vt:lpstr>
      <vt:lpstr>Household Size Continued…</vt:lpstr>
      <vt:lpstr>Number in College</vt:lpstr>
      <vt:lpstr>Example: Household Size &amp; Number in College</vt:lpstr>
      <vt:lpstr>Answer: Household Size &amp; Number in College</vt:lpstr>
      <vt:lpstr>Tax Expert</vt:lpstr>
      <vt:lpstr>IRS Publication 17 </vt:lpstr>
      <vt:lpstr>Tax Marital Status</vt:lpstr>
      <vt:lpstr>Tax Marital Status Definitions</vt:lpstr>
      <vt:lpstr>Example: Qualifying Dependent</vt:lpstr>
      <vt:lpstr>Answer: Qualifying Dependent</vt:lpstr>
      <vt:lpstr>Exemptions</vt:lpstr>
      <vt:lpstr>Wages–Income Earned from Work</vt:lpstr>
      <vt:lpstr>Education Credits &amp; Taxable Grant and Scholarships</vt:lpstr>
      <vt:lpstr>Tax Exempt Interest, First-time Homebuyer Credit, HSAs</vt:lpstr>
      <vt:lpstr>Untaxed Income and Credits NOT Reported</vt:lpstr>
      <vt:lpstr>Using Tax Schedules</vt:lpstr>
      <vt:lpstr>IRS Data Retrieval Tool (DRT)</vt:lpstr>
      <vt:lpstr>Unable to use IRS Data Retrieval Tool</vt:lpstr>
      <vt:lpstr>Challenges to the IRS DRT</vt:lpstr>
      <vt:lpstr>IRS DRT – Data Flags</vt:lpstr>
      <vt:lpstr>IRS Tax Transcript</vt:lpstr>
      <vt:lpstr>Requesting a Tax Transcript</vt:lpstr>
      <vt:lpstr>Working with the Tax Transcript</vt:lpstr>
      <vt:lpstr>Working with the Tax Transcript</vt:lpstr>
      <vt:lpstr>Working with the Tax Transcript</vt:lpstr>
      <vt:lpstr>Working with the Tax Transcript</vt:lpstr>
      <vt:lpstr>Working with the Tax Transcript</vt:lpstr>
      <vt:lpstr>Slide 68</vt:lpstr>
      <vt:lpstr>Slide 69</vt:lpstr>
      <vt:lpstr>Verification Requirements </vt:lpstr>
      <vt:lpstr>Applicants Selected for Verification</vt:lpstr>
      <vt:lpstr>2012-2013 CHANGES</vt:lpstr>
      <vt:lpstr>Household Size and Number in College</vt:lpstr>
      <vt:lpstr>Child Support Paid and  Food Stamps (SNAP)</vt:lpstr>
      <vt:lpstr>Adjusted Gross Income (AGI)  and Taxes Paid</vt:lpstr>
      <vt:lpstr>Untaxed IRA Distributions Untaxed Pensions</vt:lpstr>
      <vt:lpstr>IRA Deductions and Payments to Self-Employed SEP, SIMPLE, Keogh, &amp; Other Plans</vt:lpstr>
      <vt:lpstr>Optional Verification Items</vt:lpstr>
      <vt:lpstr>Assets</vt:lpstr>
      <vt:lpstr>Common Verification Errors</vt:lpstr>
      <vt:lpstr>Identifying Conflicting Information</vt:lpstr>
      <vt:lpstr>Common Areas of Conflicting Information</vt:lpstr>
      <vt:lpstr>Resolving Conflicting Information</vt:lpstr>
      <vt:lpstr>Correcting Data</vt:lpstr>
      <vt:lpstr>Example:  Separated but Filed Joint Return</vt:lpstr>
      <vt:lpstr>Answer:  Separated but Filed Joint Return</vt:lpstr>
      <vt:lpstr>Example: Verify line items</vt:lpstr>
      <vt:lpstr>Answer: Verify line items</vt:lpstr>
      <vt:lpstr>Example: Verify line items</vt:lpstr>
      <vt:lpstr>Answer: Verify Line Items</vt:lpstr>
      <vt:lpstr>Verification Policies and Procedures</vt:lpstr>
      <vt:lpstr>Best Practice:  Questions to address in Policies &amp; Procedures</vt:lpstr>
      <vt:lpstr>Best Practice:  More Questions to address in Policies &amp; Procedures</vt:lpstr>
      <vt:lpstr>Best Practice:  More Questions to address in Policies &amp; Procedures</vt:lpstr>
      <vt:lpstr>What’s your philosophy?</vt:lpstr>
      <vt:lpstr>2012-2013 Application and Verification Guide </vt:lpstr>
      <vt:lpstr>Online Resources</vt:lpstr>
      <vt:lpstr>Slide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Processing - What Does This Mean?</dc:title>
  <dc:creator>Tor Shekerjian</dc:creator>
  <cp:lastModifiedBy>Windows User</cp:lastModifiedBy>
  <cp:revision>604</cp:revision>
  <dcterms:created xsi:type="dcterms:W3CDTF">2010-02-11T22:31:11Z</dcterms:created>
  <dcterms:modified xsi:type="dcterms:W3CDTF">2012-05-25T12:14:14Z</dcterms:modified>
</cp:coreProperties>
</file>