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Lst>
  <p:notesMasterIdLst>
    <p:notesMasterId r:id="rId33"/>
  </p:notesMasterIdLst>
  <p:handoutMasterIdLst>
    <p:handoutMasterId r:id="rId34"/>
  </p:handoutMasterIdLst>
  <p:sldIdLst>
    <p:sldId id="256" r:id="rId2"/>
    <p:sldId id="257" r:id="rId3"/>
    <p:sldId id="292" r:id="rId4"/>
    <p:sldId id="258" r:id="rId5"/>
    <p:sldId id="266" r:id="rId6"/>
    <p:sldId id="259" r:id="rId7"/>
    <p:sldId id="287" r:id="rId8"/>
    <p:sldId id="288" r:id="rId9"/>
    <p:sldId id="285" r:id="rId10"/>
    <p:sldId id="286" r:id="rId11"/>
    <p:sldId id="284" r:id="rId12"/>
    <p:sldId id="262" r:id="rId13"/>
    <p:sldId id="263" r:id="rId14"/>
    <p:sldId id="267" r:id="rId15"/>
    <p:sldId id="268" r:id="rId16"/>
    <p:sldId id="270" r:id="rId17"/>
    <p:sldId id="271" r:id="rId18"/>
    <p:sldId id="272" r:id="rId19"/>
    <p:sldId id="265" r:id="rId20"/>
    <p:sldId id="294" r:id="rId21"/>
    <p:sldId id="275" r:id="rId22"/>
    <p:sldId id="293" r:id="rId23"/>
    <p:sldId id="291" r:id="rId24"/>
    <p:sldId id="289" r:id="rId25"/>
    <p:sldId id="290" r:id="rId26"/>
    <p:sldId id="278" r:id="rId27"/>
    <p:sldId id="279" r:id="rId28"/>
    <p:sldId id="280" r:id="rId29"/>
    <p:sldId id="281" r:id="rId30"/>
    <p:sldId id="282" r:id="rId31"/>
    <p:sldId id="283" r:id="rId32"/>
  </p:sldIdLst>
  <p:sldSz cx="9144000" cy="6858000" type="screen4x3"/>
  <p:notesSz cx="6934200" cy="9220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4">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BA0003"/>
    <a:srgbClr val="62139E"/>
    <a:srgbClr val="219797"/>
    <a:srgbClr val="E3CD74"/>
    <a:srgbClr val="EEB42D"/>
    <a:srgbClr val="EED4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54" autoAdjust="0"/>
    <p:restoredTop sz="94811" autoAdjust="0"/>
  </p:normalViewPr>
  <p:slideViewPr>
    <p:cSldViewPr>
      <p:cViewPr varScale="1">
        <p:scale>
          <a:sx n="109" d="100"/>
          <a:sy n="109" d="100"/>
        </p:scale>
        <p:origin x="1608" y="96"/>
      </p:cViewPr>
      <p:guideLst>
        <p:guide orient="horz" pos="2160"/>
        <p:guide pos="2880"/>
      </p:guideLst>
    </p:cSldViewPr>
  </p:slideViewPr>
  <p:outlineViewPr>
    <p:cViewPr>
      <p:scale>
        <a:sx n="33" d="100"/>
        <a:sy n="33" d="100"/>
      </p:scale>
      <p:origin x="0" y="1889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0" d="100"/>
          <a:sy n="30" d="100"/>
        </p:scale>
        <p:origin x="-1182" y="-90"/>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3005138" cy="460375"/>
          </a:xfrm>
          <a:prstGeom prst="rect">
            <a:avLst/>
          </a:prstGeom>
          <a:noFill/>
          <a:ln w="9525">
            <a:noFill/>
            <a:miter lim="800000"/>
            <a:headEnd/>
            <a:tailEnd/>
          </a:ln>
        </p:spPr>
        <p:txBody>
          <a:bodyPr vert="horz" wrap="square" lIns="90704" tIns="45352" rIns="90704" bIns="45352" numCol="1" anchor="t" anchorCtr="0" compatLnSpc="1">
            <a:prstTxWarp prst="textNoShape">
              <a:avLst/>
            </a:prstTxWarp>
          </a:bodyPr>
          <a:lstStyle>
            <a:lvl1pPr defTabSz="904875">
              <a:defRPr sz="1200">
                <a:latin typeface="Verdana" pitchFamily="34" charset="0"/>
              </a:defRPr>
            </a:lvl1pPr>
          </a:lstStyle>
          <a:p>
            <a:pPr>
              <a:defRPr/>
            </a:pPr>
            <a:endParaRPr lang="en-US"/>
          </a:p>
        </p:txBody>
      </p:sp>
      <p:sp>
        <p:nvSpPr>
          <p:cNvPr id="71683" name="Rectangle 3"/>
          <p:cNvSpPr>
            <a:spLocks noGrp="1" noChangeArrowheads="1"/>
          </p:cNvSpPr>
          <p:nvPr>
            <p:ph type="dt" sz="quarter" idx="1"/>
          </p:nvPr>
        </p:nvSpPr>
        <p:spPr bwMode="auto">
          <a:xfrm>
            <a:off x="3927475" y="0"/>
            <a:ext cx="3005138" cy="460375"/>
          </a:xfrm>
          <a:prstGeom prst="rect">
            <a:avLst/>
          </a:prstGeom>
          <a:noFill/>
          <a:ln w="9525">
            <a:noFill/>
            <a:miter lim="800000"/>
            <a:headEnd/>
            <a:tailEnd/>
          </a:ln>
        </p:spPr>
        <p:txBody>
          <a:bodyPr vert="horz" wrap="square" lIns="90704" tIns="45352" rIns="90704" bIns="45352" numCol="1" anchor="t" anchorCtr="0" compatLnSpc="1">
            <a:prstTxWarp prst="textNoShape">
              <a:avLst/>
            </a:prstTxWarp>
          </a:bodyPr>
          <a:lstStyle>
            <a:lvl1pPr algn="r" defTabSz="904875">
              <a:defRPr sz="1200">
                <a:latin typeface="Verdana" pitchFamily="34" charset="0"/>
              </a:defRPr>
            </a:lvl1pPr>
          </a:lstStyle>
          <a:p>
            <a:pPr>
              <a:defRPr/>
            </a:pPr>
            <a:endParaRPr lang="en-US"/>
          </a:p>
        </p:txBody>
      </p:sp>
      <p:sp>
        <p:nvSpPr>
          <p:cNvPr id="71684" name="Rectangle 4"/>
          <p:cNvSpPr>
            <a:spLocks noGrp="1" noChangeArrowheads="1"/>
          </p:cNvSpPr>
          <p:nvPr>
            <p:ph type="ftr" sz="quarter" idx="2"/>
          </p:nvPr>
        </p:nvSpPr>
        <p:spPr bwMode="auto">
          <a:xfrm>
            <a:off x="0" y="8758238"/>
            <a:ext cx="3005138" cy="460375"/>
          </a:xfrm>
          <a:prstGeom prst="rect">
            <a:avLst/>
          </a:prstGeom>
          <a:noFill/>
          <a:ln w="9525">
            <a:noFill/>
            <a:miter lim="800000"/>
            <a:headEnd/>
            <a:tailEnd/>
          </a:ln>
        </p:spPr>
        <p:txBody>
          <a:bodyPr vert="horz" wrap="square" lIns="90704" tIns="45352" rIns="90704" bIns="45352" numCol="1" anchor="b" anchorCtr="0" compatLnSpc="1">
            <a:prstTxWarp prst="textNoShape">
              <a:avLst/>
            </a:prstTxWarp>
          </a:bodyPr>
          <a:lstStyle>
            <a:lvl1pPr defTabSz="904875">
              <a:defRPr sz="1200">
                <a:latin typeface="Verdana" pitchFamily="34" charset="0"/>
              </a:defRPr>
            </a:lvl1pPr>
          </a:lstStyle>
          <a:p>
            <a:pPr>
              <a:defRPr/>
            </a:pPr>
            <a:endParaRPr lang="en-US"/>
          </a:p>
        </p:txBody>
      </p:sp>
      <p:sp>
        <p:nvSpPr>
          <p:cNvPr id="71685" name="Rectangle 5"/>
          <p:cNvSpPr>
            <a:spLocks noGrp="1" noChangeArrowheads="1"/>
          </p:cNvSpPr>
          <p:nvPr>
            <p:ph type="sldNum" sz="quarter" idx="3"/>
          </p:nvPr>
        </p:nvSpPr>
        <p:spPr bwMode="auto">
          <a:xfrm>
            <a:off x="3927475" y="8758238"/>
            <a:ext cx="3005138" cy="460375"/>
          </a:xfrm>
          <a:prstGeom prst="rect">
            <a:avLst/>
          </a:prstGeom>
          <a:noFill/>
          <a:ln w="9525">
            <a:noFill/>
            <a:miter lim="800000"/>
            <a:headEnd/>
            <a:tailEnd/>
          </a:ln>
        </p:spPr>
        <p:txBody>
          <a:bodyPr vert="horz" wrap="square" lIns="90704" tIns="45352" rIns="90704" bIns="45352" numCol="1" anchor="b" anchorCtr="0" compatLnSpc="1">
            <a:prstTxWarp prst="textNoShape">
              <a:avLst/>
            </a:prstTxWarp>
          </a:bodyPr>
          <a:lstStyle>
            <a:lvl1pPr algn="r" defTabSz="904875">
              <a:defRPr sz="1200">
                <a:latin typeface="Verdana" pitchFamily="34" charset="0"/>
              </a:defRPr>
            </a:lvl1pPr>
          </a:lstStyle>
          <a:p>
            <a:pPr>
              <a:defRPr/>
            </a:pPr>
            <a:fld id="{C8C7FEAE-D6E8-4F79-A672-F07C55AAB998}" type="slidenum">
              <a:rPr lang="en-US"/>
              <a:pPr>
                <a:defRPr/>
              </a:pPr>
              <a:t>‹#›</a:t>
            </a:fld>
            <a:endParaRPr lang="en-US"/>
          </a:p>
        </p:txBody>
      </p:sp>
    </p:spTree>
    <p:extLst>
      <p:ext uri="{BB962C8B-B14F-4D97-AF65-F5344CB8AC3E}">
        <p14:creationId xmlns:p14="http://schemas.microsoft.com/office/powerpoint/2010/main" val="28615678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3006725" cy="461963"/>
          </a:xfrm>
          <a:prstGeom prst="rect">
            <a:avLst/>
          </a:prstGeom>
          <a:noFill/>
          <a:ln w="9525">
            <a:noFill/>
            <a:miter lim="800000"/>
            <a:headEnd/>
            <a:tailEnd/>
          </a:ln>
        </p:spPr>
        <p:txBody>
          <a:bodyPr vert="horz" wrap="square" lIns="92278" tIns="46140" rIns="92278" bIns="46140" numCol="1" anchor="t" anchorCtr="0" compatLnSpc="1">
            <a:prstTxWarp prst="textNoShape">
              <a:avLst/>
            </a:prstTxWarp>
          </a:bodyPr>
          <a:lstStyle>
            <a:lvl1pPr defTabSz="922338">
              <a:defRPr sz="1200">
                <a:latin typeface="Verdana" pitchFamily="34" charset="0"/>
              </a:defRPr>
            </a:lvl1pPr>
          </a:lstStyle>
          <a:p>
            <a:pPr>
              <a:defRPr/>
            </a:pPr>
            <a:endParaRPr lang="en-US"/>
          </a:p>
        </p:txBody>
      </p:sp>
      <p:sp>
        <p:nvSpPr>
          <p:cNvPr id="60419" name="Rectangle 3"/>
          <p:cNvSpPr>
            <a:spLocks noGrp="1" noChangeArrowheads="1"/>
          </p:cNvSpPr>
          <p:nvPr>
            <p:ph type="dt" idx="1"/>
          </p:nvPr>
        </p:nvSpPr>
        <p:spPr bwMode="auto">
          <a:xfrm>
            <a:off x="3925888" y="0"/>
            <a:ext cx="3006725" cy="461963"/>
          </a:xfrm>
          <a:prstGeom prst="rect">
            <a:avLst/>
          </a:prstGeom>
          <a:noFill/>
          <a:ln w="9525">
            <a:noFill/>
            <a:miter lim="800000"/>
            <a:headEnd/>
            <a:tailEnd/>
          </a:ln>
        </p:spPr>
        <p:txBody>
          <a:bodyPr vert="horz" wrap="square" lIns="92278" tIns="46140" rIns="92278" bIns="46140" numCol="1" anchor="t" anchorCtr="0" compatLnSpc="1">
            <a:prstTxWarp prst="textNoShape">
              <a:avLst/>
            </a:prstTxWarp>
          </a:bodyPr>
          <a:lstStyle>
            <a:lvl1pPr algn="r" defTabSz="922338">
              <a:defRPr sz="1200">
                <a:latin typeface="Verdana" pitchFamily="34" charset="0"/>
              </a:defRPr>
            </a:lvl1pPr>
          </a:lstStyle>
          <a:p>
            <a:pPr>
              <a:defRPr/>
            </a:pPr>
            <a:endParaRPr lang="en-US"/>
          </a:p>
        </p:txBody>
      </p:sp>
      <p:sp>
        <p:nvSpPr>
          <p:cNvPr id="36868" name="Rectangle 4"/>
          <p:cNvSpPr>
            <a:spLocks noGrp="1" noRot="1" noChangeAspect="1" noChangeArrowheads="1" noTextEdit="1"/>
          </p:cNvSpPr>
          <p:nvPr>
            <p:ph type="sldImg" idx="2"/>
          </p:nvPr>
        </p:nvSpPr>
        <p:spPr bwMode="auto">
          <a:xfrm>
            <a:off x="1162050" y="690563"/>
            <a:ext cx="4610100" cy="3457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1" name="Rectangle 5"/>
          <p:cNvSpPr>
            <a:spLocks noGrp="1" noChangeArrowheads="1"/>
          </p:cNvSpPr>
          <p:nvPr>
            <p:ph type="body" sz="quarter" idx="3"/>
          </p:nvPr>
        </p:nvSpPr>
        <p:spPr bwMode="auto">
          <a:xfrm>
            <a:off x="693738" y="4379913"/>
            <a:ext cx="5546725" cy="4149725"/>
          </a:xfrm>
          <a:prstGeom prst="rect">
            <a:avLst/>
          </a:prstGeom>
          <a:noFill/>
          <a:ln w="9525">
            <a:noFill/>
            <a:miter lim="800000"/>
            <a:headEnd/>
            <a:tailEnd/>
          </a:ln>
        </p:spPr>
        <p:txBody>
          <a:bodyPr vert="horz" wrap="square" lIns="92278" tIns="46140" rIns="92278" bIns="4614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0422" name="Rectangle 6"/>
          <p:cNvSpPr>
            <a:spLocks noGrp="1" noChangeArrowheads="1"/>
          </p:cNvSpPr>
          <p:nvPr>
            <p:ph type="ftr" sz="quarter" idx="4"/>
          </p:nvPr>
        </p:nvSpPr>
        <p:spPr bwMode="auto">
          <a:xfrm>
            <a:off x="0" y="8756650"/>
            <a:ext cx="3006725" cy="461963"/>
          </a:xfrm>
          <a:prstGeom prst="rect">
            <a:avLst/>
          </a:prstGeom>
          <a:noFill/>
          <a:ln w="9525">
            <a:noFill/>
            <a:miter lim="800000"/>
            <a:headEnd/>
            <a:tailEnd/>
          </a:ln>
        </p:spPr>
        <p:txBody>
          <a:bodyPr vert="horz" wrap="square" lIns="92278" tIns="46140" rIns="92278" bIns="46140" numCol="1" anchor="b" anchorCtr="0" compatLnSpc="1">
            <a:prstTxWarp prst="textNoShape">
              <a:avLst/>
            </a:prstTxWarp>
          </a:bodyPr>
          <a:lstStyle>
            <a:lvl1pPr defTabSz="922338">
              <a:defRPr sz="1200">
                <a:latin typeface="Verdana" pitchFamily="34" charset="0"/>
              </a:defRPr>
            </a:lvl1pPr>
          </a:lstStyle>
          <a:p>
            <a:pPr>
              <a:defRPr/>
            </a:pPr>
            <a:endParaRPr lang="en-US"/>
          </a:p>
        </p:txBody>
      </p:sp>
      <p:sp>
        <p:nvSpPr>
          <p:cNvPr id="60423" name="Rectangle 7"/>
          <p:cNvSpPr>
            <a:spLocks noGrp="1" noChangeArrowheads="1"/>
          </p:cNvSpPr>
          <p:nvPr>
            <p:ph type="sldNum" sz="quarter" idx="5"/>
          </p:nvPr>
        </p:nvSpPr>
        <p:spPr bwMode="auto">
          <a:xfrm>
            <a:off x="3925888" y="8756650"/>
            <a:ext cx="3006725" cy="461963"/>
          </a:xfrm>
          <a:prstGeom prst="rect">
            <a:avLst/>
          </a:prstGeom>
          <a:noFill/>
          <a:ln w="9525">
            <a:noFill/>
            <a:miter lim="800000"/>
            <a:headEnd/>
            <a:tailEnd/>
          </a:ln>
        </p:spPr>
        <p:txBody>
          <a:bodyPr vert="horz" wrap="square" lIns="92278" tIns="46140" rIns="92278" bIns="46140" numCol="1" anchor="b" anchorCtr="0" compatLnSpc="1">
            <a:prstTxWarp prst="textNoShape">
              <a:avLst/>
            </a:prstTxWarp>
          </a:bodyPr>
          <a:lstStyle>
            <a:lvl1pPr algn="r" defTabSz="922338">
              <a:defRPr sz="1200">
                <a:latin typeface="Verdana" pitchFamily="34" charset="0"/>
              </a:defRPr>
            </a:lvl1pPr>
          </a:lstStyle>
          <a:p>
            <a:pPr>
              <a:defRPr/>
            </a:pPr>
            <a:fld id="{D130E789-4AC8-4A93-81BC-16E788CA235B}" type="slidenum">
              <a:rPr lang="en-US"/>
              <a:pPr>
                <a:defRPr/>
              </a:pPr>
              <a:t>‹#›</a:t>
            </a:fld>
            <a:endParaRPr lang="en-US"/>
          </a:p>
        </p:txBody>
      </p:sp>
    </p:spTree>
    <p:extLst>
      <p:ext uri="{BB962C8B-B14F-4D97-AF65-F5344CB8AC3E}">
        <p14:creationId xmlns:p14="http://schemas.microsoft.com/office/powerpoint/2010/main" val="27528152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474432EF-620A-470D-BE52-67A35BF3E3D1}" type="slidenum">
              <a:rPr lang="en-US" smtClean="0">
                <a:latin typeface="Verdana" pitchFamily="34" charset="0"/>
              </a:rPr>
              <a:pPr eaLnBrk="1" hangingPunct="1"/>
              <a:t>1</a:t>
            </a:fld>
            <a:endParaRPr lang="en-US">
              <a:latin typeface="Verdana" pitchFamily="34"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5EA5C48B-0CA1-412D-B75F-D79B1B0B5399}" type="slidenum">
              <a:rPr lang="en-US" smtClean="0">
                <a:latin typeface="Verdana" pitchFamily="34" charset="0"/>
              </a:rPr>
              <a:pPr eaLnBrk="1" hangingPunct="1"/>
              <a:t>2</a:t>
            </a:fld>
            <a:endParaRPr lang="en-US">
              <a:latin typeface="Verdana" pitchFamily="34"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24B54550-A20B-4547-AC08-AD392C455255}" type="slidenum">
              <a:rPr lang="en-US" smtClean="0">
                <a:latin typeface="Verdana" pitchFamily="34" charset="0"/>
              </a:rPr>
              <a:pPr eaLnBrk="1" hangingPunct="1"/>
              <a:t>3</a:t>
            </a:fld>
            <a:endParaRPr lang="en-US">
              <a:latin typeface="Verdana" pitchFamily="34"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8A8F8ADF-4C4E-47CC-855A-F1499B18098F}" type="slidenum">
              <a:rPr lang="en-US" smtClean="0">
                <a:latin typeface="Verdana" pitchFamily="34" charset="0"/>
              </a:rPr>
              <a:pPr eaLnBrk="1" hangingPunct="1"/>
              <a:t>4</a:t>
            </a:fld>
            <a:endParaRPr lang="en-US">
              <a:latin typeface="Verdana" pitchFamily="34"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113691D5-D7BD-4642-8C15-017C23391334}" type="slidenum">
              <a:rPr lang="en-US" smtClean="0">
                <a:latin typeface="Verdana" pitchFamily="34" charset="0"/>
              </a:rPr>
              <a:pPr eaLnBrk="1" hangingPunct="1"/>
              <a:t>6</a:t>
            </a:fld>
            <a:endParaRPr lang="en-US">
              <a:latin typeface="Verdana" pitchFamily="34"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2AF88F5C-2DB9-4F69-BC2D-D1419723EFA4}" type="slidenum">
              <a:rPr lang="en-US" smtClean="0">
                <a:latin typeface="Verdana" pitchFamily="34" charset="0"/>
              </a:rPr>
              <a:pPr eaLnBrk="1" hangingPunct="1"/>
              <a:t>12</a:t>
            </a:fld>
            <a:endParaRPr lang="en-US">
              <a:latin typeface="Verdana" pitchFamily="34"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408C3E58-560B-4C0E-9461-79509F869D9D}" type="slidenum">
              <a:rPr lang="en-US" smtClean="0">
                <a:latin typeface="Verdana" pitchFamily="34" charset="0"/>
              </a:rPr>
              <a:pPr eaLnBrk="1" hangingPunct="1"/>
              <a:t>13</a:t>
            </a:fld>
            <a:endParaRPr lang="en-US">
              <a:latin typeface="Verdana" pitchFamily="34"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2DDC1B00-42F6-4E82-B393-6855572EE623}" type="slidenum">
              <a:rPr lang="en-US" smtClean="0">
                <a:latin typeface="Verdana" pitchFamily="34" charset="0"/>
              </a:rPr>
              <a:pPr eaLnBrk="1" hangingPunct="1"/>
              <a:t>19</a:t>
            </a:fld>
            <a:endParaRPr lang="en-US">
              <a:latin typeface="Verdana" pitchFamily="34"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2338" eaLnBrk="0" hangingPunct="0">
              <a:defRPr>
                <a:solidFill>
                  <a:schemeClr val="tx1"/>
                </a:solidFill>
                <a:latin typeface="Arial" charset="0"/>
              </a:defRPr>
            </a:lvl1pPr>
            <a:lvl2pPr marL="742950" indent="-285750" defTabSz="922338" eaLnBrk="0" hangingPunct="0">
              <a:defRPr>
                <a:solidFill>
                  <a:schemeClr val="tx1"/>
                </a:solidFill>
                <a:latin typeface="Arial" charset="0"/>
              </a:defRPr>
            </a:lvl2pPr>
            <a:lvl3pPr marL="1143000" indent="-228600" defTabSz="922338" eaLnBrk="0" hangingPunct="0">
              <a:defRPr>
                <a:solidFill>
                  <a:schemeClr val="tx1"/>
                </a:solidFill>
                <a:latin typeface="Arial" charset="0"/>
              </a:defRPr>
            </a:lvl3pPr>
            <a:lvl4pPr marL="1600200" indent="-228600" defTabSz="922338" eaLnBrk="0" hangingPunct="0">
              <a:defRPr>
                <a:solidFill>
                  <a:schemeClr val="tx1"/>
                </a:solidFill>
                <a:latin typeface="Arial" charset="0"/>
              </a:defRPr>
            </a:lvl4pPr>
            <a:lvl5pPr marL="2057400" indent="-228600" defTabSz="922338" eaLnBrk="0" hangingPunct="0">
              <a:defRPr>
                <a:solidFill>
                  <a:schemeClr val="tx1"/>
                </a:solidFill>
                <a:latin typeface="Arial" charset="0"/>
              </a:defRPr>
            </a:lvl5pPr>
            <a:lvl6pPr marL="2514600" indent="-228600" defTabSz="922338" eaLnBrk="0" fontAlgn="base" hangingPunct="0">
              <a:spcBef>
                <a:spcPct val="0"/>
              </a:spcBef>
              <a:spcAft>
                <a:spcPct val="0"/>
              </a:spcAft>
              <a:defRPr>
                <a:solidFill>
                  <a:schemeClr val="tx1"/>
                </a:solidFill>
                <a:latin typeface="Arial" charset="0"/>
              </a:defRPr>
            </a:lvl6pPr>
            <a:lvl7pPr marL="2971800" indent="-228600" defTabSz="922338" eaLnBrk="0" fontAlgn="base" hangingPunct="0">
              <a:spcBef>
                <a:spcPct val="0"/>
              </a:spcBef>
              <a:spcAft>
                <a:spcPct val="0"/>
              </a:spcAft>
              <a:defRPr>
                <a:solidFill>
                  <a:schemeClr val="tx1"/>
                </a:solidFill>
                <a:latin typeface="Arial" charset="0"/>
              </a:defRPr>
            </a:lvl7pPr>
            <a:lvl8pPr marL="3429000" indent="-228600" defTabSz="922338" eaLnBrk="0" fontAlgn="base" hangingPunct="0">
              <a:spcBef>
                <a:spcPct val="0"/>
              </a:spcBef>
              <a:spcAft>
                <a:spcPct val="0"/>
              </a:spcAft>
              <a:defRPr>
                <a:solidFill>
                  <a:schemeClr val="tx1"/>
                </a:solidFill>
                <a:latin typeface="Arial" charset="0"/>
              </a:defRPr>
            </a:lvl8pPr>
            <a:lvl9pPr marL="3886200" indent="-228600" defTabSz="922338" eaLnBrk="0" fontAlgn="base" hangingPunct="0">
              <a:spcBef>
                <a:spcPct val="0"/>
              </a:spcBef>
              <a:spcAft>
                <a:spcPct val="0"/>
              </a:spcAft>
              <a:defRPr>
                <a:solidFill>
                  <a:schemeClr val="tx1"/>
                </a:solidFill>
                <a:latin typeface="Arial" charset="0"/>
              </a:defRPr>
            </a:lvl9pPr>
          </a:lstStyle>
          <a:p>
            <a:pPr eaLnBrk="1" hangingPunct="1"/>
            <a:fld id="{2DDC1B00-42F6-4E82-B393-6855572EE623}" type="slidenum">
              <a:rPr lang="en-US" smtClean="0">
                <a:latin typeface="Verdana" pitchFamily="34" charset="0"/>
              </a:rPr>
              <a:pPr eaLnBrk="1" hangingPunct="1"/>
              <a:t>20</a:t>
            </a:fld>
            <a:endParaRPr lang="en-US">
              <a:latin typeface="Verdana" pitchFamily="34"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ctrTitle"/>
          </p:nvPr>
        </p:nvSpPr>
        <p:spPr>
          <a:xfrm>
            <a:off x="457200" y="103188"/>
            <a:ext cx="8229600" cy="1165225"/>
          </a:xfrm>
        </p:spPr>
        <p:txBody>
          <a:bodyPr/>
          <a:lstStyle>
            <a:lvl1pPr>
              <a:defRPr/>
            </a:lvl1pPr>
          </a:lstStyle>
          <a:p>
            <a:r>
              <a:rPr lang="en-US"/>
              <a:t>Click to edit Master title style</a:t>
            </a:r>
          </a:p>
        </p:txBody>
      </p:sp>
      <p:sp>
        <p:nvSpPr>
          <p:cNvPr id="84995" name="Rectangle 3"/>
          <p:cNvSpPr>
            <a:spLocks noGrp="1" noChangeArrowheads="1"/>
          </p:cNvSpPr>
          <p:nvPr>
            <p:ph type="subTitle" idx="1"/>
          </p:nvPr>
        </p:nvSpPr>
        <p:spPr>
          <a:xfrm>
            <a:off x="457200" y="1143000"/>
            <a:ext cx="6140450" cy="519113"/>
          </a:xfrm>
        </p:spPr>
        <p:txBody>
          <a:bodyPr/>
          <a:lstStyle>
            <a:lvl1pPr marL="0" indent="0" algn="ctr">
              <a:buFontTx/>
              <a:buNone/>
              <a:defRPr/>
            </a:lvl1pPr>
          </a:lstStyle>
          <a:p>
            <a:r>
              <a:rPr lang="en-US"/>
              <a:t>Click to edit Master subtitle style</a:t>
            </a:r>
          </a:p>
        </p:txBody>
      </p:sp>
      <p:sp>
        <p:nvSpPr>
          <p:cNvPr id="4" name="Rectangle 4"/>
          <p:cNvSpPr>
            <a:spLocks noGrp="1" noChangeArrowheads="1"/>
          </p:cNvSpPr>
          <p:nvPr>
            <p:ph type="dt" sz="half" idx="10"/>
          </p:nvPr>
        </p:nvSpPr>
        <p:spPr>
          <a:xfrm>
            <a:off x="228600" y="6477000"/>
            <a:ext cx="1905000" cy="381000"/>
          </a:xfrm>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2362200" y="6477000"/>
            <a:ext cx="4343400" cy="381000"/>
          </a:xfrm>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7010400" y="6477000"/>
            <a:ext cx="1905000" cy="381000"/>
          </a:xfrm>
        </p:spPr>
        <p:txBody>
          <a:bodyPr/>
          <a:lstStyle>
            <a:lvl1pPr>
              <a:defRPr/>
            </a:lvl1pPr>
          </a:lstStyle>
          <a:p>
            <a:pPr>
              <a:defRPr/>
            </a:pPr>
            <a:fld id="{DD380D47-BFBD-4BE0-B4C6-70C1A5A3E3FE}" type="slidenum">
              <a:rPr lang="en-US"/>
              <a:pPr>
                <a:defRPr/>
              </a:pPr>
              <a:t>‹#›</a:t>
            </a:fld>
            <a:endParaRPr lang="en-US" dirty="0"/>
          </a:p>
        </p:txBody>
      </p:sp>
    </p:spTree>
    <p:extLst>
      <p:ext uri="{BB962C8B-B14F-4D97-AF65-F5344CB8AC3E}">
        <p14:creationId xmlns:p14="http://schemas.microsoft.com/office/powerpoint/2010/main" val="440238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7484021-5798-4D24-8784-886C51B19A9A}" type="slidenum">
              <a:rPr lang="en-US"/>
              <a:pPr>
                <a:defRPr/>
              </a:pPr>
              <a:t>‹#›</a:t>
            </a:fld>
            <a:endParaRPr lang="en-US" dirty="0"/>
          </a:p>
        </p:txBody>
      </p:sp>
    </p:spTree>
    <p:extLst>
      <p:ext uri="{BB962C8B-B14F-4D97-AF65-F5344CB8AC3E}">
        <p14:creationId xmlns:p14="http://schemas.microsoft.com/office/powerpoint/2010/main" val="2172296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828800"/>
            <a:ext cx="2076450" cy="4267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828800"/>
            <a:ext cx="6076950" cy="4267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DC0308-D784-4280-A763-140656ED7CFC}" type="slidenum">
              <a:rPr lang="en-US"/>
              <a:pPr>
                <a:defRPr/>
              </a:pPr>
              <a:t>‹#›</a:t>
            </a:fld>
            <a:endParaRPr lang="en-US" dirty="0"/>
          </a:p>
        </p:txBody>
      </p:sp>
    </p:spTree>
    <p:extLst>
      <p:ext uri="{BB962C8B-B14F-4D97-AF65-F5344CB8AC3E}">
        <p14:creationId xmlns:p14="http://schemas.microsoft.com/office/powerpoint/2010/main" val="33144532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0"/>
            <a:ext cx="8305800" cy="838200"/>
          </a:xfrm>
        </p:spPr>
        <p:txBody>
          <a:bodyPr/>
          <a:lstStyle/>
          <a:p>
            <a:r>
              <a:rPr lang="en-US"/>
              <a:t>Click to edit Master title style</a:t>
            </a:r>
          </a:p>
        </p:txBody>
      </p:sp>
      <p:sp>
        <p:nvSpPr>
          <p:cNvPr id="3" name="Table Placeholder 2"/>
          <p:cNvSpPr>
            <a:spLocks noGrp="1"/>
          </p:cNvSpPr>
          <p:nvPr>
            <p:ph type="tbl" idx="1"/>
          </p:nvPr>
        </p:nvSpPr>
        <p:spPr>
          <a:xfrm>
            <a:off x="457200" y="2667000"/>
            <a:ext cx="8305800" cy="34290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AAFECD-EDC6-452E-AFA8-C619D9427B4A}" type="slidenum">
              <a:rPr lang="en-US"/>
              <a:pPr>
                <a:defRPr/>
              </a:pPr>
              <a:t>‹#›</a:t>
            </a:fld>
            <a:endParaRPr lang="en-US" dirty="0"/>
          </a:p>
        </p:txBody>
      </p:sp>
    </p:spTree>
    <p:extLst>
      <p:ext uri="{BB962C8B-B14F-4D97-AF65-F5344CB8AC3E}">
        <p14:creationId xmlns:p14="http://schemas.microsoft.com/office/powerpoint/2010/main" val="2269521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490829B-DB7A-479F-9EEC-EA8B45A36283}" type="slidenum">
              <a:rPr lang="en-US"/>
              <a:pPr>
                <a:defRPr/>
              </a:pPr>
              <a:t>‹#›</a:t>
            </a:fld>
            <a:endParaRPr lang="en-US" dirty="0"/>
          </a:p>
        </p:txBody>
      </p:sp>
    </p:spTree>
    <p:extLst>
      <p:ext uri="{BB962C8B-B14F-4D97-AF65-F5344CB8AC3E}">
        <p14:creationId xmlns:p14="http://schemas.microsoft.com/office/powerpoint/2010/main" val="1696750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DC21193-2985-44D7-B178-47593074A8B9}" type="slidenum">
              <a:rPr lang="en-US"/>
              <a:pPr>
                <a:defRPr/>
              </a:pPr>
              <a:t>‹#›</a:t>
            </a:fld>
            <a:endParaRPr lang="en-US" dirty="0"/>
          </a:p>
        </p:txBody>
      </p:sp>
    </p:spTree>
    <p:extLst>
      <p:ext uri="{BB962C8B-B14F-4D97-AF65-F5344CB8AC3E}">
        <p14:creationId xmlns:p14="http://schemas.microsoft.com/office/powerpoint/2010/main" val="2121142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667000"/>
            <a:ext cx="40767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2667000"/>
            <a:ext cx="40767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BB81459-FF3D-47B5-8959-770D524A4101}" type="slidenum">
              <a:rPr lang="en-US"/>
              <a:pPr>
                <a:defRPr/>
              </a:pPr>
              <a:t>‹#›</a:t>
            </a:fld>
            <a:endParaRPr lang="en-US" dirty="0"/>
          </a:p>
        </p:txBody>
      </p:sp>
    </p:spTree>
    <p:extLst>
      <p:ext uri="{BB962C8B-B14F-4D97-AF65-F5344CB8AC3E}">
        <p14:creationId xmlns:p14="http://schemas.microsoft.com/office/powerpoint/2010/main" val="3213675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F40F7FB-EB5F-4599-A314-57D695FE2F4C}" type="slidenum">
              <a:rPr lang="en-US"/>
              <a:pPr>
                <a:defRPr/>
              </a:pPr>
              <a:t>‹#›</a:t>
            </a:fld>
            <a:endParaRPr lang="en-US" dirty="0"/>
          </a:p>
        </p:txBody>
      </p:sp>
    </p:spTree>
    <p:extLst>
      <p:ext uri="{BB962C8B-B14F-4D97-AF65-F5344CB8AC3E}">
        <p14:creationId xmlns:p14="http://schemas.microsoft.com/office/powerpoint/2010/main" val="3526502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6D4CB40-3460-43D6-B5D0-ADD8C24CC609}" type="slidenum">
              <a:rPr lang="en-US"/>
              <a:pPr>
                <a:defRPr/>
              </a:pPr>
              <a:t>‹#›</a:t>
            </a:fld>
            <a:endParaRPr lang="en-US" dirty="0"/>
          </a:p>
        </p:txBody>
      </p:sp>
    </p:spTree>
    <p:extLst>
      <p:ext uri="{BB962C8B-B14F-4D97-AF65-F5344CB8AC3E}">
        <p14:creationId xmlns:p14="http://schemas.microsoft.com/office/powerpoint/2010/main" val="3362842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AB5A99E-FA1E-488D-B194-2D9B64C2CF3B}" type="slidenum">
              <a:rPr lang="en-US"/>
              <a:pPr>
                <a:defRPr/>
              </a:pPr>
              <a:t>‹#›</a:t>
            </a:fld>
            <a:endParaRPr lang="en-US" dirty="0"/>
          </a:p>
        </p:txBody>
      </p:sp>
    </p:spTree>
    <p:extLst>
      <p:ext uri="{BB962C8B-B14F-4D97-AF65-F5344CB8AC3E}">
        <p14:creationId xmlns:p14="http://schemas.microsoft.com/office/powerpoint/2010/main" val="3863299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4144E21-62F9-4808-966A-5553A3B19492}" type="slidenum">
              <a:rPr lang="en-US"/>
              <a:pPr>
                <a:defRPr/>
              </a:pPr>
              <a:t>‹#›</a:t>
            </a:fld>
            <a:endParaRPr lang="en-US" dirty="0"/>
          </a:p>
        </p:txBody>
      </p:sp>
    </p:spTree>
    <p:extLst>
      <p:ext uri="{BB962C8B-B14F-4D97-AF65-F5344CB8AC3E}">
        <p14:creationId xmlns:p14="http://schemas.microsoft.com/office/powerpoint/2010/main" val="1702946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A36B190-817E-486A-9878-7FF0A55486E5}" type="slidenum">
              <a:rPr lang="en-US"/>
              <a:pPr>
                <a:defRPr/>
              </a:pPr>
              <a:t>‹#›</a:t>
            </a:fld>
            <a:endParaRPr lang="en-US" dirty="0"/>
          </a:p>
        </p:txBody>
      </p:sp>
    </p:spTree>
    <p:extLst>
      <p:ext uri="{BB962C8B-B14F-4D97-AF65-F5344CB8AC3E}">
        <p14:creationId xmlns:p14="http://schemas.microsoft.com/office/powerpoint/2010/main" val="4182495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828800"/>
            <a:ext cx="83058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2667000"/>
            <a:ext cx="83058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3972" name="Rectangle 4"/>
          <p:cNvSpPr>
            <a:spLocks noGrp="1" noChangeArrowheads="1"/>
          </p:cNvSpPr>
          <p:nvPr>
            <p:ph type="dt" sz="half" idx="2"/>
          </p:nvPr>
        </p:nvSpPr>
        <p:spPr bwMode="auto">
          <a:xfrm>
            <a:off x="28956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mn-lt"/>
              </a:defRPr>
            </a:lvl1pPr>
          </a:lstStyle>
          <a:p>
            <a:pPr>
              <a:defRPr/>
            </a:pPr>
            <a:endParaRPr lang="en-US"/>
          </a:p>
        </p:txBody>
      </p:sp>
      <p:sp>
        <p:nvSpPr>
          <p:cNvPr id="83973" name="Rectangle 5"/>
          <p:cNvSpPr>
            <a:spLocks noGrp="1" noChangeArrowheads="1"/>
          </p:cNvSpPr>
          <p:nvPr>
            <p:ph type="ftr" sz="quarter" idx="3"/>
          </p:nvPr>
        </p:nvSpPr>
        <p:spPr bwMode="auto">
          <a:xfrm>
            <a:off x="43434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mn-lt"/>
              </a:defRPr>
            </a:lvl1pPr>
          </a:lstStyle>
          <a:p>
            <a:pPr>
              <a:defRPr/>
            </a:pPr>
            <a:endParaRPr lang="en-US"/>
          </a:p>
        </p:txBody>
      </p:sp>
      <p:sp>
        <p:nvSpPr>
          <p:cNvPr id="83974" name="Rectangle 6"/>
          <p:cNvSpPr>
            <a:spLocks noGrp="1" noChangeArrowheads="1"/>
          </p:cNvSpPr>
          <p:nvPr>
            <p:ph type="sldNum" sz="quarter" idx="4"/>
          </p:nvPr>
        </p:nvSpPr>
        <p:spPr bwMode="auto">
          <a:xfrm>
            <a:off x="73914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pPr>
              <a:defRPr/>
            </a:pPr>
            <a:fld id="{B39DF2B8-F1EB-4071-9DCE-E195A56BF503}"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99"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Lst>
  <p:txStyles>
    <p:title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Verdana" pitchFamily="34" charset="0"/>
        </a:defRPr>
      </a:lvl2pPr>
      <a:lvl3pPr algn="l" rtl="0" eaLnBrk="0" fontAlgn="base" hangingPunct="0">
        <a:spcBef>
          <a:spcPct val="0"/>
        </a:spcBef>
        <a:spcAft>
          <a:spcPct val="0"/>
        </a:spcAft>
        <a:defRPr sz="2800">
          <a:solidFill>
            <a:schemeClr val="tx2"/>
          </a:solidFill>
          <a:latin typeface="Verdana" pitchFamily="34" charset="0"/>
        </a:defRPr>
      </a:lvl3pPr>
      <a:lvl4pPr algn="l" rtl="0" eaLnBrk="0" fontAlgn="base" hangingPunct="0">
        <a:spcBef>
          <a:spcPct val="0"/>
        </a:spcBef>
        <a:spcAft>
          <a:spcPct val="0"/>
        </a:spcAft>
        <a:defRPr sz="2800">
          <a:solidFill>
            <a:schemeClr val="tx2"/>
          </a:solidFill>
          <a:latin typeface="Verdana" pitchFamily="34" charset="0"/>
        </a:defRPr>
      </a:lvl4pPr>
      <a:lvl5pPr algn="l" rtl="0" eaLnBrk="0" fontAlgn="base" hangingPunct="0">
        <a:spcBef>
          <a:spcPct val="0"/>
        </a:spcBef>
        <a:spcAft>
          <a:spcPct val="0"/>
        </a:spcAft>
        <a:defRPr sz="2800">
          <a:solidFill>
            <a:schemeClr val="tx2"/>
          </a:solidFill>
          <a:latin typeface="Verdana" pitchFamily="34" charset="0"/>
        </a:defRPr>
      </a:lvl5pPr>
      <a:lvl6pPr marL="457200" algn="l" rtl="0" eaLnBrk="1" fontAlgn="base" hangingPunct="1">
        <a:spcBef>
          <a:spcPct val="0"/>
        </a:spcBef>
        <a:spcAft>
          <a:spcPct val="0"/>
        </a:spcAft>
        <a:defRPr sz="2800">
          <a:solidFill>
            <a:schemeClr val="tx2"/>
          </a:solidFill>
          <a:latin typeface="Verdana" pitchFamily="34" charset="0"/>
        </a:defRPr>
      </a:lvl6pPr>
      <a:lvl7pPr marL="914400" algn="l" rtl="0" eaLnBrk="1" fontAlgn="base" hangingPunct="1">
        <a:spcBef>
          <a:spcPct val="0"/>
        </a:spcBef>
        <a:spcAft>
          <a:spcPct val="0"/>
        </a:spcAft>
        <a:defRPr sz="2800">
          <a:solidFill>
            <a:schemeClr val="tx2"/>
          </a:solidFill>
          <a:latin typeface="Verdana" pitchFamily="34" charset="0"/>
        </a:defRPr>
      </a:lvl7pPr>
      <a:lvl8pPr marL="1371600" algn="l" rtl="0" eaLnBrk="1" fontAlgn="base" hangingPunct="1">
        <a:spcBef>
          <a:spcPct val="0"/>
        </a:spcBef>
        <a:spcAft>
          <a:spcPct val="0"/>
        </a:spcAft>
        <a:defRPr sz="2800">
          <a:solidFill>
            <a:schemeClr val="tx2"/>
          </a:solidFill>
          <a:latin typeface="Verdana" pitchFamily="34" charset="0"/>
        </a:defRPr>
      </a:lvl8pPr>
      <a:lvl9pPr marL="1828800" algn="l" rtl="0" eaLnBrk="1" fontAlgn="base" hangingPunct="1">
        <a:spcBef>
          <a:spcPct val="0"/>
        </a:spcBef>
        <a:spcAft>
          <a:spcPct val="0"/>
        </a:spcAft>
        <a:defRPr sz="2800">
          <a:solidFill>
            <a:schemeClr val="tx2"/>
          </a:solidFill>
          <a:latin typeface="Verdana" pitchFamily="34" charset="0"/>
        </a:defRPr>
      </a:lvl9pPr>
    </p:titleStyle>
    <p:bodyStyle>
      <a:lvl1pPr marL="342900" indent="-342900" algn="l" rtl="0" eaLnBrk="0" fontAlgn="base" hangingPunct="0">
        <a:lnSpc>
          <a:spcPts val="2600"/>
        </a:lnSpc>
        <a:spcBef>
          <a:spcPct val="0"/>
        </a:spcBef>
        <a:spcAft>
          <a:spcPts val="600"/>
        </a:spcAft>
        <a:buChar char="•"/>
        <a:defRPr sz="3200">
          <a:solidFill>
            <a:schemeClr val="tx1"/>
          </a:solidFill>
          <a:latin typeface="+mn-lt"/>
          <a:ea typeface="+mn-ea"/>
          <a:cs typeface="+mn-cs"/>
        </a:defRPr>
      </a:lvl1pPr>
      <a:lvl2pPr marL="742950" indent="-285750" algn="l" rtl="0" eaLnBrk="0" fontAlgn="base" hangingPunct="0">
        <a:lnSpc>
          <a:spcPts val="2600"/>
        </a:lnSpc>
        <a:spcBef>
          <a:spcPct val="0"/>
        </a:spcBef>
        <a:spcAft>
          <a:spcPts val="600"/>
        </a:spcAft>
        <a:buChar char="–"/>
        <a:defRPr sz="2800">
          <a:solidFill>
            <a:schemeClr val="tx1"/>
          </a:solidFill>
          <a:latin typeface="+mn-lt"/>
        </a:defRPr>
      </a:lvl2pPr>
      <a:lvl3pPr marL="1143000" indent="-228600" algn="l" rtl="0" eaLnBrk="0" fontAlgn="base" hangingPunct="0">
        <a:lnSpc>
          <a:spcPts val="2600"/>
        </a:lnSpc>
        <a:spcBef>
          <a:spcPct val="0"/>
        </a:spcBef>
        <a:spcAft>
          <a:spcPts val="600"/>
        </a:spcAft>
        <a:buChar char="•"/>
        <a:defRPr sz="2400">
          <a:solidFill>
            <a:schemeClr val="tx1"/>
          </a:solidFill>
          <a:latin typeface="+mn-lt"/>
        </a:defRPr>
      </a:lvl3pPr>
      <a:lvl4pPr marL="1600200" indent="-228600" algn="l" rtl="0" eaLnBrk="0" fontAlgn="base" hangingPunct="0">
        <a:lnSpc>
          <a:spcPts val="2600"/>
        </a:lnSpc>
        <a:spcBef>
          <a:spcPct val="0"/>
        </a:spcBef>
        <a:spcAft>
          <a:spcPts val="600"/>
        </a:spcAft>
        <a:buChar char="–"/>
        <a:defRPr sz="2000">
          <a:solidFill>
            <a:schemeClr val="tx1"/>
          </a:solidFill>
          <a:latin typeface="+mn-lt"/>
        </a:defRPr>
      </a:lvl4pPr>
      <a:lvl5pPr marL="2057400" indent="-228600" algn="l" rtl="0" eaLnBrk="0" fontAlgn="base" hangingPunct="0">
        <a:lnSpc>
          <a:spcPts val="2600"/>
        </a:lnSpc>
        <a:spcBef>
          <a:spcPct val="0"/>
        </a:spcBef>
        <a:spcAft>
          <a:spcPts val="600"/>
        </a:spcAft>
        <a:buChar char="»"/>
        <a:defRPr sz="2000">
          <a:solidFill>
            <a:schemeClr val="tx1"/>
          </a:solidFill>
          <a:latin typeface="+mn-lt"/>
        </a:defRPr>
      </a:lvl5pPr>
      <a:lvl6pPr marL="2514600" indent="-228600" algn="l" rtl="0" eaLnBrk="1" fontAlgn="base" hangingPunct="1">
        <a:lnSpc>
          <a:spcPts val="2600"/>
        </a:lnSpc>
        <a:spcBef>
          <a:spcPct val="0"/>
        </a:spcBef>
        <a:spcAft>
          <a:spcPts val="600"/>
        </a:spcAft>
        <a:buChar char="»"/>
        <a:defRPr>
          <a:solidFill>
            <a:schemeClr val="tx1"/>
          </a:solidFill>
          <a:latin typeface="+mn-lt"/>
        </a:defRPr>
      </a:lvl6pPr>
      <a:lvl7pPr marL="2971800" indent="-228600" algn="l" rtl="0" eaLnBrk="1" fontAlgn="base" hangingPunct="1">
        <a:lnSpc>
          <a:spcPts val="2600"/>
        </a:lnSpc>
        <a:spcBef>
          <a:spcPct val="0"/>
        </a:spcBef>
        <a:spcAft>
          <a:spcPts val="600"/>
        </a:spcAft>
        <a:buChar char="»"/>
        <a:defRPr>
          <a:solidFill>
            <a:schemeClr val="tx1"/>
          </a:solidFill>
          <a:latin typeface="+mn-lt"/>
        </a:defRPr>
      </a:lvl7pPr>
      <a:lvl8pPr marL="3429000" indent="-228600" algn="l" rtl="0" eaLnBrk="1" fontAlgn="base" hangingPunct="1">
        <a:lnSpc>
          <a:spcPts val="2600"/>
        </a:lnSpc>
        <a:spcBef>
          <a:spcPct val="0"/>
        </a:spcBef>
        <a:spcAft>
          <a:spcPts val="600"/>
        </a:spcAft>
        <a:buChar char="»"/>
        <a:defRPr>
          <a:solidFill>
            <a:schemeClr val="tx1"/>
          </a:solidFill>
          <a:latin typeface="+mn-lt"/>
        </a:defRPr>
      </a:lvl8pPr>
      <a:lvl9pPr marL="3886200" indent="-228600" algn="l" rtl="0" eaLnBrk="1" fontAlgn="base" hangingPunct="1">
        <a:lnSpc>
          <a:spcPts val="2600"/>
        </a:lnSpc>
        <a:spcBef>
          <a:spcPct val="0"/>
        </a:spcBef>
        <a:spcAft>
          <a:spcPts val="60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s://sunyorange.edu/human_resources/myso/emp_benefits/dental.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ytpgplan.com/"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unyorange.edu/human_resources/myso/emp_benefits/vision.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ytpgplan.com/"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https://sunyorange.edu/human_resources/myso/emp_benefits/dental.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upromise.com/nyd"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mailto:occchr@sunyorange.ed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z="3200"/>
              <a:t>Staff &amp; Chair Fringe Benefits</a:t>
            </a:r>
          </a:p>
        </p:txBody>
      </p:sp>
      <p:sp>
        <p:nvSpPr>
          <p:cNvPr id="3075" name="Rectangle 3"/>
          <p:cNvSpPr>
            <a:spLocks noGrp="1" noChangeArrowheads="1"/>
          </p:cNvSpPr>
          <p:nvPr>
            <p:ph type="subTitle" idx="1"/>
          </p:nvPr>
        </p:nvSpPr>
        <p:spPr/>
        <p:txBody>
          <a:bodyPr/>
          <a:lstStyle/>
          <a:p>
            <a:pPr eaLnBrk="1" hangingPunct="1"/>
            <a:r>
              <a:rPr lang="en-US" sz="1800"/>
              <a:t>Orange County Community College</a:t>
            </a:r>
          </a:p>
        </p:txBody>
      </p:sp>
      <p:pic>
        <p:nvPicPr>
          <p:cNvPr id="3076" name="Picture 5" descr="Logo placehold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96200" y="457200"/>
            <a:ext cx="1069975"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900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algn="ctr"/>
            <a:r>
              <a:rPr lang="en-US"/>
              <a:t>Health Care Coverage - Cost </a:t>
            </a:r>
          </a:p>
        </p:txBody>
      </p:sp>
      <p:sp>
        <p:nvSpPr>
          <p:cNvPr id="12291" name="Content Placeholder 2"/>
          <p:cNvSpPr>
            <a:spLocks noGrp="1"/>
          </p:cNvSpPr>
          <p:nvPr>
            <p:ph idx="1"/>
          </p:nvPr>
        </p:nvSpPr>
        <p:spPr/>
        <p:txBody>
          <a:bodyPr/>
          <a:lstStyle/>
          <a:p>
            <a:pPr algn="ctr">
              <a:buFontTx/>
              <a:buNone/>
            </a:pPr>
            <a:r>
              <a:rPr lang="en-US" dirty="0"/>
              <a:t>NYSHIP – New York State Empire Plan</a:t>
            </a:r>
          </a:p>
          <a:p>
            <a:pPr algn="ctr">
              <a:buFontTx/>
              <a:buNone/>
            </a:pPr>
            <a:endParaRPr lang="en-US" dirty="0"/>
          </a:p>
          <a:p>
            <a:pPr>
              <a:buFontTx/>
              <a:buNone/>
            </a:pPr>
            <a:r>
              <a:rPr lang="en-US" sz="1800" dirty="0"/>
              <a:t>Individual    	$55.75 bi-weekly</a:t>
            </a:r>
          </a:p>
          <a:p>
            <a:pPr>
              <a:buFontTx/>
              <a:buNone/>
            </a:pPr>
            <a:r>
              <a:rPr lang="en-US" sz="1800" dirty="0"/>
              <a:t>		       	</a:t>
            </a:r>
            <a:endParaRPr lang="en-US" sz="1600" dirty="0"/>
          </a:p>
          <a:p>
            <a:pPr>
              <a:buFontTx/>
              <a:buNone/>
            </a:pPr>
            <a:endParaRPr lang="en-US" sz="1800" dirty="0"/>
          </a:p>
          <a:p>
            <a:pPr>
              <a:buFontTx/>
              <a:buNone/>
            </a:pPr>
            <a:r>
              <a:rPr lang="en-US" sz="1800" dirty="0"/>
              <a:t>Family 		$127.17 bi-weekly</a:t>
            </a:r>
          </a:p>
          <a:p>
            <a:pPr>
              <a:buFontTx/>
              <a:buNone/>
            </a:pPr>
            <a:r>
              <a:rPr lang="en-US" sz="1800" dirty="0"/>
              <a:t>		   	</a:t>
            </a:r>
            <a:endParaRPr lang="en-US" sz="1600" dirty="0"/>
          </a:p>
        </p:txBody>
      </p:sp>
      <p:sp>
        <p:nvSpPr>
          <p:cNvPr id="12292" name="Content Placeholder 3"/>
          <p:cNvSpPr>
            <a:spLocks noGrp="1"/>
          </p:cNvSpPr>
          <p:nvPr>
            <p:ph sz="half" idx="4294967295"/>
          </p:nvPr>
        </p:nvSpPr>
        <p:spPr>
          <a:xfrm>
            <a:off x="5067300" y="2667000"/>
            <a:ext cx="4076700" cy="3429000"/>
          </a:xfrm>
        </p:spPr>
        <p:txBody>
          <a:bodyPr/>
          <a:lstStyle/>
          <a:p>
            <a:pPr>
              <a:buFontTx/>
              <a:buNone/>
            </a:pPr>
            <a:endParaRPr lang="en-US" dirty="0"/>
          </a:p>
          <a:p>
            <a:pPr>
              <a:buFontTx/>
              <a:buNone/>
            </a:pPr>
            <a:endParaRPr lang="en-US" dirty="0"/>
          </a:p>
        </p:txBody>
      </p:sp>
    </p:spTree>
  </p:cSld>
  <p:clrMapOvr>
    <a:masterClrMapping/>
  </p:clrMapOvr>
  <p:transition advTm="11223"/>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p:nvPr>
        </p:nvSpPr>
        <p:spPr/>
        <p:txBody>
          <a:bodyPr/>
          <a:lstStyle/>
          <a:p>
            <a:pPr eaLnBrk="1" hangingPunct="1"/>
            <a:r>
              <a:rPr lang="en-US"/>
              <a:t>Health Insurance Upon Retirement</a:t>
            </a:r>
          </a:p>
        </p:txBody>
      </p:sp>
      <p:graphicFrame>
        <p:nvGraphicFramePr>
          <p:cNvPr id="55328" name="Group 32"/>
          <p:cNvGraphicFramePr>
            <a:graphicFrameLocks noGrp="1"/>
          </p:cNvGraphicFramePr>
          <p:nvPr/>
        </p:nvGraphicFramePr>
        <p:xfrm>
          <a:off x="457200" y="2667000"/>
          <a:ext cx="8305800" cy="3495677"/>
        </p:xfrm>
        <a:graphic>
          <a:graphicData uri="http://schemas.openxmlformats.org/drawingml/2006/table">
            <a:tbl>
              <a:tblPr/>
              <a:tblGrid>
                <a:gridCol w="2768600">
                  <a:extLst>
                    <a:ext uri="{9D8B030D-6E8A-4147-A177-3AD203B41FA5}">
                      <a16:colId xmlns:a16="http://schemas.microsoft.com/office/drawing/2014/main" val="20000"/>
                    </a:ext>
                  </a:extLst>
                </a:gridCol>
                <a:gridCol w="2768600">
                  <a:extLst>
                    <a:ext uri="{9D8B030D-6E8A-4147-A177-3AD203B41FA5}">
                      <a16:colId xmlns:a16="http://schemas.microsoft.com/office/drawing/2014/main" val="20001"/>
                    </a:ext>
                  </a:extLst>
                </a:gridCol>
                <a:gridCol w="2768600">
                  <a:extLst>
                    <a:ext uri="{9D8B030D-6E8A-4147-A177-3AD203B41FA5}">
                      <a16:colId xmlns:a16="http://schemas.microsoft.com/office/drawing/2014/main" val="20002"/>
                    </a:ext>
                  </a:extLst>
                </a:gridCol>
              </a:tblGrid>
              <a:tr h="751977">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1" i="0" u="none" strike="noStrike" cap="none" normalizeH="0" baseline="0" dirty="0">
                          <a:ln>
                            <a:noFill/>
                          </a:ln>
                          <a:solidFill>
                            <a:schemeClr val="tx1"/>
                          </a:solidFill>
                          <a:effectLst/>
                          <a:latin typeface="Verdana" pitchFamily="34" charset="0"/>
                        </a:rPr>
                        <a:t>Years of Service</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1" i="0" u="none" strike="noStrike" cap="none" normalizeH="0" baseline="0">
                          <a:ln>
                            <a:noFill/>
                          </a:ln>
                          <a:solidFill>
                            <a:schemeClr val="tx1"/>
                          </a:solidFill>
                          <a:effectLst/>
                          <a:latin typeface="Verdana" pitchFamily="34" charset="0"/>
                        </a:rPr>
                        <a:t>College’s Contribution</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1" i="0" u="none" strike="noStrike" cap="none" normalizeH="0" baseline="0">
                          <a:ln>
                            <a:noFill/>
                          </a:ln>
                          <a:solidFill>
                            <a:schemeClr val="tx1"/>
                          </a:solidFill>
                          <a:effectLst/>
                          <a:latin typeface="Verdana" pitchFamily="34" charset="0"/>
                        </a:rPr>
                        <a:t>Employee’s Contribution</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85925">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10-14</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50%</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50%</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85925">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dirty="0">
                          <a:ln>
                            <a:noFill/>
                          </a:ln>
                          <a:solidFill>
                            <a:schemeClr val="tx1"/>
                          </a:solidFill>
                          <a:effectLst/>
                          <a:latin typeface="Verdana" pitchFamily="34" charset="0"/>
                        </a:rPr>
                        <a:t>15-19</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75%</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25%</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85925">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20-24</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90%</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10%</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85925">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25+</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100%</a:t>
                      </a: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600"/>
                        </a:lnSpc>
                        <a:spcBef>
                          <a:spcPct val="0"/>
                        </a:spcBef>
                        <a:spcAft>
                          <a:spcPts val="600"/>
                        </a:spcAft>
                        <a:buClrTx/>
                        <a:buSzTx/>
                        <a:buFontTx/>
                        <a:buNone/>
                        <a:tabLst/>
                      </a:pPr>
                      <a:r>
                        <a:rPr kumimoji="0" lang="en-US" sz="2800" b="0" i="0" u="none" strike="noStrike" cap="none" normalizeH="0" baseline="0">
                          <a:ln>
                            <a:noFill/>
                          </a:ln>
                          <a:solidFill>
                            <a:schemeClr val="tx1"/>
                          </a:solidFill>
                          <a:effectLst/>
                          <a:latin typeface="Verdana" pitchFamily="34" charset="0"/>
                        </a:rPr>
                        <a:t>0%</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ransition advTm="15661"/>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ctr" eaLnBrk="1" hangingPunct="1"/>
            <a:r>
              <a:rPr lang="en-US" sz="2400"/>
              <a:t>Dental Insurance 	</a:t>
            </a:r>
          </a:p>
        </p:txBody>
      </p:sp>
      <p:sp>
        <p:nvSpPr>
          <p:cNvPr id="14339" name="Rectangle 3"/>
          <p:cNvSpPr>
            <a:spLocks noGrp="1" noChangeArrowheads="1"/>
          </p:cNvSpPr>
          <p:nvPr>
            <p:ph type="body" idx="1"/>
          </p:nvPr>
        </p:nvSpPr>
        <p:spPr/>
        <p:txBody>
          <a:bodyPr/>
          <a:lstStyle/>
          <a:p>
            <a:pPr eaLnBrk="1" hangingPunct="1"/>
            <a:r>
              <a:rPr lang="en-US" sz="1800" dirty="0"/>
              <a:t>Coverage is free for individual plan</a:t>
            </a:r>
          </a:p>
          <a:p>
            <a:pPr eaLnBrk="1" hangingPunct="1"/>
            <a:r>
              <a:rPr lang="en-US" sz="1800" dirty="0"/>
              <a:t>Family coverage is $26.91 per paycheck</a:t>
            </a:r>
          </a:p>
          <a:p>
            <a:pPr eaLnBrk="1" hangingPunct="1"/>
            <a:r>
              <a:rPr lang="en-US" sz="1800" dirty="0"/>
              <a:t>Provider based network</a:t>
            </a:r>
          </a:p>
          <a:p>
            <a:pPr lvl="1" eaLnBrk="1" hangingPunct="1"/>
            <a:r>
              <a:rPr lang="en-US" sz="1800" dirty="0">
                <a:hlinkClick r:id="rId3"/>
              </a:rPr>
              <a:t>Dental Providers (located on the HR portal)</a:t>
            </a:r>
            <a:endParaRPr lang="en-US" sz="1800" dirty="0"/>
          </a:p>
          <a:p>
            <a:pPr eaLnBrk="1" hangingPunct="1"/>
            <a:r>
              <a:rPr lang="en-US" sz="1800" dirty="0"/>
              <a:t>Coverage provided by The Preferred Group</a:t>
            </a:r>
          </a:p>
          <a:p>
            <a:pPr lvl="1" eaLnBrk="1" hangingPunct="1"/>
            <a:r>
              <a:rPr lang="en-US" sz="1800" dirty="0">
                <a:hlinkClick r:id="rId4"/>
              </a:rPr>
              <a:t>The Preferred Group</a:t>
            </a:r>
            <a:r>
              <a:rPr lang="en-US" sz="1800" dirty="0"/>
              <a:t> (PG Blue)</a:t>
            </a:r>
          </a:p>
          <a:p>
            <a:pPr marL="0" indent="0" eaLnBrk="1" hangingPunct="1">
              <a:buNone/>
            </a:pPr>
            <a:endParaRPr lang="en-US" sz="1800" dirty="0"/>
          </a:p>
        </p:txBody>
      </p:sp>
    </p:spTree>
  </p:cSld>
  <p:clrMapOvr>
    <a:masterClrMapping/>
  </p:clrMapOvr>
  <p:transition advTm="57183"/>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ctr" eaLnBrk="1" hangingPunct="1"/>
            <a:r>
              <a:rPr lang="en-US" sz="2400"/>
              <a:t>Vision Insurance</a:t>
            </a:r>
          </a:p>
        </p:txBody>
      </p:sp>
      <p:sp>
        <p:nvSpPr>
          <p:cNvPr id="15363" name="Rectangle 3"/>
          <p:cNvSpPr>
            <a:spLocks noGrp="1" noChangeArrowheads="1"/>
          </p:cNvSpPr>
          <p:nvPr>
            <p:ph type="body" idx="1"/>
          </p:nvPr>
        </p:nvSpPr>
        <p:spPr/>
        <p:txBody>
          <a:bodyPr/>
          <a:lstStyle/>
          <a:p>
            <a:pPr eaLnBrk="1" hangingPunct="1"/>
            <a:r>
              <a:rPr lang="en-US" sz="1800" dirty="0"/>
              <a:t>Coverage is free for individual plan</a:t>
            </a:r>
          </a:p>
          <a:p>
            <a:pPr eaLnBrk="1" hangingPunct="1"/>
            <a:r>
              <a:rPr lang="en-US" sz="1800" dirty="0"/>
              <a:t>Family coverage is $1.84 per paycheck</a:t>
            </a:r>
          </a:p>
          <a:p>
            <a:pPr eaLnBrk="1" hangingPunct="1"/>
            <a:r>
              <a:rPr lang="en-US" sz="1800" dirty="0"/>
              <a:t>Provider based network</a:t>
            </a:r>
          </a:p>
          <a:p>
            <a:pPr lvl="1" eaLnBrk="1" hangingPunct="1"/>
            <a:r>
              <a:rPr lang="en-US" sz="1800" dirty="0">
                <a:hlinkClick r:id="rId3"/>
              </a:rPr>
              <a:t>Vision Providers </a:t>
            </a:r>
            <a:r>
              <a:rPr lang="en-US" sz="1800" dirty="0"/>
              <a:t>(located on the HR portal) </a:t>
            </a:r>
          </a:p>
          <a:p>
            <a:pPr eaLnBrk="1" hangingPunct="1"/>
            <a:r>
              <a:rPr lang="en-US" sz="1800" dirty="0"/>
              <a:t>Coverage provided by The Preferred Group</a:t>
            </a:r>
          </a:p>
          <a:p>
            <a:pPr lvl="1" eaLnBrk="1" hangingPunct="1"/>
            <a:r>
              <a:rPr lang="en-US" sz="1800" dirty="0">
                <a:hlinkClick r:id="rId4"/>
              </a:rPr>
              <a:t>The Preferred Group</a:t>
            </a:r>
            <a:r>
              <a:rPr lang="en-US" sz="1800" dirty="0"/>
              <a:t> (PG Blue)</a:t>
            </a:r>
          </a:p>
        </p:txBody>
      </p:sp>
    </p:spTree>
  </p:cSld>
  <p:clrMapOvr>
    <a:masterClrMapping/>
  </p:clrMapOvr>
  <p:transition advTm="46235"/>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a:t>Medical Buy-out</a:t>
            </a:r>
          </a:p>
        </p:txBody>
      </p:sp>
      <p:sp>
        <p:nvSpPr>
          <p:cNvPr id="16387" name="Content Placeholder 2"/>
          <p:cNvSpPr>
            <a:spLocks noGrp="1"/>
          </p:cNvSpPr>
          <p:nvPr>
            <p:ph idx="1"/>
          </p:nvPr>
        </p:nvSpPr>
        <p:spPr/>
        <p:txBody>
          <a:bodyPr/>
          <a:lstStyle/>
          <a:p>
            <a:pPr eaLnBrk="1" hangingPunct="1"/>
            <a:r>
              <a:rPr lang="en-US" sz="1800" dirty="0"/>
              <a:t>If you decline medical health insurance coverage and can show proof of coverage by another medical plan (i.e. copy of medical ID card), you may participate in the medical buy-out.  Participation in the medical buy-out provides an annual payment of $2,000 paid out in quarterly installments.</a:t>
            </a:r>
          </a:p>
          <a:p>
            <a:pPr eaLnBrk="1" hangingPunct="1"/>
            <a:r>
              <a:rPr lang="en-US" sz="1800" dirty="0"/>
              <a:t>Please note proof of active medical health insurance coverage will also be needed. </a:t>
            </a:r>
          </a:p>
        </p:txBody>
      </p:sp>
    </p:spTree>
  </p:cSld>
  <p:clrMapOvr>
    <a:masterClrMapping/>
  </p:clrMapOvr>
  <p:transition advTm="21807"/>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t>Long Term Disability</a:t>
            </a:r>
          </a:p>
        </p:txBody>
      </p:sp>
      <p:sp>
        <p:nvSpPr>
          <p:cNvPr id="17411" name="Content Placeholder 2"/>
          <p:cNvSpPr>
            <a:spLocks noGrp="1"/>
          </p:cNvSpPr>
          <p:nvPr>
            <p:ph idx="1"/>
          </p:nvPr>
        </p:nvSpPr>
        <p:spPr/>
        <p:txBody>
          <a:bodyPr/>
          <a:lstStyle/>
          <a:p>
            <a:pPr eaLnBrk="1" hangingPunct="1"/>
            <a:r>
              <a:rPr lang="en-US" sz="1800"/>
              <a:t>Long Term Disability is provided to you at no cost.  </a:t>
            </a:r>
          </a:p>
          <a:p>
            <a:pPr lvl="1" eaLnBrk="1" hangingPunct="1"/>
            <a:r>
              <a:rPr lang="en-US" sz="1800"/>
              <a:t>Scheduled monthly LTD benefit is 66 2/3% of your monthly pre-disability earnings.</a:t>
            </a:r>
          </a:p>
          <a:p>
            <a:pPr lvl="1" eaLnBrk="1" hangingPunct="1"/>
            <a:r>
              <a:rPr lang="en-US" sz="1800"/>
              <a:t>Maximum Monthly Benefit is $5,000</a:t>
            </a:r>
          </a:p>
          <a:p>
            <a:pPr lvl="1" eaLnBrk="1" hangingPunct="1"/>
            <a:r>
              <a:rPr lang="en-US" sz="1800"/>
              <a:t>Minimum Monthly Benefit is the greater of $100; and 10% of your scheduled monthly LTD benefit or, if less 10% of the Maximum Monthly Benefit. </a:t>
            </a:r>
          </a:p>
        </p:txBody>
      </p:sp>
    </p:spTree>
  </p:cSld>
  <p:clrMapOvr>
    <a:masterClrMapping/>
  </p:clrMapOvr>
  <p:transition advTm="24888"/>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t>Supplemental Insurance - AFLAC</a:t>
            </a:r>
          </a:p>
        </p:txBody>
      </p:sp>
      <p:sp>
        <p:nvSpPr>
          <p:cNvPr id="19459" name="Content Placeholder 2"/>
          <p:cNvSpPr>
            <a:spLocks noGrp="1"/>
          </p:cNvSpPr>
          <p:nvPr>
            <p:ph idx="1"/>
          </p:nvPr>
        </p:nvSpPr>
        <p:spPr>
          <a:xfrm>
            <a:off x="457200" y="2667000"/>
            <a:ext cx="8305800" cy="4038600"/>
          </a:xfrm>
        </p:spPr>
        <p:txBody>
          <a:bodyPr/>
          <a:lstStyle/>
          <a:p>
            <a:pPr eaLnBrk="1" hangingPunct="1"/>
            <a:r>
              <a:rPr lang="en-US" sz="1800" dirty="0"/>
              <a:t>You can purchase supplemental insurance from AFLAC and pay for it through payroll deductions:</a:t>
            </a:r>
          </a:p>
          <a:p>
            <a:pPr eaLnBrk="1" hangingPunct="1"/>
            <a:r>
              <a:rPr lang="en-US" sz="1800" dirty="0"/>
              <a:t>You can purchase:</a:t>
            </a:r>
          </a:p>
          <a:p>
            <a:pPr lvl="1" eaLnBrk="1" hangingPunct="1"/>
            <a:r>
              <a:rPr lang="en-US" sz="1800" dirty="0"/>
              <a:t>Personal Sickness Indemnity Plan</a:t>
            </a:r>
          </a:p>
          <a:p>
            <a:pPr lvl="1" eaLnBrk="1" hangingPunct="1"/>
            <a:r>
              <a:rPr lang="en-US" sz="1800" dirty="0"/>
              <a:t>Cancer Protection Plan</a:t>
            </a:r>
          </a:p>
          <a:p>
            <a:pPr lvl="1" eaLnBrk="1" hangingPunct="1"/>
            <a:r>
              <a:rPr lang="en-US" sz="1800" dirty="0"/>
              <a:t>Accident Indemnity Advantage</a:t>
            </a:r>
          </a:p>
          <a:p>
            <a:pPr lvl="1" eaLnBrk="1" hangingPunct="1"/>
            <a:r>
              <a:rPr lang="en-US" sz="1800" dirty="0"/>
              <a:t>Disability Income Protection Advantage</a:t>
            </a:r>
          </a:p>
          <a:p>
            <a:pPr lvl="1" eaLnBrk="1" hangingPunct="1"/>
            <a:r>
              <a:rPr lang="en-US" sz="1800" dirty="0"/>
              <a:t>Life Insurance</a:t>
            </a:r>
          </a:p>
          <a:p>
            <a:pPr lvl="1" eaLnBrk="1" hangingPunct="1"/>
            <a:r>
              <a:rPr lang="en-US" sz="1800" dirty="0"/>
              <a:t>Lump Sum Critical Illness Coverage</a:t>
            </a:r>
          </a:p>
          <a:p>
            <a:pPr eaLnBrk="1" hangingPunct="1"/>
            <a:r>
              <a:rPr lang="en-US" sz="1800" dirty="0"/>
              <a:t>Our representative is </a:t>
            </a:r>
            <a:r>
              <a:rPr lang="en-US" sz="1800" dirty="0">
                <a:hlinkClick r:id="rId2"/>
              </a:rPr>
              <a:t>Jennifer </a:t>
            </a:r>
            <a:r>
              <a:rPr lang="en-US" sz="1800" dirty="0" err="1">
                <a:hlinkClick r:id="rId2"/>
              </a:rPr>
              <a:t>Boulle</a:t>
            </a:r>
            <a:r>
              <a:rPr lang="en-US" sz="1800" dirty="0">
                <a:hlinkClick r:id="rId2"/>
              </a:rPr>
              <a:t>  </a:t>
            </a:r>
            <a:r>
              <a:rPr lang="en-US" sz="1800" dirty="0"/>
              <a:t>845-632-7100</a:t>
            </a:r>
          </a:p>
        </p:txBody>
      </p:sp>
    </p:spTree>
  </p:cSld>
  <p:clrMapOvr>
    <a:masterClrMapping/>
  </p:clrMapOvr>
  <p:transition advTm="19201"/>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a:t>Flexible 125 Spending Accounts	</a:t>
            </a:r>
          </a:p>
        </p:txBody>
      </p:sp>
      <p:sp>
        <p:nvSpPr>
          <p:cNvPr id="3" name="Content Placeholder 2"/>
          <p:cNvSpPr>
            <a:spLocks noGrp="1"/>
          </p:cNvSpPr>
          <p:nvPr>
            <p:ph idx="1"/>
          </p:nvPr>
        </p:nvSpPr>
        <p:spPr>
          <a:xfrm>
            <a:off x="457200" y="2667000"/>
            <a:ext cx="8305800" cy="3810000"/>
          </a:xfrm>
          <a:ln>
            <a:miter lim="800000"/>
            <a:headEnd/>
            <a:tailEnd/>
          </a:ln>
          <a:extLst/>
        </p:spPr>
        <p:txBody>
          <a:bodyPr/>
          <a:lstStyle/>
          <a:p>
            <a:pPr eaLnBrk="1" hangingPunct="1">
              <a:defRPr/>
            </a:pPr>
            <a:r>
              <a:rPr lang="en-US" sz="1800" dirty="0"/>
              <a:t>Available for Health Care and Dependent Care</a:t>
            </a:r>
          </a:p>
          <a:p>
            <a:pPr lvl="1" eaLnBrk="1" hangingPunct="1">
              <a:defRPr/>
            </a:pPr>
            <a:r>
              <a:rPr lang="en-US" sz="1800" dirty="0"/>
              <a:t>Health Care</a:t>
            </a:r>
          </a:p>
          <a:p>
            <a:pPr lvl="2" eaLnBrk="1" hangingPunct="1">
              <a:defRPr/>
            </a:pPr>
            <a:r>
              <a:rPr lang="en-US" sz="1800" dirty="0"/>
              <a:t>Minimum $300</a:t>
            </a:r>
          </a:p>
          <a:p>
            <a:pPr lvl="2" eaLnBrk="1" hangingPunct="1">
              <a:defRPr/>
            </a:pPr>
            <a:r>
              <a:rPr lang="en-US" sz="1800" dirty="0"/>
              <a:t>Maximum $3,050</a:t>
            </a:r>
          </a:p>
          <a:p>
            <a:pPr lvl="2" eaLnBrk="1" hangingPunct="1">
              <a:defRPr/>
            </a:pPr>
            <a:endParaRPr lang="en-US" sz="1800" dirty="0"/>
          </a:p>
          <a:p>
            <a:pPr lvl="1" eaLnBrk="1" hangingPunct="1">
              <a:defRPr/>
            </a:pPr>
            <a:r>
              <a:rPr lang="en-US" sz="1800" dirty="0"/>
              <a:t>Dependent Care</a:t>
            </a:r>
          </a:p>
          <a:p>
            <a:pPr lvl="2" eaLnBrk="1" hangingPunct="1">
              <a:defRPr/>
            </a:pPr>
            <a:r>
              <a:rPr lang="en-US" sz="1800" dirty="0"/>
              <a:t>Minimum $300</a:t>
            </a:r>
          </a:p>
          <a:p>
            <a:pPr lvl="2" eaLnBrk="1" hangingPunct="1">
              <a:defRPr/>
            </a:pPr>
            <a:r>
              <a:rPr lang="en-US" sz="1800" dirty="0"/>
              <a:t>Maximum: Single Parent - $2,500</a:t>
            </a:r>
          </a:p>
          <a:p>
            <a:pPr lvl="5">
              <a:buFontTx/>
              <a:buNone/>
              <a:defRPr/>
            </a:pPr>
            <a:r>
              <a:rPr lang="en-US" dirty="0"/>
              <a:t>  Married Parent - $5,000</a:t>
            </a:r>
          </a:p>
        </p:txBody>
      </p:sp>
    </p:spTree>
  </p:cSld>
  <p:clrMapOvr>
    <a:masterClrMapping/>
  </p:clrMapOvr>
  <p:transition advTm="56907"/>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a:t>125 Flexible Spending Accounts	</a:t>
            </a:r>
          </a:p>
        </p:txBody>
      </p:sp>
      <p:sp>
        <p:nvSpPr>
          <p:cNvPr id="21507" name="Content Placeholder 2"/>
          <p:cNvSpPr>
            <a:spLocks noGrp="1"/>
          </p:cNvSpPr>
          <p:nvPr>
            <p:ph idx="1"/>
          </p:nvPr>
        </p:nvSpPr>
        <p:spPr>
          <a:xfrm>
            <a:off x="457200" y="2667000"/>
            <a:ext cx="8305800" cy="3810000"/>
          </a:xfrm>
        </p:spPr>
        <p:txBody>
          <a:bodyPr/>
          <a:lstStyle/>
          <a:p>
            <a:pPr eaLnBrk="1" hangingPunct="1"/>
            <a:r>
              <a:rPr lang="en-US" sz="1800"/>
              <a:t>If you have out-of-pocket medical or dependent care expenses, you can enroll in a flexible spending account.  If you are paying for dependent care expenses in order to work, or have medical/dental/vision expenses that are not reimbursable under our plans, you are paying for those expenses with dollars that have already been taxed.</a:t>
            </a:r>
          </a:p>
          <a:p>
            <a:pPr eaLnBrk="1" hangingPunct="1"/>
            <a:r>
              <a:rPr lang="en-US" sz="1800"/>
              <a:t>By enrolling in the Flexible Spending Account you will pay those same expenses with whole dollars – before federal, state and social security taxes are taken from your salary.</a:t>
            </a:r>
          </a:p>
          <a:p>
            <a:pPr eaLnBrk="1" hangingPunct="1"/>
            <a:r>
              <a:rPr lang="en-US" sz="1800"/>
              <a:t>For more information see the program pamphlet in your orientation package.</a:t>
            </a:r>
          </a:p>
        </p:txBody>
      </p:sp>
    </p:spTree>
  </p:cSld>
  <p:clrMapOvr>
    <a:masterClrMapping/>
  </p:clrMapOvr>
  <p:transition advTm="42351"/>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ctr" eaLnBrk="1" hangingPunct="1"/>
            <a:r>
              <a:rPr lang="en-US"/>
              <a:t>Retirement	</a:t>
            </a:r>
          </a:p>
        </p:txBody>
      </p:sp>
      <p:sp>
        <p:nvSpPr>
          <p:cNvPr id="22531" name="Rectangle 3"/>
          <p:cNvSpPr>
            <a:spLocks noGrp="1" noChangeArrowheads="1"/>
          </p:cNvSpPr>
          <p:nvPr>
            <p:ph type="body" idx="1"/>
          </p:nvPr>
        </p:nvSpPr>
        <p:spPr>
          <a:xfrm>
            <a:off x="457200" y="2667000"/>
            <a:ext cx="8305800" cy="3657600"/>
          </a:xfrm>
        </p:spPr>
        <p:txBody>
          <a:bodyPr/>
          <a:lstStyle/>
          <a:p>
            <a:pPr marL="0" indent="0" eaLnBrk="1" hangingPunct="1">
              <a:buNone/>
            </a:pPr>
            <a:r>
              <a:rPr lang="en-US" sz="1800" dirty="0"/>
              <a:t>Tier 6 Retirement Plans</a:t>
            </a:r>
          </a:p>
          <a:p>
            <a:pPr marL="0" indent="0" eaLnBrk="1" hangingPunct="1">
              <a:buNone/>
            </a:pPr>
            <a:r>
              <a:rPr lang="en-US" sz="1800" dirty="0"/>
              <a:t>NYS ERS/TRS – Defined Benefit Plans</a:t>
            </a:r>
          </a:p>
          <a:p>
            <a:pPr lvl="1"/>
            <a:r>
              <a:rPr lang="en-US" sz="1800" dirty="0">
                <a:latin typeface="Calibri" panose="020F0502020204030204" pitchFamily="34" charset="0"/>
                <a:cs typeface="Calibri" panose="020F0502020204030204" pitchFamily="34" charset="0"/>
              </a:rPr>
              <a:t>Retirement is 63 in order to retire with an unreduced benefit; members retiring between age 55 and age 63 are subject to a reduction of 6.5% for each year retirement precedes age 63.  A provision is also included that allows NYSUT-affiliated bargaining units to petition the governor for an unreduced benefit at age 57 with 30 or more years of service, with any additional actuarial costs to be borne by eligible employees.</a:t>
            </a:r>
          </a:p>
          <a:p>
            <a:pPr lvl="1"/>
            <a:r>
              <a:rPr lang="en-US" sz="1800" dirty="0">
                <a:latin typeface="Calibri" panose="020F0502020204030204" pitchFamily="34" charset="0"/>
                <a:cs typeface="Calibri" panose="020F0502020204030204" pitchFamily="34" charset="0"/>
              </a:rPr>
              <a:t>Caps pensionable overtime at $15,000 plus inflation</a:t>
            </a:r>
          </a:p>
          <a:p>
            <a:pPr lvl="1"/>
            <a:r>
              <a:rPr lang="en-US" sz="1800" dirty="0">
                <a:latin typeface="Calibri" panose="020F0502020204030204" pitchFamily="34" charset="0"/>
                <a:cs typeface="Calibri" panose="020F0502020204030204" pitchFamily="34" charset="0"/>
              </a:rPr>
              <a:t>6% Contribution to purchase military and prior service</a:t>
            </a:r>
          </a:p>
          <a:p>
            <a:pPr marL="0" indent="0" eaLnBrk="1" hangingPunct="1">
              <a:buNone/>
            </a:pPr>
            <a:endParaRPr lang="en-US" sz="1800" dirty="0"/>
          </a:p>
        </p:txBody>
      </p:sp>
    </p:spTree>
  </p:cSld>
  <p:clrMapOvr>
    <a:masterClrMapping/>
  </p:clrMapOvr>
  <p:transition advTm="82321"/>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t>Topics To Be Covered</a:t>
            </a:r>
          </a:p>
        </p:txBody>
      </p:sp>
      <p:sp>
        <p:nvSpPr>
          <p:cNvPr id="51203" name="Rectangle 3"/>
          <p:cNvSpPr>
            <a:spLocks noGrp="1" noChangeArrowheads="1"/>
          </p:cNvSpPr>
          <p:nvPr>
            <p:ph type="body" idx="1"/>
          </p:nvPr>
        </p:nvSpPr>
        <p:spPr>
          <a:xfrm>
            <a:off x="387350" y="2600840"/>
            <a:ext cx="8305800" cy="3952359"/>
          </a:xfrm>
          <a:ln>
            <a:miter lim="800000"/>
            <a:headEnd/>
            <a:tailEnd/>
          </a:ln>
          <a:extLst/>
        </p:spPr>
        <p:txBody>
          <a:bodyPr numCol="2"/>
          <a:lstStyle/>
          <a:p>
            <a:pPr eaLnBrk="1" hangingPunct="1">
              <a:defRPr/>
            </a:pPr>
            <a:r>
              <a:rPr lang="en-US" sz="1800" dirty="0"/>
              <a:t>Leaves</a:t>
            </a:r>
          </a:p>
          <a:p>
            <a:pPr eaLnBrk="1" hangingPunct="1">
              <a:defRPr/>
            </a:pPr>
            <a:r>
              <a:rPr lang="en-US" sz="1800" dirty="0"/>
              <a:t>Holidays</a:t>
            </a:r>
          </a:p>
          <a:p>
            <a:pPr eaLnBrk="1" hangingPunct="1">
              <a:defRPr/>
            </a:pPr>
            <a:r>
              <a:rPr lang="en-US" sz="1800" dirty="0"/>
              <a:t>Health Insurance</a:t>
            </a:r>
          </a:p>
          <a:p>
            <a:pPr eaLnBrk="1" hangingPunct="1">
              <a:defRPr/>
            </a:pPr>
            <a:r>
              <a:rPr lang="en-US" sz="1800" dirty="0"/>
              <a:t>Dental Insurance</a:t>
            </a:r>
          </a:p>
          <a:p>
            <a:pPr eaLnBrk="1" hangingPunct="1">
              <a:defRPr/>
            </a:pPr>
            <a:r>
              <a:rPr lang="en-US" sz="1800" dirty="0"/>
              <a:t>Vision Insurance</a:t>
            </a:r>
          </a:p>
          <a:p>
            <a:pPr eaLnBrk="1" hangingPunct="1">
              <a:defRPr/>
            </a:pPr>
            <a:r>
              <a:rPr lang="en-US" sz="1800" dirty="0"/>
              <a:t>Medical Buy-out</a:t>
            </a:r>
          </a:p>
          <a:p>
            <a:pPr eaLnBrk="1" hangingPunct="1">
              <a:defRPr/>
            </a:pPr>
            <a:r>
              <a:rPr lang="en-US" sz="1800" dirty="0"/>
              <a:t>Section 125 Flexible Spending Plan</a:t>
            </a:r>
          </a:p>
          <a:p>
            <a:pPr eaLnBrk="1" hangingPunct="1">
              <a:defRPr/>
            </a:pPr>
            <a:r>
              <a:rPr lang="en-US" sz="1800" dirty="0"/>
              <a:t>Supplemental Insurance (AFLAC)</a:t>
            </a:r>
          </a:p>
          <a:p>
            <a:pPr eaLnBrk="1" hangingPunct="1">
              <a:defRPr/>
            </a:pPr>
            <a:endParaRPr lang="en-US" sz="1800" dirty="0"/>
          </a:p>
          <a:p>
            <a:pPr eaLnBrk="1" hangingPunct="1">
              <a:defRPr/>
            </a:pPr>
            <a:endParaRPr lang="en-US" sz="1800" dirty="0"/>
          </a:p>
          <a:p>
            <a:pPr eaLnBrk="1" hangingPunct="1">
              <a:defRPr/>
            </a:pPr>
            <a:r>
              <a:rPr lang="en-US" sz="1800" dirty="0"/>
              <a:t>Disability – Long Term</a:t>
            </a:r>
          </a:p>
          <a:p>
            <a:pPr eaLnBrk="1" hangingPunct="1">
              <a:defRPr/>
            </a:pPr>
            <a:r>
              <a:rPr lang="en-US" sz="1800" dirty="0"/>
              <a:t>Long Term Care</a:t>
            </a:r>
          </a:p>
          <a:p>
            <a:pPr eaLnBrk="1" hangingPunct="1">
              <a:defRPr/>
            </a:pPr>
            <a:r>
              <a:rPr lang="en-US" sz="1800" dirty="0"/>
              <a:t>Retirement</a:t>
            </a:r>
          </a:p>
          <a:p>
            <a:pPr eaLnBrk="1" hangingPunct="1">
              <a:defRPr/>
            </a:pPr>
            <a:r>
              <a:rPr lang="en-US" sz="1800" dirty="0"/>
              <a:t>NYS Deferred Comp Plan</a:t>
            </a:r>
          </a:p>
          <a:p>
            <a:pPr eaLnBrk="1" hangingPunct="1">
              <a:defRPr/>
            </a:pPr>
            <a:r>
              <a:rPr lang="en-US" sz="1800" dirty="0"/>
              <a:t>NYS College Savings Plan</a:t>
            </a:r>
          </a:p>
          <a:p>
            <a:pPr eaLnBrk="1" hangingPunct="1">
              <a:defRPr/>
            </a:pPr>
            <a:r>
              <a:rPr lang="en-US" sz="1800" dirty="0"/>
              <a:t>Mandatory Agency Shop Fee</a:t>
            </a:r>
          </a:p>
          <a:p>
            <a:pPr eaLnBrk="1" hangingPunct="1">
              <a:defRPr/>
            </a:pPr>
            <a:r>
              <a:rPr lang="en-US" sz="1800" dirty="0"/>
              <a:t>Tuition</a:t>
            </a:r>
          </a:p>
          <a:p>
            <a:pPr eaLnBrk="1" hangingPunct="1">
              <a:defRPr/>
            </a:pPr>
            <a:r>
              <a:rPr lang="en-US" sz="1800" dirty="0"/>
              <a:t>Payroll Items</a:t>
            </a:r>
          </a:p>
          <a:p>
            <a:pPr eaLnBrk="1" hangingPunct="1">
              <a:defRPr/>
            </a:pPr>
            <a:endParaRPr lang="en-US" sz="1800" dirty="0"/>
          </a:p>
          <a:p>
            <a:pPr eaLnBrk="1" hangingPunct="1">
              <a:defRPr/>
            </a:pPr>
            <a:endParaRPr lang="en-US" sz="1800" dirty="0"/>
          </a:p>
        </p:txBody>
      </p:sp>
    </p:spTree>
  </p:cSld>
  <p:clrMapOvr>
    <a:masterClrMapping/>
  </p:clrMapOvr>
  <p:transition advTm="27000"/>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1828800"/>
            <a:ext cx="8305800" cy="533400"/>
          </a:xfrm>
        </p:spPr>
        <p:txBody>
          <a:bodyPr/>
          <a:lstStyle/>
          <a:p>
            <a:pPr algn="ctr" eaLnBrk="1" hangingPunct="1"/>
            <a:r>
              <a:rPr lang="en-US" dirty="0"/>
              <a:t>Retirement	</a:t>
            </a:r>
          </a:p>
        </p:txBody>
      </p:sp>
      <p:sp>
        <p:nvSpPr>
          <p:cNvPr id="22531" name="Rectangle 3"/>
          <p:cNvSpPr>
            <a:spLocks noGrp="1" noChangeArrowheads="1"/>
          </p:cNvSpPr>
          <p:nvPr>
            <p:ph type="body" idx="1"/>
          </p:nvPr>
        </p:nvSpPr>
        <p:spPr>
          <a:xfrm>
            <a:off x="381000" y="2286000"/>
            <a:ext cx="8305800" cy="4191000"/>
          </a:xfrm>
        </p:spPr>
        <p:txBody>
          <a:bodyPr/>
          <a:lstStyle/>
          <a:p>
            <a:pPr marL="0" indent="0" eaLnBrk="1" hangingPunct="1">
              <a:buNone/>
            </a:pPr>
            <a:r>
              <a:rPr lang="en-US" sz="1800" dirty="0"/>
              <a:t>Tier 6 Retirement Plans </a:t>
            </a:r>
          </a:p>
          <a:p>
            <a:pPr marL="0" indent="0" eaLnBrk="1" hangingPunct="1">
              <a:buNone/>
            </a:pPr>
            <a:r>
              <a:rPr lang="en-US" sz="1800" dirty="0">
                <a:latin typeface="Calibri" panose="020F0502020204030204" pitchFamily="34" charset="0"/>
                <a:cs typeface="Calibri" panose="020F0502020204030204" pitchFamily="34" charset="0"/>
              </a:rPr>
              <a:t>SUNY ORP – (Option to the State Pension) DEFINED Contribution Plan</a:t>
            </a:r>
          </a:p>
          <a:p>
            <a:pPr eaLnBrk="1" hangingPunct="1"/>
            <a:r>
              <a:rPr lang="en-US" sz="1600" dirty="0">
                <a:latin typeface="Calibri" panose="020F0502020204030204" pitchFamily="34" charset="0"/>
                <a:cs typeface="Calibri" panose="020F0502020204030204" pitchFamily="34" charset="0"/>
              </a:rPr>
              <a:t>Vesting after 366 days</a:t>
            </a:r>
          </a:p>
          <a:p>
            <a:pPr eaLnBrk="1" hangingPunct="1"/>
            <a:r>
              <a:rPr lang="en-US" sz="1600" dirty="0">
                <a:latin typeface="Calibri" panose="020F0502020204030204" pitchFamily="34" charset="0"/>
                <a:cs typeface="Calibri" panose="020F0502020204030204" pitchFamily="34" charset="0"/>
              </a:rPr>
              <a:t>Employer contribution will be 8% of compensable salary for the first 7 years of employment, and 10% thereafter.</a:t>
            </a:r>
          </a:p>
          <a:p>
            <a:pPr eaLnBrk="1" hangingPunct="1"/>
            <a:r>
              <a:rPr lang="en-US" sz="1600" dirty="0">
                <a:latin typeface="Calibri" panose="020F0502020204030204" pitchFamily="34" charset="0"/>
                <a:cs typeface="Calibri" panose="020F0502020204030204" pitchFamily="34" charset="0"/>
              </a:rPr>
              <a:t>The amount of benefits you receive at retirement will be based on the amount of funds contributed to your account, the investment earnings on those funds, your age when you take income and the benefit option you choose.</a:t>
            </a:r>
          </a:p>
          <a:p>
            <a:pPr eaLnBrk="1" hangingPunct="1"/>
            <a:r>
              <a:rPr lang="en-US" sz="1600" dirty="0">
                <a:latin typeface="Calibri" panose="020F0502020204030204" pitchFamily="34" charset="0"/>
                <a:cs typeface="Calibri" panose="020F0502020204030204" pitchFamily="34" charset="0"/>
              </a:rPr>
              <a:t>Individual contracts are purchased from TIAA-CREF or one of the alternate funding vehicles VOYA, Fidelity, or </a:t>
            </a:r>
            <a:r>
              <a:rPr lang="en-US" sz="1600" dirty="0" err="1">
                <a:latin typeface="Calibri" panose="020F0502020204030204" pitchFamily="34" charset="0"/>
                <a:cs typeface="Calibri" panose="020F0502020204030204" pitchFamily="34" charset="0"/>
              </a:rPr>
              <a:t>CoreBridge</a:t>
            </a:r>
            <a:r>
              <a:rPr lang="en-US" sz="1600" dirty="0">
                <a:latin typeface="Calibri" panose="020F0502020204030204" pitchFamily="34" charset="0"/>
                <a:cs typeface="Calibri" panose="020F0502020204030204" pitchFamily="34" charset="0"/>
              </a:rPr>
              <a:t>.</a:t>
            </a:r>
          </a:p>
          <a:p>
            <a:pPr eaLnBrk="1" hangingPunct="1"/>
            <a:r>
              <a:rPr lang="en-US" sz="1600" dirty="0">
                <a:latin typeface="Calibri" panose="020F0502020204030204" pitchFamily="34" charset="0"/>
                <a:cs typeface="Calibri" panose="020F0502020204030204" pitchFamily="34" charset="0"/>
              </a:rPr>
              <a:t>Contributions are allocated to accounts based on employee selection.</a:t>
            </a:r>
          </a:p>
          <a:p>
            <a:pPr marL="0" indent="0" eaLnBrk="1" hangingPunct="1">
              <a:buNone/>
            </a:pPr>
            <a:endParaRPr lang="en-US" sz="1800" dirty="0">
              <a:latin typeface="Calibri" panose="020F0502020204030204" pitchFamily="34" charset="0"/>
              <a:cs typeface="Calibri" panose="020F0502020204030204" pitchFamily="34" charset="0"/>
            </a:endParaRPr>
          </a:p>
          <a:p>
            <a:pPr marL="0" indent="0" eaLnBrk="1" hangingPunct="1">
              <a:buNone/>
            </a:pPr>
            <a:endParaRPr lang="en-US" sz="1800" dirty="0"/>
          </a:p>
        </p:txBody>
      </p:sp>
    </p:spTree>
    <p:extLst>
      <p:ext uri="{BB962C8B-B14F-4D97-AF65-F5344CB8AC3E}">
        <p14:creationId xmlns:p14="http://schemas.microsoft.com/office/powerpoint/2010/main" val="84185860"/>
      </p:ext>
    </p:extLst>
  </p:cSld>
  <p:clrMapOvr>
    <a:masterClrMapping/>
  </p:clrMapOvr>
  <p:transition advTm="82321"/>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1981200"/>
            <a:ext cx="8239125" cy="1143000"/>
          </a:xfrm>
        </p:spPr>
        <p:txBody>
          <a:bodyPr/>
          <a:lstStyle/>
          <a:p>
            <a:pPr eaLnBrk="1" hangingPunct="1"/>
            <a:r>
              <a:rPr lang="en-US" sz="2400" dirty="0">
                <a:solidFill>
                  <a:schemeClr val="bg2"/>
                </a:solidFill>
              </a:rPr>
              <a:t>Retirement Contribution Rates</a:t>
            </a:r>
            <a:br>
              <a:rPr lang="en-US" sz="2400" dirty="0">
                <a:solidFill>
                  <a:schemeClr val="bg2"/>
                </a:solidFill>
              </a:rPr>
            </a:br>
            <a:br>
              <a:rPr lang="en-US" sz="2400" dirty="0">
                <a:solidFill>
                  <a:schemeClr val="bg2"/>
                </a:solidFill>
              </a:rPr>
            </a:br>
            <a:r>
              <a:rPr lang="en-US" sz="1800" kern="1200" dirty="0">
                <a:solidFill>
                  <a:schemeClr val="tx1"/>
                </a:solidFill>
                <a:latin typeface="Arial" charset="0"/>
                <a:ea typeface="+mn-ea"/>
                <a:cs typeface="+mn-cs"/>
              </a:rPr>
              <a:t>NYS ERS/TRS – Defined Benefit Plans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461753363"/>
              </p:ext>
            </p:extLst>
          </p:nvPr>
        </p:nvGraphicFramePr>
        <p:xfrm>
          <a:off x="611011" y="3151199"/>
          <a:ext cx="7467600" cy="1371601"/>
        </p:xfrm>
        <a:graphic>
          <a:graphicData uri="http://schemas.openxmlformats.org/drawingml/2006/table">
            <a:tbl>
              <a:tblPr firstRow="1" firstCol="1" bandRow="1">
                <a:tableStyleId>{5C22544A-7EE6-4342-B048-85BDC9FD1C3A}</a:tableStyleId>
              </a:tblPr>
              <a:tblGrid>
                <a:gridCol w="4255907">
                  <a:extLst>
                    <a:ext uri="{9D8B030D-6E8A-4147-A177-3AD203B41FA5}">
                      <a16:colId xmlns:a16="http://schemas.microsoft.com/office/drawing/2014/main" val="20000"/>
                    </a:ext>
                  </a:extLst>
                </a:gridCol>
                <a:gridCol w="3211693">
                  <a:extLst>
                    <a:ext uri="{9D8B030D-6E8A-4147-A177-3AD203B41FA5}">
                      <a16:colId xmlns:a16="http://schemas.microsoft.com/office/drawing/2014/main" val="20001"/>
                    </a:ext>
                  </a:extLst>
                </a:gridCol>
              </a:tblGrid>
              <a:tr h="195943">
                <a:tc>
                  <a:txBody>
                    <a:bodyPr/>
                    <a:lstStyle/>
                    <a:p>
                      <a:pPr marL="342900" marR="457200" indent="-342900" algn="just">
                        <a:spcBef>
                          <a:spcPts val="0"/>
                        </a:spcBef>
                        <a:spcAft>
                          <a:spcPts val="0"/>
                        </a:spcAft>
                        <a:tabLst>
                          <a:tab pos="342900" algn="ctr"/>
                        </a:tabLst>
                      </a:pPr>
                      <a:r>
                        <a:rPr lang="en-US" sz="1200" dirty="0">
                          <a:effectLst/>
                        </a:rPr>
                        <a:t>Wages</a:t>
                      </a:r>
                      <a:endParaRPr lang="en-US" sz="1000" dirty="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Contribution</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0"/>
                  </a:ext>
                </a:extLst>
              </a:tr>
              <a:tr h="195943">
                <a:tc>
                  <a:txBody>
                    <a:bodyPr/>
                    <a:lstStyle/>
                    <a:p>
                      <a:pPr marL="342900" marR="457200" indent="-342900" algn="just">
                        <a:spcBef>
                          <a:spcPts val="0"/>
                        </a:spcBef>
                        <a:spcAft>
                          <a:spcPts val="0"/>
                        </a:spcAft>
                        <a:tabLst>
                          <a:tab pos="342900" algn="ctr"/>
                        </a:tabLst>
                      </a:pPr>
                      <a:r>
                        <a:rPr lang="en-US" sz="1200" dirty="0">
                          <a:effectLst/>
                        </a:rPr>
                        <a:t>$45,000 or less</a:t>
                      </a:r>
                      <a:endParaRPr lang="en-US" sz="1000" dirty="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3%</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1"/>
                  </a:ext>
                </a:extLst>
              </a:tr>
              <a:tr h="195943">
                <a:tc>
                  <a:txBody>
                    <a:bodyPr/>
                    <a:lstStyle/>
                    <a:p>
                      <a:pPr marL="342900" marR="457200" indent="-342900" algn="just">
                        <a:spcBef>
                          <a:spcPts val="0"/>
                        </a:spcBef>
                        <a:spcAft>
                          <a:spcPts val="0"/>
                        </a:spcAft>
                        <a:tabLst>
                          <a:tab pos="342900" algn="ctr"/>
                        </a:tabLst>
                      </a:pPr>
                      <a:r>
                        <a:rPr lang="en-US" sz="1200" dirty="0">
                          <a:effectLst/>
                        </a:rPr>
                        <a:t>$45,000 and $55,000</a:t>
                      </a:r>
                      <a:endParaRPr lang="en-US" sz="1000" dirty="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3.5%</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2"/>
                  </a:ext>
                </a:extLst>
              </a:tr>
              <a:tr h="195943">
                <a:tc>
                  <a:txBody>
                    <a:bodyPr/>
                    <a:lstStyle/>
                    <a:p>
                      <a:pPr marL="342900" marR="457200" indent="-342900" algn="just">
                        <a:spcBef>
                          <a:spcPts val="0"/>
                        </a:spcBef>
                        <a:spcAft>
                          <a:spcPts val="0"/>
                        </a:spcAft>
                        <a:tabLst>
                          <a:tab pos="342900" algn="ctr"/>
                        </a:tabLst>
                      </a:pPr>
                      <a:r>
                        <a:rPr lang="en-US" sz="1200">
                          <a:effectLst/>
                        </a:rPr>
                        <a:t>$55,000 and $75,000</a:t>
                      </a:r>
                      <a:endParaRPr lang="en-US" sz="100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4.5%</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3"/>
                  </a:ext>
                </a:extLst>
              </a:tr>
              <a:tr h="195943">
                <a:tc>
                  <a:txBody>
                    <a:bodyPr/>
                    <a:lstStyle/>
                    <a:p>
                      <a:pPr marL="342900" marR="457200" indent="-342900" algn="just">
                        <a:spcBef>
                          <a:spcPts val="0"/>
                        </a:spcBef>
                        <a:spcAft>
                          <a:spcPts val="0"/>
                        </a:spcAft>
                        <a:tabLst>
                          <a:tab pos="342900" algn="ctr"/>
                        </a:tabLst>
                      </a:pPr>
                      <a:r>
                        <a:rPr lang="en-US" sz="1200">
                          <a:effectLst/>
                        </a:rPr>
                        <a:t>$75,000 and $100,000</a:t>
                      </a:r>
                      <a:endParaRPr lang="en-US" sz="100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5.75%</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4"/>
                  </a:ext>
                </a:extLst>
              </a:tr>
              <a:tr h="391886">
                <a:tc>
                  <a:txBody>
                    <a:bodyPr/>
                    <a:lstStyle/>
                    <a:p>
                      <a:pPr marL="342900" marR="457200" indent="-342900" algn="just">
                        <a:spcBef>
                          <a:spcPts val="0"/>
                        </a:spcBef>
                        <a:spcAft>
                          <a:spcPts val="0"/>
                        </a:spcAft>
                        <a:tabLst>
                          <a:tab pos="342900" algn="ctr"/>
                        </a:tabLst>
                      </a:pPr>
                      <a:r>
                        <a:rPr lang="en-US" sz="1200">
                          <a:effectLst/>
                        </a:rPr>
                        <a:t>$100,000 but less than $179,000</a:t>
                      </a:r>
                      <a:endParaRPr lang="en-US" sz="100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dirty="0">
                          <a:effectLst/>
                        </a:rPr>
                        <a:t>6%</a:t>
                      </a:r>
                      <a:endParaRPr lang="en-US" sz="1000" dirty="0">
                        <a:effectLst/>
                        <a:latin typeface="Courier"/>
                        <a:ea typeface="Times New Roman"/>
                        <a:cs typeface="Times New Roman"/>
                      </a:endParaRPr>
                    </a:p>
                  </a:txBody>
                  <a:tcPr marL="68580" marR="68580" marT="0" marB="0"/>
                </a:tc>
                <a:extLst>
                  <a:ext uri="{0D108BD9-81ED-4DB2-BD59-A6C34878D82A}">
                    <a16:rowId xmlns:a16="http://schemas.microsoft.com/office/drawing/2014/main" val="10005"/>
                  </a:ext>
                </a:extLst>
              </a:tr>
            </a:tbl>
          </a:graphicData>
        </a:graphic>
      </p:graphicFrame>
      <p:sp>
        <p:nvSpPr>
          <p:cNvPr id="25607" name="Text Box 8"/>
          <p:cNvSpPr txBox="1">
            <a:spLocks noChangeArrowheads="1"/>
          </p:cNvSpPr>
          <p:nvPr/>
        </p:nvSpPr>
        <p:spPr bwMode="auto">
          <a:xfrm>
            <a:off x="0" y="6284913"/>
            <a:ext cx="8915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1600" b="1"/>
              <a:t>Please refer to the Retirement Programs for New Faculty and Staff for more information</a:t>
            </a:r>
          </a:p>
        </p:txBody>
      </p:sp>
      <p:sp>
        <p:nvSpPr>
          <p:cNvPr id="5" name="TextBox 4"/>
          <p:cNvSpPr txBox="1"/>
          <p:nvPr/>
        </p:nvSpPr>
        <p:spPr>
          <a:xfrm>
            <a:off x="572911" y="4648200"/>
            <a:ext cx="7543800" cy="369332"/>
          </a:xfrm>
          <a:prstGeom prst="rect">
            <a:avLst/>
          </a:prstGeom>
          <a:noFill/>
        </p:spPr>
        <p:txBody>
          <a:bodyPr wrap="square" rtlCol="0">
            <a:spAutoFit/>
          </a:bodyPr>
          <a:lstStyle/>
          <a:p>
            <a:r>
              <a:rPr lang="en-US" dirty="0"/>
              <a:t>SUNY OPTIONAL RETIREMENT – Defined Contribution Plan</a:t>
            </a:r>
          </a:p>
        </p:txBody>
      </p:sp>
      <p:graphicFrame>
        <p:nvGraphicFramePr>
          <p:cNvPr id="6" name="Table 5"/>
          <p:cNvGraphicFramePr>
            <a:graphicFrameLocks noGrp="1"/>
          </p:cNvGraphicFramePr>
          <p:nvPr>
            <p:extLst>
              <p:ext uri="{D42A27DB-BD31-4B8C-83A1-F6EECF244321}">
                <p14:modId xmlns:p14="http://schemas.microsoft.com/office/powerpoint/2010/main" val="2246136672"/>
              </p:ext>
            </p:extLst>
          </p:nvPr>
        </p:nvGraphicFramePr>
        <p:xfrm>
          <a:off x="572911" y="5017531"/>
          <a:ext cx="7543800" cy="1267386"/>
        </p:xfrm>
        <a:graphic>
          <a:graphicData uri="http://schemas.openxmlformats.org/drawingml/2006/table">
            <a:tbl>
              <a:tblPr firstRow="1" firstCol="1" bandRow="1">
                <a:tableStyleId>{5C22544A-7EE6-4342-B048-85BDC9FD1C3A}</a:tableStyleId>
              </a:tblPr>
              <a:tblGrid>
                <a:gridCol w="4299335">
                  <a:extLst>
                    <a:ext uri="{9D8B030D-6E8A-4147-A177-3AD203B41FA5}">
                      <a16:colId xmlns:a16="http://schemas.microsoft.com/office/drawing/2014/main" val="20000"/>
                    </a:ext>
                  </a:extLst>
                </a:gridCol>
                <a:gridCol w="3244465">
                  <a:extLst>
                    <a:ext uri="{9D8B030D-6E8A-4147-A177-3AD203B41FA5}">
                      <a16:colId xmlns:a16="http://schemas.microsoft.com/office/drawing/2014/main" val="20001"/>
                    </a:ext>
                  </a:extLst>
                </a:gridCol>
              </a:tblGrid>
              <a:tr h="211231">
                <a:tc>
                  <a:txBody>
                    <a:bodyPr/>
                    <a:lstStyle/>
                    <a:p>
                      <a:pPr marL="342900" marR="457200" indent="-342900" algn="just">
                        <a:spcBef>
                          <a:spcPts val="0"/>
                        </a:spcBef>
                        <a:spcAft>
                          <a:spcPts val="0"/>
                        </a:spcAft>
                        <a:tabLst>
                          <a:tab pos="342900" algn="ctr"/>
                        </a:tabLst>
                      </a:pPr>
                      <a:r>
                        <a:rPr lang="en-US" sz="1200" dirty="0">
                          <a:effectLst/>
                        </a:rPr>
                        <a:t>Wages</a:t>
                      </a:r>
                      <a:endParaRPr lang="en-US" sz="1000" dirty="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Contribution</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0"/>
                  </a:ext>
                </a:extLst>
              </a:tr>
              <a:tr h="211231">
                <a:tc>
                  <a:txBody>
                    <a:bodyPr/>
                    <a:lstStyle/>
                    <a:p>
                      <a:pPr marL="342900" marR="457200" indent="-342900" algn="just">
                        <a:spcBef>
                          <a:spcPts val="0"/>
                        </a:spcBef>
                        <a:spcAft>
                          <a:spcPts val="0"/>
                        </a:spcAft>
                        <a:tabLst>
                          <a:tab pos="342900" algn="ctr"/>
                        </a:tabLst>
                      </a:pPr>
                      <a:r>
                        <a:rPr lang="en-US" sz="1200">
                          <a:effectLst/>
                        </a:rPr>
                        <a:t>$45,000 or less</a:t>
                      </a:r>
                      <a:endParaRPr lang="en-US" sz="100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3%</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1"/>
                  </a:ext>
                </a:extLst>
              </a:tr>
              <a:tr h="211231">
                <a:tc>
                  <a:txBody>
                    <a:bodyPr/>
                    <a:lstStyle/>
                    <a:p>
                      <a:pPr marL="342900" marR="457200" indent="-342900" algn="just">
                        <a:spcBef>
                          <a:spcPts val="0"/>
                        </a:spcBef>
                        <a:spcAft>
                          <a:spcPts val="0"/>
                        </a:spcAft>
                        <a:tabLst>
                          <a:tab pos="342900" algn="ctr"/>
                        </a:tabLst>
                      </a:pPr>
                      <a:r>
                        <a:rPr lang="en-US" sz="1200">
                          <a:effectLst/>
                        </a:rPr>
                        <a:t>$45,000 and $55,000</a:t>
                      </a:r>
                      <a:endParaRPr lang="en-US" sz="100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3.5%</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2"/>
                  </a:ext>
                </a:extLst>
              </a:tr>
              <a:tr h="211231">
                <a:tc>
                  <a:txBody>
                    <a:bodyPr/>
                    <a:lstStyle/>
                    <a:p>
                      <a:pPr marL="342900" marR="457200" indent="-342900" algn="just">
                        <a:spcBef>
                          <a:spcPts val="0"/>
                        </a:spcBef>
                        <a:spcAft>
                          <a:spcPts val="0"/>
                        </a:spcAft>
                        <a:tabLst>
                          <a:tab pos="342900" algn="ctr"/>
                        </a:tabLst>
                      </a:pPr>
                      <a:r>
                        <a:rPr lang="en-US" sz="1200">
                          <a:effectLst/>
                        </a:rPr>
                        <a:t>$55,000 and $75,000</a:t>
                      </a:r>
                      <a:endParaRPr lang="en-US" sz="100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4.5%</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3"/>
                  </a:ext>
                </a:extLst>
              </a:tr>
              <a:tr h="211231">
                <a:tc>
                  <a:txBody>
                    <a:bodyPr/>
                    <a:lstStyle/>
                    <a:p>
                      <a:pPr marL="342900" marR="457200" indent="-342900" algn="just">
                        <a:spcBef>
                          <a:spcPts val="0"/>
                        </a:spcBef>
                        <a:spcAft>
                          <a:spcPts val="0"/>
                        </a:spcAft>
                        <a:tabLst>
                          <a:tab pos="342900" algn="ctr"/>
                        </a:tabLst>
                      </a:pPr>
                      <a:r>
                        <a:rPr lang="en-US" sz="1200">
                          <a:effectLst/>
                        </a:rPr>
                        <a:t>$75,000 and $100,000</a:t>
                      </a:r>
                      <a:endParaRPr lang="en-US" sz="100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a:effectLst/>
                        </a:rPr>
                        <a:t>5.75%</a:t>
                      </a:r>
                      <a:endParaRPr lang="en-US" sz="1000">
                        <a:effectLst/>
                        <a:latin typeface="Courier"/>
                        <a:ea typeface="Times New Roman"/>
                        <a:cs typeface="Times New Roman"/>
                      </a:endParaRPr>
                    </a:p>
                  </a:txBody>
                  <a:tcPr marL="68580" marR="68580" marT="0" marB="0"/>
                </a:tc>
                <a:extLst>
                  <a:ext uri="{0D108BD9-81ED-4DB2-BD59-A6C34878D82A}">
                    <a16:rowId xmlns:a16="http://schemas.microsoft.com/office/drawing/2014/main" val="10004"/>
                  </a:ext>
                </a:extLst>
              </a:tr>
              <a:tr h="211231">
                <a:tc>
                  <a:txBody>
                    <a:bodyPr/>
                    <a:lstStyle/>
                    <a:p>
                      <a:pPr marL="342900" marR="457200" indent="-342900" algn="just">
                        <a:spcBef>
                          <a:spcPts val="0"/>
                        </a:spcBef>
                        <a:spcAft>
                          <a:spcPts val="0"/>
                        </a:spcAft>
                        <a:tabLst>
                          <a:tab pos="342900" algn="ctr"/>
                        </a:tabLst>
                      </a:pPr>
                      <a:r>
                        <a:rPr lang="en-US" sz="1200">
                          <a:effectLst/>
                        </a:rPr>
                        <a:t>$100,000 or more</a:t>
                      </a:r>
                      <a:endParaRPr lang="en-US" sz="1000">
                        <a:effectLst/>
                        <a:latin typeface="Courier"/>
                        <a:ea typeface="Times New Roman"/>
                        <a:cs typeface="Times New Roman"/>
                      </a:endParaRPr>
                    </a:p>
                  </a:txBody>
                  <a:tcPr marL="68580" marR="68580" marT="0" marB="0"/>
                </a:tc>
                <a:tc>
                  <a:txBody>
                    <a:bodyPr/>
                    <a:lstStyle/>
                    <a:p>
                      <a:pPr marL="342900" marR="457200" indent="-342900" algn="just">
                        <a:spcBef>
                          <a:spcPts val="0"/>
                        </a:spcBef>
                        <a:spcAft>
                          <a:spcPts val="0"/>
                        </a:spcAft>
                        <a:tabLst>
                          <a:tab pos="342900" algn="ctr"/>
                        </a:tabLst>
                      </a:pPr>
                      <a:r>
                        <a:rPr lang="en-US" sz="1200" dirty="0">
                          <a:effectLst/>
                        </a:rPr>
                        <a:t>6%</a:t>
                      </a:r>
                      <a:endParaRPr lang="en-US" sz="1000" dirty="0">
                        <a:effectLst/>
                        <a:latin typeface="Courier"/>
                        <a:ea typeface="Times New Roman"/>
                        <a:cs typeface="Times New Roman"/>
                      </a:endParaRPr>
                    </a:p>
                  </a:txBody>
                  <a:tcPr marL="68580" marR="68580" marT="0" marB="0"/>
                </a:tc>
                <a:extLst>
                  <a:ext uri="{0D108BD9-81ED-4DB2-BD59-A6C34878D82A}">
                    <a16:rowId xmlns:a16="http://schemas.microsoft.com/office/drawing/2014/main" val="10005"/>
                  </a:ext>
                </a:extLst>
              </a:tr>
            </a:tbl>
          </a:graphicData>
        </a:graphic>
      </p:graphicFrame>
    </p:spTree>
  </p:cSld>
  <p:clrMapOvr>
    <a:masterClrMapping/>
  </p:clrMapOvr>
  <p:transition advTm="983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t>SUNY Orange Early Retirement Incentive</a:t>
            </a:r>
          </a:p>
        </p:txBody>
      </p:sp>
      <p:sp>
        <p:nvSpPr>
          <p:cNvPr id="26627" name="Content Placeholder 2"/>
          <p:cNvSpPr>
            <a:spLocks noGrp="1"/>
          </p:cNvSpPr>
          <p:nvPr>
            <p:ph idx="1"/>
          </p:nvPr>
        </p:nvSpPr>
        <p:spPr/>
        <p:txBody>
          <a:bodyPr/>
          <a:lstStyle/>
          <a:p>
            <a:r>
              <a:rPr lang="en-US" sz="2400" dirty="0"/>
              <a:t>For the life of the contract expiring August 31, 2023, a Staff &amp; Chair member with 20 or more years of service at Orange County Community College retiring between the ages of 55 and 62, inclusive, shall receive 42% of his/her final year’s salary.  Staff &amp; Chair members must indicate an intention to retire by January 15 of the year retirement will occur. </a:t>
            </a:r>
          </a:p>
        </p:txBody>
      </p:sp>
    </p:spTree>
  </p:cSld>
  <p:clrMapOvr>
    <a:masterClrMapping/>
  </p:clrMapOvr>
  <p:transition advTm="31960"/>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t>Tax Deferred Retirement Savings Program (403b)</a:t>
            </a:r>
          </a:p>
        </p:txBody>
      </p:sp>
      <p:sp>
        <p:nvSpPr>
          <p:cNvPr id="27651" name="Content Placeholder 2"/>
          <p:cNvSpPr>
            <a:spLocks noGrp="1"/>
          </p:cNvSpPr>
          <p:nvPr>
            <p:ph idx="1"/>
          </p:nvPr>
        </p:nvSpPr>
        <p:spPr>
          <a:xfrm>
            <a:off x="457200" y="2667000"/>
            <a:ext cx="8305800" cy="3810000"/>
          </a:xfrm>
        </p:spPr>
        <p:txBody>
          <a:bodyPr/>
          <a:lstStyle/>
          <a:p>
            <a:r>
              <a:rPr lang="en-US" sz="1800" dirty="0"/>
              <a:t>Orange County Community College has available several tax-deferred annuities. Money can be deducted from your salary every payday before your Federal and State taxes are calculated.  The money is sent by SUNY Orange for you, to the annuity company you choose.  It does not become taxable until you start to receive it (usually after age 59 1/2).</a:t>
            </a:r>
          </a:p>
          <a:p>
            <a:r>
              <a:rPr lang="en-US" sz="1800" dirty="0"/>
              <a:t>Please refer to the enclosed packet for further information and a list of annuity companies and their representatives.</a:t>
            </a:r>
          </a:p>
        </p:txBody>
      </p:sp>
    </p:spTree>
  </p:cSld>
  <p:clrMapOvr>
    <a:masterClrMapping/>
  </p:clrMapOvr>
  <p:transition advTm="42213"/>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t>NYS Deferred Compensation Plan</a:t>
            </a:r>
          </a:p>
        </p:txBody>
      </p:sp>
      <p:sp>
        <p:nvSpPr>
          <p:cNvPr id="28675" name="Content Placeholder 2"/>
          <p:cNvSpPr>
            <a:spLocks noGrp="1"/>
          </p:cNvSpPr>
          <p:nvPr>
            <p:ph idx="1"/>
          </p:nvPr>
        </p:nvSpPr>
        <p:spPr/>
        <p:txBody>
          <a:bodyPr/>
          <a:lstStyle/>
          <a:p>
            <a:r>
              <a:rPr lang="en-US" sz="1800" dirty="0"/>
              <a:t>The NYS Deferred Compensation Plan is a voluntary retirement savings program, created by federal and state law, that permits government employees to defer up to 100% of compensation after any required salary deductions, but not more than $23,000 in 2024. You can contribute a portion of your salary through payroll deduction before federal and New York State income taxes are calculated. </a:t>
            </a:r>
          </a:p>
          <a:p>
            <a:r>
              <a:rPr lang="en-US" sz="1800" b="1" dirty="0"/>
              <a:t>For more detailed information</a:t>
            </a:r>
            <a:r>
              <a:rPr lang="en-US" sz="1800" dirty="0"/>
              <a:t> </a:t>
            </a:r>
            <a:r>
              <a:rPr lang="en-US" sz="1800" b="1" dirty="0"/>
              <a:t>and/or to enroll in the program</a:t>
            </a:r>
            <a:r>
              <a:rPr lang="en-US" sz="1800" dirty="0"/>
              <a:t>, please contact Human Resources for an enrollment packet. </a:t>
            </a:r>
          </a:p>
        </p:txBody>
      </p:sp>
    </p:spTree>
  </p:cSld>
  <p:clrMapOvr>
    <a:masterClrMapping/>
  </p:clrMapOvr>
  <p:transition advTm="34426"/>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t>NYS 529 College Savings Program</a:t>
            </a:r>
          </a:p>
        </p:txBody>
      </p:sp>
      <p:sp>
        <p:nvSpPr>
          <p:cNvPr id="29699" name="Content Placeholder 2"/>
          <p:cNvSpPr>
            <a:spLocks noGrp="1"/>
          </p:cNvSpPr>
          <p:nvPr>
            <p:ph idx="1"/>
          </p:nvPr>
        </p:nvSpPr>
        <p:spPr>
          <a:xfrm>
            <a:off x="457200" y="2514600"/>
            <a:ext cx="8305800" cy="4114800"/>
          </a:xfrm>
        </p:spPr>
        <p:txBody>
          <a:bodyPr/>
          <a:lstStyle/>
          <a:p>
            <a:r>
              <a:rPr lang="en-US" sz="1400"/>
              <a:t>New York's 529 College Savings Program </a:t>
            </a:r>
            <a:r>
              <a:rPr lang="en-US" sz="1400" i="1"/>
              <a:t>Direct Plan</a:t>
            </a:r>
            <a:r>
              <a:rPr lang="en-US" sz="1400"/>
              <a:t> provides a flexible, convenient, and low-cost way to save for college. The Program features a wide range of investment choices, tax-free withdrawals when used for qualified higher-education expenses*, and contributions that are tax-deductible (up to certain limits**) for New York State residents. </a:t>
            </a:r>
            <a:br>
              <a:rPr lang="en-US" sz="1400"/>
            </a:br>
            <a:r>
              <a:rPr lang="en-US" sz="1400"/>
              <a:t>You can save for a child, grandchild, friend -- or even yourself. And the Program includes a valuable opportunity to accelerate your college savings through </a:t>
            </a:r>
            <a:r>
              <a:rPr lang="en-US" sz="1400" u="sng">
                <a:hlinkClick r:id="rId2"/>
              </a:rPr>
              <a:t>Upromise</a:t>
            </a:r>
            <a:r>
              <a:rPr lang="en-US" sz="1400"/>
              <a:t> rewards -- a free service that returns a percentage of your spending at hundreds of America's leading companies and can transfer that money directly to your Program account. </a:t>
            </a:r>
          </a:p>
          <a:p>
            <a:r>
              <a:rPr lang="en-US" sz="1400" b="1"/>
              <a:t>For more detailed information and/or to enroll in the program</a:t>
            </a:r>
            <a:r>
              <a:rPr lang="en-US" sz="1400"/>
              <a:t>, please refer to the enclosed college savings plan brochure. </a:t>
            </a:r>
          </a:p>
        </p:txBody>
      </p:sp>
    </p:spTree>
  </p:cSld>
  <p:clrMapOvr>
    <a:masterClrMapping/>
  </p:clrMapOvr>
  <p:transition advTm="53148"/>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a:t>Mandatory Agency Shop Fees</a:t>
            </a:r>
          </a:p>
        </p:txBody>
      </p:sp>
      <p:sp>
        <p:nvSpPr>
          <p:cNvPr id="30723" name="Content Placeholder 2"/>
          <p:cNvSpPr>
            <a:spLocks noGrp="1"/>
          </p:cNvSpPr>
          <p:nvPr>
            <p:ph idx="1"/>
          </p:nvPr>
        </p:nvSpPr>
        <p:spPr/>
        <p:txBody>
          <a:bodyPr/>
          <a:lstStyle/>
          <a:p>
            <a:pPr eaLnBrk="1" hangingPunct="1"/>
            <a:r>
              <a:rPr lang="en-US" sz="1800" dirty="0"/>
              <a:t>Staff &amp; Chair positions are part of the Orange County Community College Staff &amp; Chair Association Union</a:t>
            </a:r>
          </a:p>
          <a:p>
            <a:pPr eaLnBrk="1" hangingPunct="1">
              <a:buFontTx/>
              <a:buNone/>
            </a:pPr>
            <a:endParaRPr lang="en-US" sz="1800" dirty="0"/>
          </a:p>
          <a:p>
            <a:pPr eaLnBrk="1" hangingPunct="1"/>
            <a:r>
              <a:rPr lang="en-US" sz="1800" dirty="0"/>
              <a:t>Union dues are $606.36 annually</a:t>
            </a:r>
          </a:p>
        </p:txBody>
      </p:sp>
    </p:spTree>
  </p:cSld>
  <p:clrMapOvr>
    <a:masterClrMapping/>
  </p:clrMapOvr>
  <p:transition advTm="16994"/>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t>Tuition Reimbursement and Waiver</a:t>
            </a:r>
          </a:p>
        </p:txBody>
      </p:sp>
      <p:sp>
        <p:nvSpPr>
          <p:cNvPr id="31747" name="Rectangle 3"/>
          <p:cNvSpPr>
            <a:spLocks noGrp="1" noChangeArrowheads="1"/>
          </p:cNvSpPr>
          <p:nvPr>
            <p:ph type="body" idx="1"/>
          </p:nvPr>
        </p:nvSpPr>
        <p:spPr>
          <a:xfrm>
            <a:off x="457200" y="2514600"/>
            <a:ext cx="8305800" cy="3581400"/>
          </a:xfrm>
        </p:spPr>
        <p:txBody>
          <a:bodyPr/>
          <a:lstStyle/>
          <a:p>
            <a:pPr eaLnBrk="1" hangingPunct="1">
              <a:buFontTx/>
              <a:buNone/>
            </a:pPr>
            <a:r>
              <a:rPr lang="en-US" sz="4400" dirty="0"/>
              <a:t>	</a:t>
            </a:r>
            <a:r>
              <a:rPr lang="en-US" sz="2800" dirty="0"/>
              <a:t>Employee Benefit</a:t>
            </a:r>
          </a:p>
          <a:p>
            <a:pPr eaLnBrk="1" hangingPunct="1"/>
            <a:r>
              <a:rPr lang="en-US" sz="1800" dirty="0"/>
              <a:t>The College will waive 3 credit bearing and 2 non-credit courses at SUNY Orange ($100 limit per course on tuition for non-credit courses) per academic year.  Forms are available in the Human Resources office and on the website – sunyorange.edu/</a:t>
            </a:r>
            <a:r>
              <a:rPr lang="en-US" sz="1800" dirty="0" err="1"/>
              <a:t>hr</a:t>
            </a:r>
            <a:r>
              <a:rPr lang="en-US" sz="1800" dirty="0"/>
              <a:t> </a:t>
            </a:r>
          </a:p>
          <a:p>
            <a:pPr eaLnBrk="1" hangingPunct="1"/>
            <a:r>
              <a:rPr lang="en-US" sz="1800" dirty="0"/>
              <a:t>A tuition reimbursement for up to $1,000 per academic year is available on a first come, first serve basis.  For an application, please contact Chair of the Faculty Staff Development Committee (FSDC). For AY 2023/2024 it is Sharon </a:t>
            </a:r>
            <a:r>
              <a:rPr lang="en-US" sz="1800" dirty="0" err="1"/>
              <a:t>Skopp</a:t>
            </a:r>
            <a:r>
              <a:rPr lang="en-US" sz="1800" dirty="0"/>
              <a:t>, extension 9051.</a:t>
            </a:r>
          </a:p>
          <a:p>
            <a:pPr eaLnBrk="1" hangingPunct="1"/>
            <a:endParaRPr lang="en-US" sz="1800" dirty="0"/>
          </a:p>
          <a:p>
            <a:pPr eaLnBrk="1" hangingPunct="1"/>
            <a:endParaRPr lang="en-US" sz="1800" b="1" dirty="0"/>
          </a:p>
        </p:txBody>
      </p:sp>
    </p:spTree>
  </p:cSld>
  <p:clrMapOvr>
    <a:masterClrMapping/>
  </p:clrMapOvr>
  <p:transition advTm="53447"/>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t>Tuition Reimbursement and Waiver</a:t>
            </a:r>
          </a:p>
        </p:txBody>
      </p:sp>
      <p:sp>
        <p:nvSpPr>
          <p:cNvPr id="32771" name="Rectangle 3"/>
          <p:cNvSpPr>
            <a:spLocks noGrp="1" noChangeArrowheads="1"/>
          </p:cNvSpPr>
          <p:nvPr>
            <p:ph type="body" idx="1"/>
          </p:nvPr>
        </p:nvSpPr>
        <p:spPr>
          <a:xfrm>
            <a:off x="457200" y="2514600"/>
            <a:ext cx="8305800" cy="3581400"/>
          </a:xfrm>
        </p:spPr>
        <p:txBody>
          <a:bodyPr/>
          <a:lstStyle/>
          <a:p>
            <a:pPr eaLnBrk="1" hangingPunct="1">
              <a:buFontTx/>
              <a:buNone/>
            </a:pPr>
            <a:r>
              <a:rPr lang="en-US" sz="4400" dirty="0"/>
              <a:t>	</a:t>
            </a:r>
            <a:r>
              <a:rPr lang="en-US" sz="2800" dirty="0"/>
              <a:t>Dependent Benefit</a:t>
            </a:r>
          </a:p>
          <a:p>
            <a:pPr eaLnBrk="1" hangingPunct="1"/>
            <a:r>
              <a:rPr lang="en-US" sz="1800" dirty="0"/>
              <a:t>The College will waive tuition and fees for SUNY Orange credit courses for the spouse and dependent children.  </a:t>
            </a:r>
          </a:p>
          <a:p>
            <a:pPr eaLnBrk="1" hangingPunct="1"/>
            <a:r>
              <a:rPr lang="en-US" sz="1800" dirty="0"/>
              <a:t>The College will also waive 2 non-credit courses at SUNY Orange ($100 limit per course on tuition for non-credit courses) per academic year. </a:t>
            </a:r>
          </a:p>
          <a:p>
            <a:pPr eaLnBrk="1" hangingPunct="1"/>
            <a:r>
              <a:rPr lang="en-US" sz="1800" dirty="0"/>
              <a:t> Forms are available in the Human Resources office and on the website – www.sunyorange.edu/hr</a:t>
            </a:r>
          </a:p>
          <a:p>
            <a:pPr eaLnBrk="1" hangingPunct="1"/>
            <a:endParaRPr lang="en-US" sz="1800" dirty="0"/>
          </a:p>
          <a:p>
            <a:pPr eaLnBrk="1" hangingPunct="1"/>
            <a:endParaRPr lang="en-US" sz="1800" b="1" dirty="0"/>
          </a:p>
        </p:txBody>
      </p:sp>
    </p:spTree>
  </p:cSld>
  <p:clrMapOvr>
    <a:masterClrMapping/>
  </p:clrMapOvr>
  <p:transition advTm="27993"/>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1828800"/>
            <a:ext cx="8305800" cy="609600"/>
          </a:xfrm>
        </p:spPr>
        <p:txBody>
          <a:bodyPr/>
          <a:lstStyle/>
          <a:p>
            <a:pPr eaLnBrk="1" hangingPunct="1"/>
            <a:r>
              <a:rPr lang="en-US" sz="2400" dirty="0"/>
              <a:t>Please Remember:</a:t>
            </a:r>
          </a:p>
        </p:txBody>
      </p:sp>
      <p:sp>
        <p:nvSpPr>
          <p:cNvPr id="33795" name="Rectangle 3"/>
          <p:cNvSpPr>
            <a:spLocks noGrp="1" noChangeArrowheads="1"/>
          </p:cNvSpPr>
          <p:nvPr>
            <p:ph type="body" idx="1"/>
          </p:nvPr>
        </p:nvSpPr>
        <p:spPr>
          <a:xfrm>
            <a:off x="457200" y="2362200"/>
            <a:ext cx="8305800" cy="4267200"/>
          </a:xfrm>
        </p:spPr>
        <p:txBody>
          <a:bodyPr/>
          <a:lstStyle/>
          <a:p>
            <a:pPr eaLnBrk="1" hangingPunct="1">
              <a:lnSpc>
                <a:spcPct val="100000"/>
              </a:lnSpc>
              <a:spcAft>
                <a:spcPts val="0"/>
              </a:spcAft>
            </a:pPr>
            <a:r>
              <a:rPr lang="en-US" sz="1600" dirty="0"/>
              <a:t>To </a:t>
            </a:r>
            <a:r>
              <a:rPr lang="en-US" sz="1600" b="1" dirty="0"/>
              <a:t>complete your OnBoarding </a:t>
            </a:r>
            <a:r>
              <a:rPr lang="en-US" sz="1600" dirty="0"/>
              <a:t>paperwork as soon as possible.</a:t>
            </a:r>
          </a:p>
          <a:p>
            <a:pPr marL="0" indent="0" eaLnBrk="1" hangingPunct="1">
              <a:lnSpc>
                <a:spcPct val="100000"/>
              </a:lnSpc>
              <a:spcAft>
                <a:spcPts val="0"/>
              </a:spcAft>
              <a:buNone/>
            </a:pPr>
            <a:endParaRPr lang="en-US" sz="1600" dirty="0"/>
          </a:p>
          <a:p>
            <a:pPr eaLnBrk="1" hangingPunct="1">
              <a:lnSpc>
                <a:spcPct val="100000"/>
              </a:lnSpc>
              <a:spcAft>
                <a:spcPts val="0"/>
              </a:spcAft>
            </a:pPr>
            <a:r>
              <a:rPr lang="en-US" sz="1600" b="1" dirty="0"/>
              <a:t>Stop by Human Resources </a:t>
            </a:r>
            <a:r>
              <a:rPr lang="en-US" sz="1600" dirty="0"/>
              <a:t>within the first three days of employment with your supporting documentation to process your I-9, a void check/savings deposit slip if you will be participating in our Direct Deposit program, your completed Retirement Application and Beneficiary designation IF you are choosing the NYS Pension program. </a:t>
            </a:r>
          </a:p>
          <a:p>
            <a:pPr marL="0" indent="0" eaLnBrk="1" hangingPunct="1">
              <a:lnSpc>
                <a:spcPct val="100000"/>
              </a:lnSpc>
              <a:spcAft>
                <a:spcPts val="0"/>
              </a:spcAft>
              <a:buNone/>
            </a:pPr>
            <a:endParaRPr lang="en-US" sz="1600" dirty="0"/>
          </a:p>
          <a:p>
            <a:pPr marL="0" indent="0" eaLnBrk="1" hangingPunct="1">
              <a:lnSpc>
                <a:spcPct val="100000"/>
              </a:lnSpc>
              <a:spcAft>
                <a:spcPts val="0"/>
              </a:spcAft>
              <a:buNone/>
            </a:pPr>
            <a:r>
              <a:rPr lang="en-US" sz="1600" b="1" dirty="0"/>
              <a:t>For Health/Dental/Vision Plan Enrollments please bring:</a:t>
            </a:r>
          </a:p>
          <a:p>
            <a:pPr eaLnBrk="1" hangingPunct="1">
              <a:lnSpc>
                <a:spcPct val="100000"/>
              </a:lnSpc>
              <a:spcAft>
                <a:spcPts val="0"/>
              </a:spcAft>
            </a:pPr>
            <a:r>
              <a:rPr lang="en-US" sz="1600" dirty="0"/>
              <a:t>Empire Transaction Form OR Medical Buyout form</a:t>
            </a:r>
          </a:p>
          <a:p>
            <a:pPr eaLnBrk="1" hangingPunct="1">
              <a:lnSpc>
                <a:spcPct val="100000"/>
              </a:lnSpc>
              <a:spcAft>
                <a:spcPts val="0"/>
              </a:spcAft>
            </a:pPr>
            <a:r>
              <a:rPr lang="en-US" sz="1600" dirty="0"/>
              <a:t>Dental Enrollment Application AND Declination form</a:t>
            </a:r>
          </a:p>
          <a:p>
            <a:pPr eaLnBrk="1" hangingPunct="1">
              <a:lnSpc>
                <a:spcPct val="100000"/>
              </a:lnSpc>
              <a:spcAft>
                <a:spcPts val="0"/>
              </a:spcAft>
            </a:pPr>
            <a:r>
              <a:rPr lang="en-US" sz="1600" dirty="0"/>
              <a:t>Vision Enrollment Application AND Declination form</a:t>
            </a:r>
          </a:p>
          <a:p>
            <a:pPr eaLnBrk="1" hangingPunct="1">
              <a:lnSpc>
                <a:spcPct val="100000"/>
              </a:lnSpc>
              <a:spcAft>
                <a:spcPts val="0"/>
              </a:spcAft>
            </a:pPr>
            <a:r>
              <a:rPr lang="en-US" sz="1600" dirty="0"/>
              <a:t>If you are electing family coverage, a copy of the birth certificate and SS card of each family member, for spousal coverage we will also need a copy of your marriage certificate AND proof the marriage is still current if the marriage is over a year</a:t>
            </a:r>
          </a:p>
          <a:p>
            <a:pPr eaLnBrk="1" hangingPunct="1">
              <a:lnSpc>
                <a:spcPct val="100000"/>
              </a:lnSpc>
              <a:spcAft>
                <a:spcPts val="0"/>
              </a:spcAft>
            </a:pPr>
            <a:r>
              <a:rPr lang="en-US" sz="1600" dirty="0"/>
              <a:t>If enrolling, Section 125 Flexible Spending Account enrollment form</a:t>
            </a:r>
          </a:p>
        </p:txBody>
      </p:sp>
    </p:spTree>
  </p:cSld>
  <p:clrMapOvr>
    <a:masterClrMapping/>
  </p:clrMapOvr>
  <p:transition advTm="38525"/>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t>Leaves </a:t>
            </a:r>
            <a:br>
              <a:rPr lang="en-US"/>
            </a:br>
            <a:r>
              <a:rPr lang="en-US" sz="2000"/>
              <a:t>(please refer to current contract for specific information)</a:t>
            </a:r>
          </a:p>
        </p:txBody>
      </p:sp>
      <p:sp>
        <p:nvSpPr>
          <p:cNvPr id="5123" name="Rectangle 3"/>
          <p:cNvSpPr>
            <a:spLocks noGrp="1" noChangeArrowheads="1"/>
          </p:cNvSpPr>
          <p:nvPr>
            <p:ph type="body" idx="1"/>
          </p:nvPr>
        </p:nvSpPr>
        <p:spPr/>
        <p:txBody>
          <a:bodyPr/>
          <a:lstStyle/>
          <a:p>
            <a:pPr eaLnBrk="1" hangingPunct="1"/>
            <a:r>
              <a:rPr lang="en-US" sz="1800" b="1"/>
              <a:t>Vacation Leave </a:t>
            </a:r>
          </a:p>
          <a:p>
            <a:pPr lvl="1" eaLnBrk="1" hangingPunct="1">
              <a:buFont typeface="Wingdings" pitchFamily="2" charset="2"/>
              <a:buChar char="§"/>
            </a:pPr>
            <a:r>
              <a:rPr lang="en-US" sz="1800"/>
              <a:t>1</a:t>
            </a:r>
            <a:r>
              <a:rPr lang="en-US" sz="1800" baseline="30000"/>
              <a:t>st</a:t>
            </a:r>
            <a:r>
              <a:rPr lang="en-US" sz="1800"/>
              <a:t> year – 10 days per academic year</a:t>
            </a:r>
          </a:p>
          <a:p>
            <a:pPr lvl="1" eaLnBrk="1" hangingPunct="1">
              <a:buFont typeface="Wingdings" pitchFamily="2" charset="2"/>
              <a:buChar char="§"/>
            </a:pPr>
            <a:r>
              <a:rPr lang="en-US" sz="1800"/>
              <a:t>2</a:t>
            </a:r>
            <a:r>
              <a:rPr lang="en-US" sz="1800" baseline="30000"/>
              <a:t>nd</a:t>
            </a:r>
            <a:r>
              <a:rPr lang="en-US" sz="1800"/>
              <a:t> – 4</a:t>
            </a:r>
            <a:r>
              <a:rPr lang="en-US" sz="1800" baseline="30000"/>
              <a:t>th</a:t>
            </a:r>
            <a:r>
              <a:rPr lang="en-US" sz="1800"/>
              <a:t> year – 15 days per academic year</a:t>
            </a:r>
          </a:p>
          <a:p>
            <a:pPr lvl="1" eaLnBrk="1" hangingPunct="1">
              <a:buFont typeface="Wingdings" pitchFamily="2" charset="2"/>
              <a:buChar char="§"/>
            </a:pPr>
            <a:r>
              <a:rPr lang="en-US" sz="1800"/>
              <a:t>5</a:t>
            </a:r>
            <a:r>
              <a:rPr lang="en-US" sz="1800" baseline="30000"/>
              <a:t>th</a:t>
            </a:r>
            <a:r>
              <a:rPr lang="en-US" sz="1800"/>
              <a:t> year forward – 21 days per academic year</a:t>
            </a:r>
          </a:p>
          <a:p>
            <a:pPr lvl="1" eaLnBrk="1" hangingPunct="1">
              <a:buFont typeface="Wingdings" pitchFamily="2" charset="2"/>
              <a:buChar char="§"/>
            </a:pPr>
            <a:endParaRPr lang="en-US" sz="1800"/>
          </a:p>
          <a:p>
            <a:pPr lvl="1" eaLnBrk="1" hangingPunct="1">
              <a:buFont typeface="Wingdings" pitchFamily="2" charset="2"/>
              <a:buChar char="§"/>
            </a:pPr>
            <a:r>
              <a:rPr lang="en-US" sz="1800"/>
              <a:t>Unused vacation days will carry over from academic year to academic year to a maximum of 31 days. Any unused vacation days in excess of 31 will be canceled upon the beginning of the next academic year. </a:t>
            </a:r>
          </a:p>
          <a:p>
            <a:pPr lvl="1" eaLnBrk="1" hangingPunct="1">
              <a:buFontTx/>
              <a:buNone/>
            </a:pPr>
            <a:endParaRPr lang="en-US"/>
          </a:p>
          <a:p>
            <a:pPr lvl="1" eaLnBrk="1" hangingPunct="1">
              <a:buFont typeface="Wingdings" pitchFamily="2" charset="2"/>
              <a:buChar char="§"/>
            </a:pPr>
            <a:endParaRPr lang="en-US"/>
          </a:p>
        </p:txBody>
      </p:sp>
    </p:spTree>
  </p:cSld>
  <p:clrMapOvr>
    <a:masterClrMapping/>
  </p:clrMapOvr>
  <p:transition advTm="32000"/>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z="2400" dirty="0"/>
              <a:t>Additional References that will be sent to you:</a:t>
            </a:r>
            <a:br>
              <a:rPr lang="en-US" sz="2400" dirty="0"/>
            </a:br>
            <a:endParaRPr lang="en-US" sz="2400" dirty="0"/>
          </a:p>
        </p:txBody>
      </p:sp>
      <p:sp>
        <p:nvSpPr>
          <p:cNvPr id="34819" name="Rectangle 3"/>
          <p:cNvSpPr>
            <a:spLocks noGrp="1" noChangeArrowheads="1"/>
          </p:cNvSpPr>
          <p:nvPr>
            <p:ph type="body" idx="1"/>
          </p:nvPr>
        </p:nvSpPr>
        <p:spPr/>
        <p:txBody>
          <a:bodyPr/>
          <a:lstStyle/>
          <a:p>
            <a:pPr eaLnBrk="1" hangingPunct="1"/>
            <a:r>
              <a:rPr lang="en-US" sz="2000" dirty="0"/>
              <a:t>Staff &amp; Chair Fringe Benefits</a:t>
            </a:r>
          </a:p>
          <a:p>
            <a:pPr eaLnBrk="1" hangingPunct="1">
              <a:buFontTx/>
              <a:buNone/>
            </a:pPr>
            <a:endParaRPr lang="en-US" sz="2000" dirty="0"/>
          </a:p>
          <a:p>
            <a:pPr eaLnBrk="1" hangingPunct="1"/>
            <a:r>
              <a:rPr lang="en-US" sz="2000" dirty="0"/>
              <a:t>Staff &amp; Chair Contract Book</a:t>
            </a:r>
          </a:p>
          <a:p>
            <a:pPr eaLnBrk="1" hangingPunct="1"/>
            <a:endParaRPr lang="en-US" sz="2000" dirty="0"/>
          </a:p>
          <a:p>
            <a:pPr eaLnBrk="1" hangingPunct="1"/>
            <a:r>
              <a:rPr lang="en-US" sz="2000" dirty="0"/>
              <a:t>Paperwork Summary Checklist</a:t>
            </a:r>
          </a:p>
        </p:txBody>
      </p:sp>
    </p:spTree>
  </p:cSld>
  <p:clrMapOvr>
    <a:masterClrMapping/>
  </p:clrMapOvr>
  <p:transition advTm="14919"/>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algn="ctr" eaLnBrk="1" hangingPunct="1"/>
            <a:r>
              <a:rPr lang="en-US"/>
              <a:t>Questions</a:t>
            </a:r>
          </a:p>
        </p:txBody>
      </p:sp>
      <p:sp>
        <p:nvSpPr>
          <p:cNvPr id="35843" name="Rectangle 3"/>
          <p:cNvSpPr>
            <a:spLocks noGrp="1" noChangeArrowheads="1"/>
          </p:cNvSpPr>
          <p:nvPr>
            <p:ph type="body" idx="1"/>
          </p:nvPr>
        </p:nvSpPr>
        <p:spPr>
          <a:xfrm>
            <a:off x="457200" y="2438400"/>
            <a:ext cx="8305800" cy="3657600"/>
          </a:xfrm>
        </p:spPr>
        <p:txBody>
          <a:bodyPr/>
          <a:lstStyle/>
          <a:p>
            <a:pPr marL="0" indent="0" eaLnBrk="1" hangingPunct="1">
              <a:buNone/>
            </a:pPr>
            <a:endParaRPr lang="en-US" dirty="0"/>
          </a:p>
          <a:p>
            <a:pPr marL="0" indent="0" eaLnBrk="1" hangingPunct="1">
              <a:buNone/>
            </a:pPr>
            <a:endParaRPr lang="en-US" sz="2800" dirty="0"/>
          </a:p>
          <a:p>
            <a:pPr algn="ctr" eaLnBrk="1" hangingPunct="1">
              <a:buFontTx/>
              <a:buNone/>
            </a:pPr>
            <a:r>
              <a:rPr lang="en-US" sz="2800" dirty="0"/>
              <a:t>For questions, please contact Human</a:t>
            </a:r>
          </a:p>
          <a:p>
            <a:pPr algn="ctr" eaLnBrk="1" hangingPunct="1">
              <a:buFontTx/>
              <a:buNone/>
            </a:pPr>
            <a:r>
              <a:rPr lang="en-US" sz="2800" dirty="0"/>
              <a:t> Resources</a:t>
            </a:r>
          </a:p>
          <a:p>
            <a:pPr algn="ctr" eaLnBrk="1" hangingPunct="1">
              <a:buFontTx/>
              <a:buNone/>
            </a:pPr>
            <a:r>
              <a:rPr lang="en-US" sz="2800" dirty="0"/>
              <a:t>at:</a:t>
            </a:r>
            <a:endParaRPr lang="en-US" sz="1100" dirty="0"/>
          </a:p>
          <a:p>
            <a:pPr algn="ctr" eaLnBrk="1" hangingPunct="1">
              <a:buFontTx/>
              <a:buNone/>
            </a:pPr>
            <a:r>
              <a:rPr lang="en-US" sz="2800" dirty="0"/>
              <a:t> 845-341-4660</a:t>
            </a:r>
          </a:p>
          <a:p>
            <a:pPr algn="ctr" eaLnBrk="1" hangingPunct="1">
              <a:buFontTx/>
              <a:buNone/>
            </a:pPr>
            <a:r>
              <a:rPr lang="en-US" sz="2800" dirty="0">
                <a:hlinkClick r:id="rId2"/>
              </a:rPr>
              <a:t>occchr@sunyorange.edu</a:t>
            </a:r>
            <a:r>
              <a:rPr lang="en-US" sz="2800" dirty="0"/>
              <a:t> </a:t>
            </a:r>
          </a:p>
        </p:txBody>
      </p:sp>
    </p:spTree>
  </p:cSld>
  <p:clrMapOvr>
    <a:masterClrMapping/>
  </p:clrMapOvr>
  <p:transition advTm="14615"/>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t>Leaves </a:t>
            </a:r>
            <a:br>
              <a:rPr lang="en-US"/>
            </a:br>
            <a:r>
              <a:rPr lang="en-US" sz="2000"/>
              <a:t>(please refer to current contract for specific information)</a:t>
            </a:r>
          </a:p>
        </p:txBody>
      </p:sp>
      <p:sp>
        <p:nvSpPr>
          <p:cNvPr id="6147" name="Rectangle 3"/>
          <p:cNvSpPr>
            <a:spLocks noGrp="1" noChangeArrowheads="1"/>
          </p:cNvSpPr>
          <p:nvPr>
            <p:ph type="body" idx="1"/>
          </p:nvPr>
        </p:nvSpPr>
        <p:spPr/>
        <p:txBody>
          <a:bodyPr/>
          <a:lstStyle/>
          <a:p>
            <a:pPr eaLnBrk="1" hangingPunct="1"/>
            <a:r>
              <a:rPr lang="en-US" sz="1800" b="1"/>
              <a:t>Sick Leave</a:t>
            </a:r>
          </a:p>
          <a:p>
            <a:pPr lvl="1" eaLnBrk="1" hangingPunct="1">
              <a:buFont typeface="Wingdings" pitchFamily="2" charset="2"/>
              <a:buChar char="§"/>
            </a:pPr>
            <a:r>
              <a:rPr lang="en-US" sz="1800"/>
              <a:t>12 month employees - 12 days per academic year to a maximum accumulation 210 days</a:t>
            </a:r>
          </a:p>
          <a:p>
            <a:pPr lvl="1" eaLnBrk="1" hangingPunct="1">
              <a:buFont typeface="Wingdings" pitchFamily="2" charset="2"/>
              <a:buChar char="§"/>
            </a:pPr>
            <a:r>
              <a:rPr lang="en-US" sz="1800"/>
              <a:t>10 month employees - 11 days per academic year to a maximum accumulation 185 days</a:t>
            </a:r>
          </a:p>
          <a:p>
            <a:pPr eaLnBrk="1" hangingPunct="1"/>
            <a:r>
              <a:rPr lang="en-US" sz="1800" b="1"/>
              <a:t>Personal Leave</a:t>
            </a:r>
          </a:p>
          <a:p>
            <a:pPr lvl="1" eaLnBrk="1" hangingPunct="1">
              <a:buFont typeface="Wingdings" pitchFamily="2" charset="2"/>
              <a:buChar char="§"/>
            </a:pPr>
            <a:r>
              <a:rPr lang="en-US" sz="1800"/>
              <a:t>4 days per academic year.  Any unused personal days at the end of the year will carry over to sick leave.</a:t>
            </a:r>
          </a:p>
          <a:p>
            <a:pPr eaLnBrk="1" hangingPunct="1"/>
            <a:r>
              <a:rPr lang="en-US" sz="1800" b="1"/>
              <a:t>Bereavement Leave </a:t>
            </a:r>
          </a:p>
          <a:p>
            <a:pPr lvl="1" eaLnBrk="1" hangingPunct="1">
              <a:buFont typeface="Wingdings" pitchFamily="2" charset="2"/>
              <a:buChar char="§"/>
            </a:pPr>
            <a:r>
              <a:rPr lang="en-US" sz="1800"/>
              <a:t>4 days for immediate family.  Please refer to key information summary for specifics.</a:t>
            </a:r>
          </a:p>
          <a:p>
            <a:pPr lvl="1" eaLnBrk="1" hangingPunct="1">
              <a:buFontTx/>
              <a:buNone/>
            </a:pPr>
            <a:endParaRPr lang="en-US"/>
          </a:p>
          <a:p>
            <a:pPr lvl="1" eaLnBrk="1" hangingPunct="1">
              <a:buFont typeface="Wingdings" pitchFamily="2" charset="2"/>
              <a:buChar char="§"/>
            </a:pPr>
            <a:endParaRPr lang="en-US"/>
          </a:p>
        </p:txBody>
      </p:sp>
    </p:spTree>
  </p:cSld>
  <p:clrMapOvr>
    <a:masterClrMapping/>
  </p:clrMapOvr>
  <p:transition advTm="33177"/>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a:t>Leaves</a:t>
            </a:r>
          </a:p>
        </p:txBody>
      </p:sp>
      <p:sp>
        <p:nvSpPr>
          <p:cNvPr id="7171" name="Content Placeholder 2"/>
          <p:cNvSpPr>
            <a:spLocks noGrp="1"/>
          </p:cNvSpPr>
          <p:nvPr>
            <p:ph idx="1"/>
          </p:nvPr>
        </p:nvSpPr>
        <p:spPr/>
        <p:txBody>
          <a:bodyPr/>
          <a:lstStyle/>
          <a:p>
            <a:pPr eaLnBrk="1" hangingPunct="1"/>
            <a:r>
              <a:rPr lang="en-US" sz="1800" b="1" dirty="0"/>
              <a:t>Religious Holidays</a:t>
            </a:r>
          </a:p>
          <a:p>
            <a:pPr lvl="1" eaLnBrk="1" hangingPunct="1">
              <a:buFont typeface="Wingdings" pitchFamily="2" charset="2"/>
              <a:buChar char="§"/>
            </a:pPr>
            <a:r>
              <a:rPr lang="en-US" sz="1800" dirty="0"/>
              <a:t>Leave granted for staff members whose convictions require them to observe religious holidays.  </a:t>
            </a:r>
          </a:p>
          <a:p>
            <a:pPr eaLnBrk="1" hangingPunct="1">
              <a:buFont typeface="Wingdings" pitchFamily="2" charset="2"/>
              <a:buChar char="§"/>
            </a:pPr>
            <a:r>
              <a:rPr lang="en-US" sz="1800" b="1" dirty="0"/>
              <a:t>Sabbatical Leave</a:t>
            </a:r>
          </a:p>
          <a:p>
            <a:pPr lvl="1" eaLnBrk="1" hangingPunct="1">
              <a:buFont typeface="Wingdings" pitchFamily="2" charset="2"/>
              <a:buChar char="§"/>
            </a:pPr>
            <a:r>
              <a:rPr lang="en-US" sz="1800" dirty="0"/>
              <a:t>Sabbatical leaves for professional development may be made available to all members of the full-time professional staff who meet the requirements as stated in the contract.</a:t>
            </a:r>
          </a:p>
          <a:p>
            <a:pPr eaLnBrk="1" hangingPunct="1">
              <a:buFont typeface="Wingdings" pitchFamily="2" charset="2"/>
              <a:buChar char="§"/>
            </a:pPr>
            <a:r>
              <a:rPr lang="en-US" sz="1800" b="1" dirty="0"/>
              <a:t>Jury Duty </a:t>
            </a:r>
          </a:p>
          <a:p>
            <a:pPr eaLnBrk="1" hangingPunct="1">
              <a:buFont typeface="Wingdings" pitchFamily="2" charset="2"/>
              <a:buChar char="§"/>
            </a:pPr>
            <a:r>
              <a:rPr lang="en-US" sz="1800" b="1" dirty="0"/>
              <a:t>Holidays – follow the Academic Calendar</a:t>
            </a:r>
          </a:p>
        </p:txBody>
      </p:sp>
    </p:spTree>
  </p:cSld>
  <p:clrMapOvr>
    <a:masterClrMapping/>
  </p:clrMapOvr>
  <p:transition advTm="25786"/>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t>Medical Insurance</a:t>
            </a:r>
          </a:p>
        </p:txBody>
      </p:sp>
      <p:sp>
        <p:nvSpPr>
          <p:cNvPr id="8195" name="Rectangle 3"/>
          <p:cNvSpPr>
            <a:spLocks noGrp="1" noChangeArrowheads="1"/>
          </p:cNvSpPr>
          <p:nvPr>
            <p:ph type="body" idx="1"/>
          </p:nvPr>
        </p:nvSpPr>
        <p:spPr>
          <a:xfrm>
            <a:off x="457200" y="2667000"/>
            <a:ext cx="8305800" cy="3962400"/>
          </a:xfrm>
        </p:spPr>
        <p:txBody>
          <a:bodyPr/>
          <a:lstStyle/>
          <a:p>
            <a:pPr eaLnBrk="1" hangingPunct="1">
              <a:buFontTx/>
              <a:buNone/>
            </a:pPr>
            <a:r>
              <a:rPr lang="en-US" sz="2000" dirty="0"/>
              <a:t>We offer:</a:t>
            </a:r>
          </a:p>
          <a:p>
            <a:pPr lvl="2" eaLnBrk="1" hangingPunct="1">
              <a:buFont typeface="Wingdings" pitchFamily="2" charset="2"/>
              <a:buChar char="ü"/>
            </a:pPr>
            <a:r>
              <a:rPr lang="en-US" sz="2000" dirty="0"/>
              <a:t>Health</a:t>
            </a:r>
          </a:p>
          <a:p>
            <a:pPr lvl="2" eaLnBrk="1" hangingPunct="1">
              <a:buFont typeface="Wingdings" pitchFamily="2" charset="2"/>
              <a:buChar char="ü"/>
            </a:pPr>
            <a:r>
              <a:rPr lang="en-US" sz="2000" dirty="0"/>
              <a:t>Medical Buy-Out</a:t>
            </a:r>
          </a:p>
          <a:p>
            <a:pPr lvl="2" eaLnBrk="1" hangingPunct="1">
              <a:buFont typeface="Wingdings" pitchFamily="2" charset="2"/>
              <a:buChar char="ü"/>
            </a:pPr>
            <a:r>
              <a:rPr lang="en-US" sz="2000" dirty="0"/>
              <a:t>Dental</a:t>
            </a:r>
          </a:p>
          <a:p>
            <a:pPr lvl="2" eaLnBrk="1" hangingPunct="1">
              <a:buFont typeface="Wingdings" pitchFamily="2" charset="2"/>
              <a:buChar char="ü"/>
            </a:pPr>
            <a:r>
              <a:rPr lang="en-US" sz="2000" dirty="0"/>
              <a:t>Vision</a:t>
            </a:r>
          </a:p>
          <a:p>
            <a:pPr lvl="2" eaLnBrk="1" hangingPunct="1">
              <a:buFont typeface="Wingdings" pitchFamily="2" charset="2"/>
              <a:buChar char="ü"/>
            </a:pPr>
            <a:r>
              <a:rPr lang="en-US" sz="2000" dirty="0"/>
              <a:t>Long Term Disability</a:t>
            </a:r>
          </a:p>
          <a:p>
            <a:pPr lvl="2" eaLnBrk="1" hangingPunct="1">
              <a:buFont typeface="Wingdings" pitchFamily="2" charset="2"/>
              <a:buChar char="ü"/>
            </a:pPr>
            <a:r>
              <a:rPr lang="en-US" sz="2000" dirty="0"/>
              <a:t>Long Term Care Insurance Plan</a:t>
            </a:r>
          </a:p>
          <a:p>
            <a:pPr lvl="2" eaLnBrk="1" hangingPunct="1">
              <a:buFont typeface="Wingdings" pitchFamily="2" charset="2"/>
              <a:buChar char="ü"/>
            </a:pPr>
            <a:r>
              <a:rPr lang="en-US" sz="2000" dirty="0"/>
              <a:t>Supplemental Insurance (AFLAC)</a:t>
            </a:r>
          </a:p>
          <a:p>
            <a:pPr lvl="2" eaLnBrk="1" hangingPunct="1">
              <a:buFont typeface="Wingdings" pitchFamily="2" charset="2"/>
              <a:buChar char="ü"/>
            </a:pPr>
            <a:r>
              <a:rPr lang="en-US" sz="2000" dirty="0"/>
              <a:t>Flexible Spending 125 Plan</a:t>
            </a:r>
          </a:p>
        </p:txBody>
      </p:sp>
    </p:spTree>
  </p:cSld>
  <p:clrMapOvr>
    <a:masterClrMapping/>
  </p:clrMapOvr>
  <p:transition advTm="22118"/>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algn="ctr"/>
            <a:r>
              <a:rPr lang="en-US"/>
              <a:t>Medical Plans – Coverage effective 1</a:t>
            </a:r>
            <a:r>
              <a:rPr lang="en-US" baseline="30000"/>
              <a:t>st</a:t>
            </a:r>
            <a:r>
              <a:rPr lang="en-US"/>
              <a:t> day of 3</a:t>
            </a:r>
            <a:r>
              <a:rPr lang="en-US" baseline="30000"/>
              <a:t>rd</a:t>
            </a:r>
            <a:r>
              <a:rPr lang="en-US"/>
              <a:t> month of Employment</a:t>
            </a:r>
          </a:p>
        </p:txBody>
      </p:sp>
      <p:sp>
        <p:nvSpPr>
          <p:cNvPr id="9219" name="Content Placeholder 2"/>
          <p:cNvSpPr>
            <a:spLocks noGrp="1"/>
          </p:cNvSpPr>
          <p:nvPr>
            <p:ph sz="half" idx="1"/>
          </p:nvPr>
        </p:nvSpPr>
        <p:spPr>
          <a:xfrm>
            <a:off x="457200" y="2667000"/>
            <a:ext cx="4076700" cy="3810000"/>
          </a:xfrm>
        </p:spPr>
        <p:txBody>
          <a:bodyPr/>
          <a:lstStyle/>
          <a:p>
            <a:endParaRPr lang="en-US"/>
          </a:p>
          <a:p>
            <a:r>
              <a:rPr lang="en-US"/>
              <a:t>If you are hired in:</a:t>
            </a:r>
          </a:p>
          <a:p>
            <a:r>
              <a:rPr lang="en-US" sz="2000"/>
              <a:t>January</a:t>
            </a:r>
          </a:p>
          <a:p>
            <a:r>
              <a:rPr lang="en-US" sz="2000"/>
              <a:t>February</a:t>
            </a:r>
          </a:p>
          <a:p>
            <a:r>
              <a:rPr lang="en-US" sz="2000"/>
              <a:t>March</a:t>
            </a:r>
          </a:p>
          <a:p>
            <a:r>
              <a:rPr lang="en-US" sz="2000"/>
              <a:t>April</a:t>
            </a:r>
          </a:p>
          <a:p>
            <a:r>
              <a:rPr lang="en-US" sz="2000"/>
              <a:t>May</a:t>
            </a:r>
          </a:p>
          <a:p>
            <a:r>
              <a:rPr lang="en-US" sz="2000"/>
              <a:t>June</a:t>
            </a:r>
          </a:p>
          <a:p>
            <a:r>
              <a:rPr lang="en-US" sz="2000"/>
              <a:t>July</a:t>
            </a:r>
          </a:p>
        </p:txBody>
      </p:sp>
      <p:sp>
        <p:nvSpPr>
          <p:cNvPr id="9220" name="Content Placeholder 3"/>
          <p:cNvSpPr>
            <a:spLocks noGrp="1"/>
          </p:cNvSpPr>
          <p:nvPr>
            <p:ph sz="half" idx="2"/>
          </p:nvPr>
        </p:nvSpPr>
        <p:spPr>
          <a:xfrm>
            <a:off x="4686300" y="2667000"/>
            <a:ext cx="4076700" cy="3886200"/>
          </a:xfrm>
        </p:spPr>
        <p:txBody>
          <a:bodyPr/>
          <a:lstStyle/>
          <a:p>
            <a:endParaRPr lang="en-US"/>
          </a:p>
          <a:p>
            <a:r>
              <a:rPr lang="en-US"/>
              <a:t>Coverage effective:</a:t>
            </a:r>
          </a:p>
          <a:p>
            <a:r>
              <a:rPr lang="en-US" sz="2000"/>
              <a:t>March 1</a:t>
            </a:r>
          </a:p>
          <a:p>
            <a:r>
              <a:rPr lang="en-US" sz="2000"/>
              <a:t>April 1</a:t>
            </a:r>
          </a:p>
          <a:p>
            <a:r>
              <a:rPr lang="en-US" sz="2000"/>
              <a:t>May 1</a:t>
            </a:r>
          </a:p>
          <a:p>
            <a:r>
              <a:rPr lang="en-US" sz="2000"/>
              <a:t>June 1</a:t>
            </a:r>
          </a:p>
          <a:p>
            <a:r>
              <a:rPr lang="en-US" sz="2000"/>
              <a:t>July 1</a:t>
            </a:r>
          </a:p>
          <a:p>
            <a:r>
              <a:rPr lang="en-US" sz="2000"/>
              <a:t>August 1</a:t>
            </a:r>
          </a:p>
          <a:p>
            <a:r>
              <a:rPr lang="en-US" sz="2000"/>
              <a:t>September 1</a:t>
            </a:r>
          </a:p>
        </p:txBody>
      </p:sp>
    </p:spTree>
  </p:cSld>
  <p:clrMapOvr>
    <a:masterClrMapping/>
  </p:clrMapOvr>
  <p:transition advTm="1581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lgn="ctr"/>
            <a:r>
              <a:rPr lang="en-US"/>
              <a:t>Medical Plans – Coverage effective 1</a:t>
            </a:r>
            <a:r>
              <a:rPr lang="en-US" baseline="30000"/>
              <a:t>st</a:t>
            </a:r>
            <a:r>
              <a:rPr lang="en-US"/>
              <a:t> day of 3</a:t>
            </a:r>
            <a:r>
              <a:rPr lang="en-US" baseline="30000"/>
              <a:t>rd</a:t>
            </a:r>
            <a:r>
              <a:rPr lang="en-US"/>
              <a:t> month of Employment</a:t>
            </a:r>
          </a:p>
        </p:txBody>
      </p:sp>
      <p:sp>
        <p:nvSpPr>
          <p:cNvPr id="10243" name="Content Placeholder 2"/>
          <p:cNvSpPr>
            <a:spLocks noGrp="1"/>
          </p:cNvSpPr>
          <p:nvPr>
            <p:ph sz="half" idx="1"/>
          </p:nvPr>
        </p:nvSpPr>
        <p:spPr>
          <a:xfrm>
            <a:off x="381000" y="3352800"/>
            <a:ext cx="4076700" cy="2667000"/>
          </a:xfrm>
        </p:spPr>
        <p:txBody>
          <a:bodyPr/>
          <a:lstStyle/>
          <a:p>
            <a:r>
              <a:rPr lang="en-US"/>
              <a:t>If you are hired in:</a:t>
            </a:r>
          </a:p>
          <a:p>
            <a:r>
              <a:rPr lang="en-US" sz="2000"/>
              <a:t>August</a:t>
            </a:r>
          </a:p>
          <a:p>
            <a:r>
              <a:rPr lang="en-US" sz="2000"/>
              <a:t>September</a:t>
            </a:r>
          </a:p>
          <a:p>
            <a:r>
              <a:rPr lang="en-US" sz="2000"/>
              <a:t>October</a:t>
            </a:r>
          </a:p>
          <a:p>
            <a:r>
              <a:rPr lang="en-US" sz="2000"/>
              <a:t>November</a:t>
            </a:r>
          </a:p>
          <a:p>
            <a:r>
              <a:rPr lang="en-US" sz="2000"/>
              <a:t>December</a:t>
            </a:r>
          </a:p>
        </p:txBody>
      </p:sp>
      <p:sp>
        <p:nvSpPr>
          <p:cNvPr id="10244" name="Content Placeholder 3"/>
          <p:cNvSpPr>
            <a:spLocks noGrp="1"/>
          </p:cNvSpPr>
          <p:nvPr>
            <p:ph sz="half" idx="2"/>
          </p:nvPr>
        </p:nvSpPr>
        <p:spPr>
          <a:xfrm>
            <a:off x="4572000" y="3352800"/>
            <a:ext cx="4076700" cy="2667000"/>
          </a:xfrm>
        </p:spPr>
        <p:txBody>
          <a:bodyPr/>
          <a:lstStyle/>
          <a:p>
            <a:r>
              <a:rPr lang="en-US"/>
              <a:t>Coverage effective:</a:t>
            </a:r>
          </a:p>
          <a:p>
            <a:r>
              <a:rPr lang="en-US" sz="2000"/>
              <a:t>October 1</a:t>
            </a:r>
          </a:p>
          <a:p>
            <a:r>
              <a:rPr lang="en-US" sz="2000"/>
              <a:t>November 1</a:t>
            </a:r>
          </a:p>
          <a:p>
            <a:r>
              <a:rPr lang="en-US" sz="2000"/>
              <a:t>December 1</a:t>
            </a:r>
          </a:p>
          <a:p>
            <a:r>
              <a:rPr lang="en-US" sz="2000"/>
              <a:t>January 1</a:t>
            </a:r>
          </a:p>
          <a:p>
            <a:r>
              <a:rPr lang="en-US" sz="2000"/>
              <a:t>February 1</a:t>
            </a:r>
          </a:p>
          <a:p>
            <a:pPr>
              <a:buFontTx/>
              <a:buNone/>
            </a:pPr>
            <a:endParaRPr lang="en-US" sz="2000"/>
          </a:p>
        </p:txBody>
      </p:sp>
    </p:spTree>
  </p:cSld>
  <p:clrMapOvr>
    <a:masterClrMapping/>
  </p:clrMapOvr>
  <p:transition advTm="13741"/>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algn="ctr"/>
            <a:r>
              <a:rPr lang="en-US"/>
              <a:t>Health Care Plan </a:t>
            </a:r>
            <a:br>
              <a:rPr lang="en-US"/>
            </a:br>
            <a:endParaRPr lang="en-US"/>
          </a:p>
        </p:txBody>
      </p:sp>
      <p:sp>
        <p:nvSpPr>
          <p:cNvPr id="11267" name="Content Placeholder 2"/>
          <p:cNvSpPr>
            <a:spLocks noGrp="1"/>
          </p:cNvSpPr>
          <p:nvPr>
            <p:ph idx="1"/>
          </p:nvPr>
        </p:nvSpPr>
        <p:spPr/>
        <p:txBody>
          <a:bodyPr/>
          <a:lstStyle/>
          <a:p>
            <a:pPr>
              <a:buFontTx/>
              <a:buNone/>
            </a:pPr>
            <a:endParaRPr lang="en-US"/>
          </a:p>
          <a:p>
            <a:pPr>
              <a:buFontTx/>
              <a:buNone/>
            </a:pPr>
            <a:r>
              <a:rPr lang="en-US"/>
              <a:t>NYSHIP – New York State Empire Plan</a:t>
            </a:r>
          </a:p>
          <a:p>
            <a:pPr>
              <a:buFontTx/>
              <a:buNone/>
            </a:pPr>
            <a:endParaRPr lang="en-US"/>
          </a:p>
          <a:p>
            <a:r>
              <a:rPr lang="en-US" sz="2000"/>
              <a:t>Self-referring plan</a:t>
            </a:r>
          </a:p>
          <a:p>
            <a:r>
              <a:rPr lang="en-US" sz="2000"/>
              <a:t>Network of providers (no deductible)</a:t>
            </a:r>
          </a:p>
          <a:p>
            <a:r>
              <a:rPr lang="en-US" sz="2000"/>
              <a:t>Out of Network Coverage – (subject to annual deductible)</a:t>
            </a:r>
          </a:p>
          <a:p>
            <a:r>
              <a:rPr lang="en-US" sz="2000"/>
              <a:t>Prescription Drug co-pay as low as $5</a:t>
            </a:r>
          </a:p>
        </p:txBody>
      </p:sp>
    </p:spTree>
  </p:cSld>
  <p:clrMapOvr>
    <a:masterClrMapping/>
  </p:clrMapOvr>
  <p:transition advTm="90762"/>
</p:sld>
</file>

<file path=ppt/theme/theme1.xml><?xml version="1.0" encoding="utf-8"?>
<a:theme xmlns:a="http://schemas.openxmlformats.org/drawingml/2006/main" name="Employee orientation presentation">
  <a:themeElements>
    <a:clrScheme name="Technology at Work Design Template 8">
      <a:dk1>
        <a:srgbClr val="58572B"/>
      </a:dk1>
      <a:lt1>
        <a:srgbClr val="FFFFFF"/>
      </a:lt1>
      <a:dk2>
        <a:srgbClr val="808000"/>
      </a:dk2>
      <a:lt2>
        <a:srgbClr val="333333"/>
      </a:lt2>
      <a:accent1>
        <a:srgbClr val="CCCC99"/>
      </a:accent1>
      <a:accent2>
        <a:srgbClr val="FFFFCC"/>
      </a:accent2>
      <a:accent3>
        <a:srgbClr val="FFFFFF"/>
      </a:accent3>
      <a:accent4>
        <a:srgbClr val="4A4923"/>
      </a:accent4>
      <a:accent5>
        <a:srgbClr val="E2E2CA"/>
      </a:accent5>
      <a:accent6>
        <a:srgbClr val="E7E7B9"/>
      </a:accent6>
      <a:hlink>
        <a:srgbClr val="990000"/>
      </a:hlink>
      <a:folHlink>
        <a:srgbClr val="663300"/>
      </a:folHlink>
    </a:clrScheme>
    <a:fontScheme name="Technology at Work Design 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Technology at Work Design Template 1">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chnology at Work Design Template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chnology at Work Design Template 3">
        <a:dk1>
          <a:srgbClr val="4D4D4D"/>
        </a:dk1>
        <a:lt1>
          <a:srgbClr val="FFFFD9"/>
        </a:lt1>
        <a:dk2>
          <a:srgbClr val="000000"/>
        </a:dk2>
        <a:lt2>
          <a:srgbClr val="7F7F7D"/>
        </a:lt2>
        <a:accent1>
          <a:srgbClr val="DEDACF"/>
        </a:accent1>
        <a:accent2>
          <a:srgbClr val="536D89"/>
        </a:accent2>
        <a:accent3>
          <a:srgbClr val="FFFFE9"/>
        </a:accent3>
        <a:accent4>
          <a:srgbClr val="404040"/>
        </a:accent4>
        <a:accent5>
          <a:srgbClr val="ECEAE4"/>
        </a:accent5>
        <a:accent6>
          <a:srgbClr val="4A627C"/>
        </a:accent6>
        <a:hlink>
          <a:srgbClr val="943C35"/>
        </a:hlink>
        <a:folHlink>
          <a:srgbClr val="63406A"/>
        </a:folHlink>
      </a:clrScheme>
      <a:clrMap bg1="lt1" tx1="dk1" bg2="lt2" tx2="dk2" accent1="accent1" accent2="accent2" accent3="accent3" accent4="accent4" accent5="accent5" accent6="accent6" hlink="hlink" folHlink="folHlink"/>
    </a:extraClrScheme>
    <a:extraClrScheme>
      <a:clrScheme name="Technology at Work Design 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FF9900"/>
        </a:folHlink>
      </a:clrScheme>
      <a:clrMap bg1="lt1" tx1="dk1" bg2="lt2" tx2="dk2" accent1="accent1" accent2="accent2" accent3="accent3" accent4="accent4" accent5="accent5" accent6="accent6" hlink="hlink" folHlink="folHlink"/>
    </a:extraClrScheme>
    <a:extraClrScheme>
      <a:clrScheme name="Technology at Work Design Template 5">
        <a:dk1>
          <a:srgbClr val="000000"/>
        </a:dk1>
        <a:lt1>
          <a:srgbClr val="DEF6F1"/>
        </a:lt1>
        <a:dk2>
          <a:srgbClr val="000000"/>
        </a:dk2>
        <a:lt2>
          <a:srgbClr val="969696"/>
        </a:lt2>
        <a:accent1>
          <a:srgbClr val="E1EAED"/>
        </a:accent1>
        <a:accent2>
          <a:srgbClr val="8DC6FF"/>
        </a:accent2>
        <a:accent3>
          <a:srgbClr val="ECFAF7"/>
        </a:accent3>
        <a:accent4>
          <a:srgbClr val="000000"/>
        </a:accent4>
        <a:accent5>
          <a:srgbClr val="EEF3F4"/>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chnology at Work Design Template 6">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85B400"/>
        </a:folHlink>
      </a:clrScheme>
      <a:clrMap bg1="lt1" tx1="dk1" bg2="lt2" tx2="dk2" accent1="accent1" accent2="accent2" accent3="accent3" accent4="accent4" accent5="accent5" accent6="accent6" hlink="hlink" folHlink="folHlink"/>
    </a:extraClrScheme>
    <a:extraClrScheme>
      <a:clrScheme name="Technology at Work Design Template 7">
        <a:dk1>
          <a:srgbClr val="666666"/>
        </a:dk1>
        <a:lt1>
          <a:srgbClr val="FFFFFF"/>
        </a:lt1>
        <a:dk2>
          <a:srgbClr val="000000"/>
        </a:dk2>
        <a:lt2>
          <a:srgbClr val="333333"/>
        </a:lt2>
        <a:accent1>
          <a:srgbClr val="D7DCC8"/>
        </a:accent1>
        <a:accent2>
          <a:srgbClr val="8DC6FF"/>
        </a:accent2>
        <a:accent3>
          <a:srgbClr val="FFFFFF"/>
        </a:accent3>
        <a:accent4>
          <a:srgbClr val="565656"/>
        </a:accent4>
        <a:accent5>
          <a:srgbClr val="E8EBE0"/>
        </a:accent5>
        <a:accent6>
          <a:srgbClr val="7FB3E7"/>
        </a:accent6>
        <a:hlink>
          <a:srgbClr val="0066CC"/>
        </a:hlink>
        <a:folHlink>
          <a:srgbClr val="FF9933"/>
        </a:folHlink>
      </a:clrScheme>
      <a:clrMap bg1="lt1" tx1="dk1" bg2="lt2" tx2="dk2" accent1="accent1" accent2="accent2" accent3="accent3" accent4="accent4" accent5="accent5" accent6="accent6" hlink="hlink" folHlink="folHlink"/>
    </a:extraClrScheme>
    <a:extraClrScheme>
      <a:clrScheme name="Technology at Work Design Template 8">
        <a:dk1>
          <a:srgbClr val="58572B"/>
        </a:dk1>
        <a:lt1>
          <a:srgbClr val="FFFFFF"/>
        </a:lt1>
        <a:dk2>
          <a:srgbClr val="808000"/>
        </a:dk2>
        <a:lt2>
          <a:srgbClr val="333333"/>
        </a:lt2>
        <a:accent1>
          <a:srgbClr val="CCCC99"/>
        </a:accent1>
        <a:accent2>
          <a:srgbClr val="FFFFCC"/>
        </a:accent2>
        <a:accent3>
          <a:srgbClr val="FFFFFF"/>
        </a:accent3>
        <a:accent4>
          <a:srgbClr val="4A4923"/>
        </a:accent4>
        <a:accent5>
          <a:srgbClr val="E2E2CA"/>
        </a:accent5>
        <a:accent6>
          <a:srgbClr val="E7E7B9"/>
        </a:accent6>
        <a:hlink>
          <a:srgbClr val="990000"/>
        </a:hlink>
        <a:folHlink>
          <a:srgbClr val="663300"/>
        </a:folHlink>
      </a:clrScheme>
      <a:clrMap bg1="lt1" tx1="dk1" bg2="lt2" tx2="dk2" accent1="accent1" accent2="accent2" accent3="accent3" accent4="accent4" accent5="accent5" accent6="accent6" hlink="hlink" folHlink="folHlink"/>
    </a:extraClrScheme>
    <a:extraClrScheme>
      <a:clrScheme name="Technology at Work Design Template 9">
        <a:dk1>
          <a:srgbClr val="666633"/>
        </a:dk1>
        <a:lt1>
          <a:srgbClr val="008080"/>
        </a:lt1>
        <a:dk2>
          <a:srgbClr val="808000"/>
        </a:dk2>
        <a:lt2>
          <a:srgbClr val="005A58"/>
        </a:lt2>
        <a:accent1>
          <a:srgbClr val="B5C6B3"/>
        </a:accent1>
        <a:accent2>
          <a:srgbClr val="FFA962"/>
        </a:accent2>
        <a:accent3>
          <a:srgbClr val="AAC0C0"/>
        </a:accent3>
        <a:accent4>
          <a:srgbClr val="56562A"/>
        </a:accent4>
        <a:accent5>
          <a:srgbClr val="D7DFD6"/>
        </a:accent5>
        <a:accent6>
          <a:srgbClr val="E79958"/>
        </a:accent6>
        <a:hlink>
          <a:srgbClr val="FFEFCE"/>
        </a:hlink>
        <a:folHlink>
          <a:srgbClr val="A74101"/>
        </a:folHlink>
      </a:clrScheme>
      <a:clrMap bg1="lt1" tx1="dk1" bg2="lt2" tx2="dk2" accent1="accent1" accent2="accent2" accent3="accent3" accent4="accent4" accent5="accent5" accent6="accent6" hlink="hlink" folHlink="folHlink"/>
    </a:extraClrScheme>
    <a:extraClrScheme>
      <a:clrScheme name="Technology at Work Design Template 10">
        <a:dk1>
          <a:srgbClr val="003366"/>
        </a:dk1>
        <a:lt1>
          <a:srgbClr val="A28E73"/>
        </a:lt1>
        <a:dk2>
          <a:srgbClr val="000099"/>
        </a:dk2>
        <a:lt2>
          <a:srgbClr val="D2C368"/>
        </a:lt2>
        <a:accent1>
          <a:srgbClr val="D1EBEA"/>
        </a:accent1>
        <a:accent2>
          <a:srgbClr val="CEC975"/>
        </a:accent2>
        <a:accent3>
          <a:srgbClr val="AAAACA"/>
        </a:accent3>
        <a:accent4>
          <a:srgbClr val="8A7861"/>
        </a:accent4>
        <a:accent5>
          <a:srgbClr val="E5F3F3"/>
        </a:accent5>
        <a:accent6>
          <a:srgbClr val="BAB669"/>
        </a:accent6>
        <a:hlink>
          <a:srgbClr val="7EBA93"/>
        </a:hlink>
        <a:folHlink>
          <a:srgbClr val="F09D3D"/>
        </a:folHlink>
      </a:clrScheme>
      <a:clrMap bg1="dk2" tx1="lt1" bg2="dk1" tx2="lt2" accent1="accent1" accent2="accent2" accent3="accent3" accent4="accent4" accent5="accent5" accent6="accent6" hlink="hlink" folHlink="folHlink"/>
    </a:extraClrScheme>
    <a:extraClrScheme>
      <a:clrScheme name="Technology at Work Design Template 11">
        <a:dk1>
          <a:srgbClr val="336699"/>
        </a:dk1>
        <a:lt1>
          <a:srgbClr val="969696"/>
        </a:lt1>
        <a:dk2>
          <a:srgbClr val="000000"/>
        </a:dk2>
        <a:lt2>
          <a:srgbClr val="517FA1"/>
        </a:lt2>
        <a:accent1>
          <a:srgbClr val="F3F5DD"/>
        </a:accent1>
        <a:accent2>
          <a:srgbClr val="CB4B0A"/>
        </a:accent2>
        <a:accent3>
          <a:srgbClr val="AAAAAA"/>
        </a:accent3>
        <a:accent4>
          <a:srgbClr val="7F7F7F"/>
        </a:accent4>
        <a:accent5>
          <a:srgbClr val="F8F9EB"/>
        </a:accent5>
        <a:accent6>
          <a:srgbClr val="B84308"/>
        </a:accent6>
        <a:hlink>
          <a:srgbClr val="D4B224"/>
        </a:hlink>
        <a:folHlink>
          <a:srgbClr val="D58E56"/>
        </a:folHlink>
      </a:clrScheme>
      <a:clrMap bg1="dk2" tx1="lt1" bg2="dk1" tx2="lt2" accent1="accent1" accent2="accent2" accent3="accent3" accent4="accent4" accent5="accent5" accent6="accent6" hlink="hlink" folHlink="folHlink"/>
    </a:extraClrScheme>
    <a:extraClrScheme>
      <a:clrScheme name="Technology at Work Design Template 12">
        <a:dk1>
          <a:srgbClr val="5C1F00"/>
        </a:dk1>
        <a:lt1>
          <a:srgbClr val="8FA418"/>
        </a:lt1>
        <a:dk2>
          <a:srgbClr val="800000"/>
        </a:dk2>
        <a:lt2>
          <a:srgbClr val="A89546"/>
        </a:lt2>
        <a:accent1>
          <a:srgbClr val="EDF6BE"/>
        </a:accent1>
        <a:accent2>
          <a:srgbClr val="ADBC00"/>
        </a:accent2>
        <a:accent3>
          <a:srgbClr val="C0AAAA"/>
        </a:accent3>
        <a:accent4>
          <a:srgbClr val="798B13"/>
        </a:accent4>
        <a:accent5>
          <a:srgbClr val="F4FADB"/>
        </a:accent5>
        <a:accent6>
          <a:srgbClr val="9CAA00"/>
        </a:accent6>
        <a:hlink>
          <a:srgbClr val="FF7500"/>
        </a:hlink>
        <a:folHlink>
          <a:srgbClr val="3E5E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2905</TotalTime>
  <Words>2046</Words>
  <Application>Microsoft Office PowerPoint</Application>
  <PresentationFormat>On-screen Show (4:3)</PresentationFormat>
  <Paragraphs>262</Paragraphs>
  <Slides>31</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Calibri</vt:lpstr>
      <vt:lpstr>Courier</vt:lpstr>
      <vt:lpstr>Times New Roman</vt:lpstr>
      <vt:lpstr>Verdana</vt:lpstr>
      <vt:lpstr>Wingdings</vt:lpstr>
      <vt:lpstr>Employee orientation presentation</vt:lpstr>
      <vt:lpstr>Staff &amp; Chair Fringe Benefits</vt:lpstr>
      <vt:lpstr>Topics To Be Covered</vt:lpstr>
      <vt:lpstr>Leaves  (please refer to current contract for specific information)</vt:lpstr>
      <vt:lpstr>Leaves  (please refer to current contract for specific information)</vt:lpstr>
      <vt:lpstr>Leaves</vt:lpstr>
      <vt:lpstr>Medical Insurance</vt:lpstr>
      <vt:lpstr>Medical Plans – Coverage effective 1st day of 3rd month of Employment</vt:lpstr>
      <vt:lpstr>Medical Plans – Coverage effective 1st day of 3rd month of Employment</vt:lpstr>
      <vt:lpstr>Health Care Plan  </vt:lpstr>
      <vt:lpstr>Health Care Coverage - Cost </vt:lpstr>
      <vt:lpstr>Health Insurance Upon Retirement</vt:lpstr>
      <vt:lpstr>Dental Insurance  </vt:lpstr>
      <vt:lpstr>Vision Insurance</vt:lpstr>
      <vt:lpstr>Medical Buy-out</vt:lpstr>
      <vt:lpstr>Long Term Disability</vt:lpstr>
      <vt:lpstr>Supplemental Insurance - AFLAC</vt:lpstr>
      <vt:lpstr>Flexible 125 Spending Accounts </vt:lpstr>
      <vt:lpstr>125 Flexible Spending Accounts </vt:lpstr>
      <vt:lpstr>Retirement </vt:lpstr>
      <vt:lpstr>Retirement </vt:lpstr>
      <vt:lpstr>Retirement Contribution Rates  NYS ERS/TRS – Defined Benefit Plans</vt:lpstr>
      <vt:lpstr>SUNY Orange Early Retirement Incentive</vt:lpstr>
      <vt:lpstr>Tax Deferred Retirement Savings Program (403b)</vt:lpstr>
      <vt:lpstr>NYS Deferred Compensation Plan</vt:lpstr>
      <vt:lpstr>NYS 529 College Savings Program</vt:lpstr>
      <vt:lpstr>Mandatory Agency Shop Fees</vt:lpstr>
      <vt:lpstr>Tuition Reimbursement and Waiver</vt:lpstr>
      <vt:lpstr>Tuition Reimbursement and Waiver</vt:lpstr>
      <vt:lpstr>Please Remember:</vt:lpstr>
      <vt:lpstr>Additional References that will be sent to you: </vt:lpstr>
      <vt:lpstr>Questions</vt:lpstr>
    </vt:vector>
  </TitlesOfParts>
  <Manager/>
  <Company>Orange County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subject/>
  <dc:creator>Eileen Barrett</dc:creator>
  <cp:keywords/>
  <dc:description/>
  <cp:lastModifiedBy>Samantha Fallon</cp:lastModifiedBy>
  <cp:revision>229</cp:revision>
  <cp:lastPrinted>1601-01-01T00:00:00Z</cp:lastPrinted>
  <dcterms:created xsi:type="dcterms:W3CDTF">2009-07-21T13:18:06Z</dcterms:created>
  <dcterms:modified xsi:type="dcterms:W3CDTF">2023-11-20T18:08:56Z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TC062562941033</vt:lpwstr>
  </property>
</Properties>
</file>